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D20C27"/>
    <a:srgbClr val="0070C0"/>
    <a:srgbClr val="00AB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B51EA5-8CBC-4D77-9834-FAA65FB3A8FA}" v="24" dt="2026-07-03T09:47:49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D2292-04B7-4871-93DB-9480CD2E4AAD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BE509-DE6E-47DC-A497-92DB9C593A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02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BE509-DE6E-47DC-A497-92DB9C593AE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3088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2B8C5-075B-AC5F-840D-64C3BE975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9E5354E-F15F-1E83-1E54-311CD2D719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6DCB82-3A2D-EDE0-8990-B4F49774B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990EEF-65D8-200E-49CA-AD23560C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630277-0318-C634-ABDC-EA3FCBA26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205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532C3-F243-0E41-D2C3-45E84C691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B05F712-92E8-3BB6-E021-CA96DC99A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3D9C63-4176-FA99-7E2F-D852B566A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3E2C054-B46C-8F31-B863-1FC9B11CE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293C5C-6C5F-B42F-17C1-D09182951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60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802C545-D595-F56E-1DB8-0E1E49B260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C1B877E-225F-8F11-62A4-6328248976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7423D9-931D-FB79-4849-AE8159081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C465EF-DE83-1D24-2FC9-F5C517467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711EC9-1C0F-3416-0C93-A08A23C34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74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02FF0-27D5-D7F8-2DB2-9BDA7EF95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C2B6F8-D5EF-8B8E-D3D2-1AD60F663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603ED0-CD40-1200-2779-04F45E597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0E3E08-E6A4-14A9-85E2-B26C6BB2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ED460B-A1A7-F1B1-ED7D-654783FA2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7088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D82B00-6E30-510D-1F43-45A035575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299C90-22A0-901B-2495-FA6E3E4A5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4CE407-3E98-CB57-AA36-474BAB927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EF3395-9905-9ADE-9077-52F17B62C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EA4F57-60CF-DEB0-E091-EBF655242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522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9E1D0-0CFE-29C2-60B6-A6621A521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A74B40-DF0A-BFD9-EED8-A639F7CC9E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62762F-DFA0-2F8A-FF6C-62AB67E7A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857945B-DCE5-278F-CAA3-4FCF9AE9B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CA2A8DB-BA24-F135-1089-719EDF7A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6524B7-15CE-4C08-BC1F-BE0B691B8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085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94DAB8-18EB-8008-D628-FC159EB7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A5C17A-FD93-9E9F-665E-D7CD0B8EE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AC772AB-84BB-66E0-D44B-B1038FB7F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194F6DE-FBD3-860A-8AC2-19270198C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98F8927-D0BB-9732-255A-D20D82AEC5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F7339A0-34DC-57B7-695E-1F1BB4F4D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71FBA06-6E11-FD35-D4EB-1AAB341F8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59CE86E-D386-3557-2251-1FD86DBFF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2746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1884BD-012F-1A9D-7A91-1C841EEA2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D91089-6BB8-C723-4BBE-774A4621F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BA23F24-012F-7ABE-2CBC-E6237FF5E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617453D-1F89-6AB0-3368-5DC4C6BA3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5068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1BB1E65-088B-C547-D6AA-E3F23E93B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C44C9BD-A1B2-62DF-23BF-E30DB5CCD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5E003D4-4F0C-8782-6653-ED2746ADD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418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D69A25-6223-6DA7-8CB5-D2DAA74B2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1D2C2C-8882-8F49-C406-1752309AA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BF766FE-810F-3712-7723-677713ADE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3278232-D5B3-E8DF-EFFB-780D4E30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8B3A7B0-0C83-54BA-B3C5-A4311E50E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B19E6C9-223B-50D9-58AE-C49AC60C1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9379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E2CB55-0203-886C-C561-27F782E9F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3BE077D-54BA-C29A-E947-59592FD1E4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D06A69-DE6C-1BA2-57A6-8B6B9085C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6626FE-EF76-1C13-8C9E-669724399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C7A6170-C84B-A5AF-71FE-52E4344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351A72-2B4E-5CA9-2F1B-A4DFA6414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9485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59D5D3E-1014-A301-91CE-B561F7E59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3D4918-09FF-D826-9810-283151CF0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7B3DD3-4598-C123-4474-53E6BCD957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CBC14A-2E1D-4491-A39C-4049D7F39FC9}" type="datetimeFigureOut">
              <a:rPr lang="de-DE" smtClean="0"/>
              <a:t>04.07.2026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918952-BDE2-0887-8289-D06E9DA546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48F879-F9A0-479D-4357-90FE48CA5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F4DE86-883A-4D61-828E-377377FB33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2074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A30DDBD-4B1A-8D87-E8F9-ADA51CBD92B6}"/>
              </a:ext>
            </a:extLst>
          </p:cNvPr>
          <p:cNvSpPr/>
          <p:nvPr/>
        </p:nvSpPr>
        <p:spPr>
          <a:xfrm>
            <a:off x="0" y="369332"/>
            <a:ext cx="6084000" cy="3204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00" b="1">
                <a:solidFill>
                  <a:schemeClr val="tx1"/>
                </a:solidFill>
              </a:rPr>
              <a:t>Zentrale Vorproduktion</a:t>
            </a:r>
          </a:p>
          <a:p>
            <a:r>
              <a:rPr lang="de-DE" sz="900" b="1">
                <a:solidFill>
                  <a:schemeClr val="tx1"/>
                </a:solidFill>
              </a:rPr>
              <a:t>Dienstleistungen</a:t>
            </a:r>
            <a:r>
              <a:rPr lang="de-DE" sz="900">
                <a:solidFill>
                  <a:schemeClr val="tx1"/>
                </a:solidFill>
              </a:rPr>
              <a:t>:</a:t>
            </a:r>
          </a:p>
          <a:p>
            <a:r>
              <a:rPr lang="de-DE" sz="900">
                <a:solidFill>
                  <a:schemeClr val="tx1"/>
                </a:solidFill>
              </a:rPr>
              <a:t>Engineering (Anlagenplanung, Prozesstechnik)</a:t>
            </a:r>
          </a:p>
          <a:p>
            <a:r>
              <a:rPr lang="de-DE" sz="900">
                <a:solidFill>
                  <a:schemeClr val="tx1"/>
                </a:solidFill>
              </a:rPr>
              <a:t>Energieversorgung (Strom, Gas)</a:t>
            </a:r>
          </a:p>
          <a:p>
            <a:r>
              <a:rPr lang="de-DE" sz="900">
                <a:solidFill>
                  <a:schemeClr val="tx1"/>
                </a:solidFill>
              </a:rPr>
              <a:t>Wartung &amp; Instandhaltung</a:t>
            </a:r>
          </a:p>
          <a:p>
            <a:r>
              <a:rPr lang="de-DE" sz="900">
                <a:solidFill>
                  <a:schemeClr val="tx1"/>
                </a:solidFill>
              </a:rPr>
              <a:t>Logistik (Schrott- und Bauxittransport)</a:t>
            </a:r>
          </a:p>
          <a:p>
            <a:r>
              <a:rPr lang="de-DE" sz="900">
                <a:solidFill>
                  <a:schemeClr val="tx1"/>
                </a:solidFill>
              </a:rPr>
              <a:t>Software / Prozessdigitalisierung</a:t>
            </a:r>
          </a:p>
          <a:p>
            <a:r>
              <a:rPr lang="de-DE" sz="900" b="1">
                <a:solidFill>
                  <a:schemeClr val="tx1"/>
                </a:solidFill>
              </a:rPr>
              <a:t>Produktionsmittel / Vorleistungen:</a:t>
            </a:r>
          </a:p>
          <a:p>
            <a:r>
              <a:rPr lang="de-DE" sz="900">
                <a:solidFill>
                  <a:schemeClr val="tx1"/>
                </a:solidFill>
              </a:rPr>
              <a:t>Elektrolyseanlagen, Schmelzöfen</a:t>
            </a:r>
          </a:p>
          <a:p>
            <a:r>
              <a:rPr lang="de-DE" sz="900">
                <a:solidFill>
                  <a:schemeClr val="tx1"/>
                </a:solidFill>
              </a:rPr>
              <a:t>Walz-, Gieß- und Pressanlagen</a:t>
            </a:r>
          </a:p>
          <a:p>
            <a:r>
              <a:rPr lang="de-DE" sz="900">
                <a:solidFill>
                  <a:schemeClr val="tx1"/>
                </a:solidFill>
              </a:rPr>
              <a:t>Recyclinganlagen</a:t>
            </a:r>
          </a:p>
          <a:p>
            <a:r>
              <a:rPr lang="de-DE" sz="900">
                <a:solidFill>
                  <a:schemeClr val="tx1"/>
                </a:solidFill>
              </a:rPr>
              <a:t>Gießereitechnik</a:t>
            </a:r>
          </a:p>
          <a:p>
            <a:r>
              <a:rPr lang="de-DE" sz="900" b="1">
                <a:solidFill>
                  <a:schemeClr val="tx1"/>
                </a:solidFill>
              </a:rPr>
              <a:t>Rohstoffe</a:t>
            </a:r>
            <a:r>
              <a:rPr lang="de-DE" sz="900">
                <a:solidFill>
                  <a:schemeClr val="tx1"/>
                </a:solidFill>
              </a:rPr>
              <a:t>:</a:t>
            </a:r>
          </a:p>
          <a:p>
            <a:r>
              <a:rPr lang="de-DE" sz="900">
                <a:solidFill>
                  <a:schemeClr val="tx1"/>
                </a:solidFill>
              </a:rPr>
              <a:t>Bauxit (Primärproduktion)</a:t>
            </a:r>
          </a:p>
          <a:p>
            <a:r>
              <a:rPr lang="de-DE" sz="900">
                <a:solidFill>
                  <a:schemeClr val="tx1"/>
                </a:solidFill>
              </a:rPr>
              <a:t>Aluminiumoxid (Tonerde)</a:t>
            </a:r>
          </a:p>
          <a:p>
            <a:r>
              <a:rPr lang="de-DE" sz="900">
                <a:solidFill>
                  <a:schemeClr val="tx1"/>
                </a:solidFill>
              </a:rPr>
              <a:t>Aluminiumschrott (zunehmend kritisch für Kreislaufwirtschaft)</a:t>
            </a:r>
          </a:p>
          <a:p>
            <a:r>
              <a:rPr lang="de-DE" sz="900">
                <a:solidFill>
                  <a:schemeClr val="tx1"/>
                </a:solidFill>
              </a:rPr>
              <a:t>Legierungselemente (z. B. Magnesium, Silizium, Kupfer, Zink)</a:t>
            </a:r>
          </a:p>
          <a:p>
            <a:r>
              <a:rPr lang="de-DE" sz="900" b="1">
                <a:solidFill>
                  <a:schemeClr val="tx1"/>
                </a:solidFill>
              </a:rPr>
              <a:t>Komponenten / Vorprodukte:</a:t>
            </a:r>
          </a:p>
          <a:p>
            <a:r>
              <a:rPr lang="de-DE" sz="900">
                <a:solidFill>
                  <a:schemeClr val="tx1"/>
                </a:solidFill>
              </a:rPr>
              <a:t>Primäraluminium (Aluminium-Barren)</a:t>
            </a:r>
          </a:p>
          <a:p>
            <a:r>
              <a:rPr lang="de-DE" sz="900">
                <a:solidFill>
                  <a:schemeClr val="tx1"/>
                </a:solidFill>
              </a:rPr>
              <a:t>Sekundäraluminium (Recycling)</a:t>
            </a:r>
          </a:p>
          <a:p>
            <a:r>
              <a:rPr lang="de-DE" sz="900">
                <a:solidFill>
                  <a:schemeClr val="tx1"/>
                </a:solidFill>
              </a:rPr>
              <a:t>Vormaterialien wie Brammen, Blöcke, Stangen</a:t>
            </a:r>
          </a:p>
          <a:p>
            <a:r>
              <a:rPr lang="de-DE" sz="900">
                <a:solidFill>
                  <a:schemeClr val="tx1"/>
                </a:solidFill>
              </a:rPr>
              <a:t>Halbzeuge (erste Bearbeitungsstufen)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5C7DCF3-8A53-9ACF-7C87-E11C69F6CD95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/>
              <a:t>Wertschöpfungssituation: Aluminiumindustrie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AE202D4-5C21-4627-81EE-103F985299B5}"/>
              </a:ext>
            </a:extLst>
          </p:cNvPr>
          <p:cNvSpPr/>
          <p:nvPr/>
        </p:nvSpPr>
        <p:spPr>
          <a:xfrm>
            <a:off x="0" y="3609332"/>
            <a:ext cx="6084000" cy="3204000"/>
          </a:xfrm>
          <a:prstGeom prst="rect">
            <a:avLst/>
          </a:prstGeom>
          <a:noFill/>
          <a:ln w="28575">
            <a:solidFill>
              <a:srgbClr val="D20C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00" b="1" dirty="0">
                <a:solidFill>
                  <a:schemeClr val="tx1"/>
                </a:solidFill>
              </a:rPr>
              <a:t>Zentrale Kunden</a:t>
            </a:r>
          </a:p>
          <a:p>
            <a:r>
              <a:rPr lang="de-DE" sz="900" dirty="0">
                <a:solidFill>
                  <a:schemeClr val="tx1"/>
                </a:solidFill>
              </a:rPr>
              <a:t>Automobilindustrie (Leichtbau, Karosserie, Strukturteile, Batteriekästen)</a:t>
            </a:r>
          </a:p>
          <a:p>
            <a:r>
              <a:rPr lang="de-DE" sz="900" dirty="0">
                <a:solidFill>
                  <a:schemeClr val="tx1"/>
                </a:solidFill>
              </a:rPr>
              <a:t>Bauwirtschaft (Fassaden, Fenster, Dächer, Tragstrukturen)</a:t>
            </a:r>
          </a:p>
          <a:p>
            <a:r>
              <a:rPr lang="de-DE" sz="900" dirty="0">
                <a:solidFill>
                  <a:schemeClr val="tx1"/>
                </a:solidFill>
              </a:rPr>
              <a:t>Maschinen- und Anlagenbau</a:t>
            </a:r>
          </a:p>
          <a:p>
            <a:r>
              <a:rPr lang="de-DE" sz="900" dirty="0">
                <a:solidFill>
                  <a:schemeClr val="tx1"/>
                </a:solidFill>
              </a:rPr>
              <a:t>Luft- und Raumfahrtindustrie</a:t>
            </a:r>
          </a:p>
          <a:p>
            <a:r>
              <a:rPr lang="de-DE" sz="900" dirty="0">
                <a:solidFill>
                  <a:schemeClr val="tx1"/>
                </a:solidFill>
              </a:rPr>
              <a:t>Sicherheits- </a:t>
            </a:r>
            <a:r>
              <a:rPr lang="de-DE" sz="900">
                <a:solidFill>
                  <a:schemeClr val="tx1"/>
                </a:solidFill>
              </a:rPr>
              <a:t>und Verteidigungsindustrie</a:t>
            </a:r>
          </a:p>
          <a:p>
            <a:r>
              <a:rPr lang="de-DE" sz="900" dirty="0">
                <a:solidFill>
                  <a:schemeClr val="tx1"/>
                </a:solidFill>
              </a:rPr>
              <a:t>Verpackungsindustrie (Folien, Dosen, Behälter)</a:t>
            </a:r>
          </a:p>
          <a:p>
            <a:r>
              <a:rPr lang="de-DE" sz="900" dirty="0">
                <a:solidFill>
                  <a:schemeClr val="tx1"/>
                </a:solidFill>
              </a:rPr>
              <a:t>Elektrotechnik / Energie (Leitungen, Gehäuse, Komponenten)</a:t>
            </a:r>
          </a:p>
          <a:p>
            <a:r>
              <a:rPr lang="de-DE" sz="900" dirty="0">
                <a:solidFill>
                  <a:schemeClr val="tx1"/>
                </a:solidFill>
              </a:rPr>
              <a:t>Konsumgüterindustrie (Haushaltsgeräte, Sportartikel)</a:t>
            </a:r>
          </a:p>
          <a:p>
            <a:r>
              <a:rPr lang="de-DE" sz="900" dirty="0">
                <a:solidFill>
                  <a:schemeClr val="tx1"/>
                </a:solidFill>
              </a:rPr>
              <a:t>Transportsektor (Schienenfahrzeuge, Nutzfahrzeuge, Schiffbau)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FED02CD-8D15-FFB4-BD93-DE04A380D529}"/>
              </a:ext>
            </a:extLst>
          </p:cNvPr>
          <p:cNvSpPr/>
          <p:nvPr/>
        </p:nvSpPr>
        <p:spPr>
          <a:xfrm>
            <a:off x="6108002" y="369332"/>
            <a:ext cx="6084000" cy="3204000"/>
          </a:xfrm>
          <a:prstGeom prst="rect">
            <a:avLst/>
          </a:prstGeom>
          <a:noFill/>
          <a:ln w="28575">
            <a:solidFill>
              <a:srgbClr val="00AB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00" b="1" dirty="0">
                <a:solidFill>
                  <a:schemeClr val="tx1"/>
                </a:solidFill>
              </a:rPr>
              <a:t>Produktportfolio</a:t>
            </a:r>
          </a:p>
          <a:p>
            <a:r>
              <a:rPr lang="de-DE" sz="900" b="1" dirty="0">
                <a:solidFill>
                  <a:schemeClr val="tx1"/>
                </a:solidFill>
              </a:rPr>
              <a:t>Halbzeuge:</a:t>
            </a:r>
          </a:p>
          <a:p>
            <a:r>
              <a:rPr lang="de-DE" sz="900" dirty="0">
                <a:solidFill>
                  <a:schemeClr val="tx1"/>
                </a:solidFill>
              </a:rPr>
              <a:t>Aluminiumbleche, -platten, -folien</a:t>
            </a:r>
          </a:p>
          <a:p>
            <a:r>
              <a:rPr lang="de-DE" sz="900" dirty="0">
                <a:solidFill>
                  <a:schemeClr val="tx1"/>
                </a:solidFill>
              </a:rPr>
              <a:t>Profile (Strangpressprofile)</a:t>
            </a:r>
          </a:p>
          <a:p>
            <a:r>
              <a:rPr lang="de-DE" sz="900" dirty="0">
                <a:solidFill>
                  <a:schemeClr val="tx1"/>
                </a:solidFill>
              </a:rPr>
              <a:t>Stangen, Rohre</a:t>
            </a:r>
          </a:p>
          <a:p>
            <a:r>
              <a:rPr lang="de-DE" sz="900" b="1" dirty="0">
                <a:solidFill>
                  <a:schemeClr val="tx1"/>
                </a:solidFill>
              </a:rPr>
              <a:t>Gussprodukte:</a:t>
            </a:r>
          </a:p>
          <a:p>
            <a:r>
              <a:rPr lang="de-DE" sz="900" dirty="0">
                <a:solidFill>
                  <a:schemeClr val="tx1"/>
                </a:solidFill>
              </a:rPr>
              <a:t>Druckguss-, Kokillen- und Sandgussbauteile</a:t>
            </a:r>
          </a:p>
          <a:p>
            <a:r>
              <a:rPr lang="de-DE" sz="900" b="1" dirty="0">
                <a:solidFill>
                  <a:schemeClr val="tx1"/>
                </a:solidFill>
              </a:rPr>
              <a:t>Walzprodukte:</a:t>
            </a:r>
          </a:p>
          <a:p>
            <a:r>
              <a:rPr lang="de-DE" sz="900" dirty="0">
                <a:solidFill>
                  <a:schemeClr val="tx1"/>
                </a:solidFill>
              </a:rPr>
              <a:t>Dünnfolien (Verpackung, Pharma)</a:t>
            </a:r>
          </a:p>
          <a:p>
            <a:r>
              <a:rPr lang="de-DE" sz="900" dirty="0">
                <a:solidFill>
                  <a:schemeClr val="tx1"/>
                </a:solidFill>
              </a:rPr>
              <a:t>Walzbleche (Automotive, Bau)</a:t>
            </a:r>
          </a:p>
          <a:p>
            <a:r>
              <a:rPr lang="de-DE" sz="900" b="1" dirty="0">
                <a:solidFill>
                  <a:schemeClr val="tx1"/>
                </a:solidFill>
              </a:rPr>
              <a:t>Hochleistungs- und Speziallegierungen:</a:t>
            </a:r>
          </a:p>
          <a:p>
            <a:r>
              <a:rPr lang="de-DE" sz="900" dirty="0">
                <a:solidFill>
                  <a:schemeClr val="tx1"/>
                </a:solidFill>
              </a:rPr>
              <a:t>Luftfahrtlegierungen</a:t>
            </a:r>
          </a:p>
          <a:p>
            <a:r>
              <a:rPr lang="de-DE" sz="900" dirty="0">
                <a:solidFill>
                  <a:schemeClr val="tx1"/>
                </a:solidFill>
              </a:rPr>
              <a:t>Leichtbauwerkstoffe</a:t>
            </a:r>
          </a:p>
          <a:p>
            <a:r>
              <a:rPr lang="de-DE" sz="900" b="1" dirty="0">
                <a:solidFill>
                  <a:schemeClr val="tx1"/>
                </a:solidFill>
              </a:rPr>
              <a:t>Oberflächenveredelte Produkte:</a:t>
            </a:r>
          </a:p>
          <a:p>
            <a:r>
              <a:rPr lang="de-DE" sz="900" dirty="0">
                <a:solidFill>
                  <a:schemeClr val="tx1"/>
                </a:solidFill>
              </a:rPr>
              <a:t>Eloxierte (anodisierte) Teile</a:t>
            </a:r>
          </a:p>
          <a:p>
            <a:r>
              <a:rPr lang="de-DE" sz="900" dirty="0">
                <a:solidFill>
                  <a:schemeClr val="tx1"/>
                </a:solidFill>
              </a:rPr>
              <a:t>Beschichtete Aluminiumprodukte</a:t>
            </a:r>
          </a:p>
          <a:p>
            <a:r>
              <a:rPr lang="de-DE" sz="900" b="1" dirty="0">
                <a:solidFill>
                  <a:schemeClr val="tx1"/>
                </a:solidFill>
              </a:rPr>
              <a:t>Systemlösungen / Komponenten:</a:t>
            </a:r>
          </a:p>
          <a:p>
            <a:r>
              <a:rPr lang="de-DE" sz="900" dirty="0">
                <a:solidFill>
                  <a:schemeClr val="tx1"/>
                </a:solidFill>
              </a:rPr>
              <a:t>Fassaden- und Fensterprofile</a:t>
            </a:r>
          </a:p>
          <a:p>
            <a:r>
              <a:rPr lang="de-DE" sz="900" dirty="0">
                <a:solidFill>
                  <a:schemeClr val="tx1"/>
                </a:solidFill>
              </a:rPr>
              <a:t>Strukturbauteile für Fahrzeuge</a:t>
            </a:r>
          </a:p>
          <a:p>
            <a:r>
              <a:rPr lang="de-DE" sz="900" dirty="0">
                <a:solidFill>
                  <a:schemeClr val="tx1"/>
                </a:solidFill>
              </a:rPr>
              <a:t>Wärmetauscherkomponenten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1F26987-EC90-E941-40A5-5ED714A7170F}"/>
              </a:ext>
            </a:extLst>
          </p:cNvPr>
          <p:cNvSpPr/>
          <p:nvPr/>
        </p:nvSpPr>
        <p:spPr>
          <a:xfrm>
            <a:off x="6108002" y="3609332"/>
            <a:ext cx="6084000" cy="32040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1050" b="1">
                <a:solidFill>
                  <a:schemeClr val="tx1"/>
                </a:solidFill>
              </a:rPr>
              <a:t>Zentrale Absatzmärkte</a:t>
            </a:r>
            <a:endParaRPr lang="de-DE" sz="1400" b="1">
              <a:solidFill>
                <a:schemeClr val="tx1"/>
              </a:solidFill>
            </a:endParaRPr>
          </a:p>
          <a:p>
            <a:r>
              <a:rPr lang="de-DE" sz="1000">
                <a:solidFill>
                  <a:schemeClr val="tx1"/>
                </a:solidFill>
              </a:rPr>
              <a:t>Frankreich</a:t>
            </a:r>
          </a:p>
          <a:p>
            <a:r>
              <a:rPr lang="de-DE" sz="1000">
                <a:solidFill>
                  <a:schemeClr val="tx1"/>
                </a:solidFill>
              </a:rPr>
              <a:t>Österreich</a:t>
            </a:r>
          </a:p>
          <a:p>
            <a:r>
              <a:rPr lang="de-DE" sz="1000">
                <a:solidFill>
                  <a:schemeClr val="tx1"/>
                </a:solidFill>
              </a:rPr>
              <a:t>Polen</a:t>
            </a:r>
          </a:p>
          <a:p>
            <a:r>
              <a:rPr lang="de-DE" sz="1000">
                <a:solidFill>
                  <a:schemeClr val="tx1"/>
                </a:solidFill>
              </a:rPr>
              <a:t>Vereinigtes Königreich, Schweiz</a:t>
            </a:r>
          </a:p>
          <a:p>
            <a:r>
              <a:rPr lang="de-DE" sz="1000">
                <a:solidFill>
                  <a:schemeClr val="tx1"/>
                </a:solidFill>
              </a:rPr>
              <a:t>Niederlande</a:t>
            </a:r>
          </a:p>
          <a:p>
            <a:endParaRPr lang="de-DE" sz="1000">
              <a:solidFill>
                <a:schemeClr val="tx1"/>
              </a:solidFill>
            </a:endParaRPr>
          </a:p>
          <a:p>
            <a:r>
              <a:rPr lang="de-DE" sz="1000">
                <a:solidFill>
                  <a:schemeClr val="tx1"/>
                </a:solidFill>
              </a:rPr>
              <a:t>Italien</a:t>
            </a:r>
          </a:p>
          <a:p>
            <a:r>
              <a:rPr lang="de-DE" sz="1000">
                <a:solidFill>
                  <a:schemeClr val="tx1"/>
                </a:solidFill>
              </a:rPr>
              <a:t>Spanien, Tschechien</a:t>
            </a:r>
          </a:p>
          <a:p>
            <a:r>
              <a:rPr lang="de-DE" sz="1000">
                <a:solidFill>
                  <a:schemeClr val="tx1"/>
                </a:solidFill>
              </a:rPr>
              <a:t>USA</a:t>
            </a:r>
          </a:p>
          <a:p>
            <a:r>
              <a:rPr lang="de-DE" sz="1000">
                <a:solidFill>
                  <a:schemeClr val="tx1"/>
                </a:solidFill>
              </a:rPr>
              <a:t>Belgien </a:t>
            </a:r>
          </a:p>
          <a:p>
            <a:r>
              <a:rPr lang="de-DE" sz="1000">
                <a:solidFill>
                  <a:schemeClr val="tx1"/>
                </a:solidFill>
              </a:rPr>
              <a:t>Ungarn</a:t>
            </a:r>
          </a:p>
          <a:p>
            <a:r>
              <a:rPr lang="de-DE" sz="1000">
                <a:solidFill>
                  <a:schemeClr val="tx1"/>
                </a:solidFill>
              </a:rPr>
              <a:t>Slowakei</a:t>
            </a:r>
          </a:p>
          <a:p>
            <a:endParaRPr lang="de-DE" sz="1000">
              <a:solidFill>
                <a:schemeClr val="tx1"/>
              </a:solidFill>
            </a:endParaRPr>
          </a:p>
          <a:p>
            <a:r>
              <a:rPr lang="de-DE" sz="1000">
                <a:solidFill>
                  <a:schemeClr val="tx1"/>
                </a:solidFill>
              </a:rPr>
              <a:t>Schweden, Rumänien</a:t>
            </a:r>
          </a:p>
          <a:p>
            <a:endParaRPr lang="de-DE" sz="1000">
              <a:solidFill>
                <a:schemeClr val="tx1"/>
              </a:solidFill>
            </a:endParaRPr>
          </a:p>
          <a:p>
            <a:r>
              <a:rPr lang="de-DE" sz="1000">
                <a:solidFill>
                  <a:schemeClr val="tx1"/>
                </a:solidFill>
              </a:rPr>
              <a:t>Dänemark, China, Indien, Türkei, Luxemburg</a:t>
            </a:r>
          </a:p>
          <a:p>
            <a:endParaRPr lang="de-DE" sz="1000">
              <a:solidFill>
                <a:schemeClr val="tx1"/>
              </a:solidFill>
            </a:endParaRPr>
          </a:p>
          <a:p>
            <a:r>
              <a:rPr lang="de-DE" sz="1000">
                <a:solidFill>
                  <a:schemeClr val="tx1"/>
                </a:solidFill>
              </a:rPr>
              <a:t>Irland, Slowenien, Serbien, Saudi-Arabien, Mexiko, </a:t>
            </a:r>
          </a:p>
          <a:p>
            <a:r>
              <a:rPr lang="de-DE" sz="1000">
                <a:solidFill>
                  <a:schemeClr val="tx1"/>
                </a:solidFill>
              </a:rPr>
              <a:t>Finnland, Kanada, Thailand, Malaysia, Kroatien </a:t>
            </a:r>
          </a:p>
          <a:p>
            <a:endParaRPr lang="de-DE" sz="1000">
              <a:solidFill>
                <a:schemeClr val="tx1"/>
              </a:solidFill>
            </a:endParaRPr>
          </a:p>
          <a:p>
            <a:endParaRPr lang="de-DE" sz="1400" b="1">
              <a:solidFill>
                <a:schemeClr val="tx1"/>
              </a:solidFill>
            </a:endParaRPr>
          </a:p>
        </p:txBody>
      </p:sp>
      <p:sp>
        <p:nvSpPr>
          <p:cNvPr id="2" name="Geschweifte Klammer rechts 1">
            <a:extLst>
              <a:ext uri="{FF2B5EF4-FFF2-40B4-BE49-F238E27FC236}">
                <a16:creationId xmlns:a16="http://schemas.microsoft.com/office/drawing/2014/main" id="{C47FF8B3-59B4-DD26-F909-01A8582BFB07}"/>
              </a:ext>
            </a:extLst>
          </p:cNvPr>
          <p:cNvSpPr/>
          <p:nvPr/>
        </p:nvSpPr>
        <p:spPr>
          <a:xfrm>
            <a:off x="8801100" y="3758389"/>
            <a:ext cx="218866" cy="795593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11662E2-2203-0768-CCA0-1673E41005A1}"/>
              </a:ext>
            </a:extLst>
          </p:cNvPr>
          <p:cNvSpPr txBox="1"/>
          <p:nvPr/>
        </p:nvSpPr>
        <p:spPr>
          <a:xfrm>
            <a:off x="9043968" y="4002296"/>
            <a:ext cx="673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>
                <a:solidFill>
                  <a:srgbClr val="C00000"/>
                </a:solidFill>
              </a:rPr>
              <a:t>50%</a:t>
            </a:r>
          </a:p>
        </p:txBody>
      </p:sp>
      <p:sp>
        <p:nvSpPr>
          <p:cNvPr id="8" name="Geschweifte Klammer rechts 7">
            <a:extLst>
              <a:ext uri="{FF2B5EF4-FFF2-40B4-BE49-F238E27FC236}">
                <a16:creationId xmlns:a16="http://schemas.microsoft.com/office/drawing/2014/main" id="{A1491440-C43B-56CD-E4CB-3D004C10D518}"/>
              </a:ext>
            </a:extLst>
          </p:cNvPr>
          <p:cNvSpPr/>
          <p:nvPr/>
        </p:nvSpPr>
        <p:spPr>
          <a:xfrm>
            <a:off x="9798221" y="3758389"/>
            <a:ext cx="218866" cy="2121711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1DAAA4A-95F2-F919-787B-FB819250058B}"/>
              </a:ext>
            </a:extLst>
          </p:cNvPr>
          <p:cNvSpPr txBox="1"/>
          <p:nvPr/>
        </p:nvSpPr>
        <p:spPr>
          <a:xfrm>
            <a:off x="10122242" y="4665355"/>
            <a:ext cx="673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>
                <a:solidFill>
                  <a:srgbClr val="C00000"/>
                </a:solidFill>
              </a:rPr>
              <a:t>80%</a:t>
            </a:r>
          </a:p>
        </p:txBody>
      </p:sp>
    </p:spTree>
    <p:extLst>
      <p:ext uri="{BB962C8B-B14F-4D97-AF65-F5344CB8AC3E}">
        <p14:creationId xmlns:p14="http://schemas.microsoft.com/office/powerpoint/2010/main" val="3835706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9C5BDF3194EB48B5041D77EFB91AB8" ma:contentTypeVersion="11" ma:contentTypeDescription="Ein neues Dokument erstellen." ma:contentTypeScope="" ma:versionID="782adea21191c2111112f1fc8a1d8c90">
  <xsd:schema xmlns:xsd="http://www.w3.org/2001/XMLSchema" xmlns:xs="http://www.w3.org/2001/XMLSchema" xmlns:p="http://schemas.microsoft.com/office/2006/metadata/properties" xmlns:ns2="ef842220-f46f-46a3-9772-80c369dc86a9" xmlns:ns3="855bdeb8-2e5e-4358-8a57-e490479fd184" targetNamespace="http://schemas.microsoft.com/office/2006/metadata/properties" ma:root="true" ma:fieldsID="ca946760bcb11d672b0ed9d27b54f41b" ns2:_="" ns3:_="">
    <xsd:import namespace="ef842220-f46f-46a3-9772-80c369dc86a9"/>
    <xsd:import namespace="855bdeb8-2e5e-4358-8a57-e490479fd1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42220-f46f-46a3-9772-80c369dc86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5838b4af-5ac2-4c14-a416-a856a7c4f37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5bdeb8-2e5e-4358-8a57-e490479fd18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ff05b38-8241-432e-b238-0c3dc080f0b9}" ma:internalName="TaxCatchAll" ma:showField="CatchAllData" ma:web="855bdeb8-2e5e-4358-8a57-e490479fd1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5bdeb8-2e5e-4358-8a57-e490479fd184" xsi:nil="true"/>
    <lcf76f155ced4ddcb4097134ff3c332f xmlns="ef842220-f46f-46a3-9772-80c369dc86a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2FAD0E5-0D31-455F-A4F5-4DF67F7E6CA7}">
  <ds:schemaRefs>
    <ds:schemaRef ds:uri="855bdeb8-2e5e-4358-8a57-e490479fd184"/>
    <ds:schemaRef ds:uri="ef842220-f46f-46a3-9772-80c369dc86a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46CE565-AE66-4383-8895-11B38D173E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375BBA-F135-427F-88B6-B476D09CE6F7}">
  <ds:schemaRefs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ef842220-f46f-46a3-9772-80c369dc86a9"/>
    <ds:schemaRef ds:uri="http://schemas.microsoft.com/office/infopath/2007/PartnerControls"/>
    <ds:schemaRef ds:uri="http://schemas.openxmlformats.org/package/2006/metadata/core-properties"/>
    <ds:schemaRef ds:uri="855bdeb8-2e5e-4358-8a57-e490479fd184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Breitbild</PresentationFormat>
  <Paragraphs>76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Sebastian Buntjer</dc:creator>
  <cp:lastModifiedBy>Sterk, Robin</cp:lastModifiedBy>
  <cp:revision>2</cp:revision>
  <dcterms:created xsi:type="dcterms:W3CDTF">2026-06-22T13:38:42Z</dcterms:created>
  <dcterms:modified xsi:type="dcterms:W3CDTF">2026-07-04T00:35:54Z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0x010100B89C5BDF3194EB48B5041D77EFB91AB8</vt:lpwstr>
  </property>
  <property fmtid="{D5CDD505-2E9C-101B-9397-08002B2CF9AE}" pid="3" name="MediaServiceImageTags">
    <vt:lpwstr/>
  </property>
</Properties>
</file>