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87" r:id="rId2"/>
    <p:sldId id="785" r:id="rId3"/>
    <p:sldId id="790" r:id="rId4"/>
    <p:sldId id="676" r:id="rId5"/>
    <p:sldId id="781" r:id="rId6"/>
    <p:sldId id="789" r:id="rId7"/>
    <p:sldId id="782" r:id="rId8"/>
    <p:sldId id="780" r:id="rId9"/>
    <p:sldId id="773" r:id="rId10"/>
    <p:sldId id="774" r:id="rId11"/>
    <p:sldId id="779" r:id="rId12"/>
    <p:sldId id="775" r:id="rId13"/>
    <p:sldId id="691" r:id="rId14"/>
    <p:sldId id="786" r:id="rId15"/>
  </p:sldIdLst>
  <p:sldSz cx="12192000" cy="6858000"/>
  <p:notesSz cx="6797675" cy="9926638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8" userDrawn="1">
          <p15:clr>
            <a:srgbClr val="A4A3A4"/>
          </p15:clr>
        </p15:guide>
        <p15:guide id="2" pos="6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D0B2A"/>
    <a:srgbClr val="00000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3883" autoAdjust="0"/>
  </p:normalViewPr>
  <p:slideViewPr>
    <p:cSldViewPr snapToGrid="0" snapToObjects="1">
      <p:cViewPr varScale="1">
        <p:scale>
          <a:sx n="64" d="100"/>
          <a:sy n="64" d="100"/>
        </p:scale>
        <p:origin x="600" y="56"/>
      </p:cViewPr>
      <p:guideLst>
        <p:guide orient="horz" pos="938"/>
        <p:guide pos="607"/>
      </p:guideLst>
    </p:cSldViewPr>
  </p:slideViewPr>
  <p:outlineViewPr>
    <p:cViewPr>
      <p:scale>
        <a:sx n="33" d="100"/>
        <a:sy n="33" d="100"/>
      </p:scale>
      <p:origin x="0" y="-119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>
      <p:cViewPr varScale="1">
        <p:scale>
          <a:sx n="96" d="100"/>
          <a:sy n="96" d="100"/>
        </p:scale>
        <p:origin x="270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22242697-79A0-294E-A579-6300F1209ACF}" type="datetimeFigureOut">
              <a:rPr lang="de-DE" smtClean="0"/>
              <a:t>10.11.2021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6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6D8AD299-D5AD-9A47-929B-8203118236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7651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57C7C617-FD4D-BF46-8AD8-97A4688A0508}" type="datetimeFigureOut">
              <a:rPr lang="de-DE" smtClean="0"/>
              <a:t>10.11.2021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0618BEB7-8BE2-E14A-B153-939A7652C3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6483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8BEB7-8BE2-E14A-B153-939A7652C33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0443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8BEB7-8BE2-E14A-B153-939A7652C33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255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CUBE Engine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65201" y="3249430"/>
            <a:ext cx="9691511" cy="946150"/>
          </a:xfr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/>
          </p:nvPr>
        </p:nvSpPr>
        <p:spPr>
          <a:xfrm>
            <a:off x="965200" y="4527550"/>
            <a:ext cx="8839200" cy="1028266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500"/>
              </a:spcBef>
              <a:buNone/>
              <a:defRPr sz="1500" b="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0024533" y="6096000"/>
            <a:ext cx="1574800" cy="5979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Rechteck 11"/>
          <p:cNvSpPr/>
          <p:nvPr userDrawn="1"/>
        </p:nvSpPr>
        <p:spPr>
          <a:xfrm>
            <a:off x="431800" y="6026150"/>
            <a:ext cx="1574800" cy="831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A4FE510-9DF9-4215-B365-3FB47FD68473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00" y="5761044"/>
            <a:ext cx="3088800" cy="594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lc="http://schemas.openxmlformats.org/drawingml/2006/lockedCanvas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A4F1196-96B4-4AE2-BA71-AFF075FA27C7}"/>
              </a:ext>
            </a:extLst>
          </p:cNvPr>
          <p:cNvSpPr/>
          <p:nvPr userDrawn="1"/>
        </p:nvSpPr>
        <p:spPr>
          <a:xfrm>
            <a:off x="0" y="933353"/>
            <a:ext cx="10160000" cy="2108199"/>
          </a:xfrm>
          <a:prstGeom prst="rect">
            <a:avLst/>
          </a:prstGeom>
          <a:solidFill>
            <a:srgbClr val="CD0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80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965200" y="1193800"/>
            <a:ext cx="9194800" cy="2057400"/>
          </a:xfrm>
        </p:spPr>
        <p:txBody>
          <a:bodyPr lIns="0" tIns="0" rIns="0" anchor="ctr" anchorCtr="0">
            <a:normAutofit/>
          </a:bodyPr>
          <a:lstStyle>
            <a:lvl1pPr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00810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/>
          </p:nvPr>
        </p:nvSpPr>
        <p:spPr>
          <a:xfrm>
            <a:off x="965200" y="1260476"/>
            <a:ext cx="10414000" cy="47402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965200" y="342903"/>
            <a:ext cx="10414000" cy="62071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6353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965200" y="342903"/>
            <a:ext cx="10414000" cy="62071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idx="1"/>
          </p:nvPr>
        </p:nvSpPr>
        <p:spPr>
          <a:xfrm>
            <a:off x="965201" y="1260476"/>
            <a:ext cx="4859867" cy="47402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idx="11"/>
          </p:nvPr>
        </p:nvSpPr>
        <p:spPr>
          <a:xfrm>
            <a:off x="6524979" y="1260476"/>
            <a:ext cx="4854221" cy="47402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29235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3"/>
          <p:cNvSpPr>
            <a:spLocks noGrp="1"/>
          </p:cNvSpPr>
          <p:nvPr>
            <p:ph type="body" sz="half" idx="10"/>
          </p:nvPr>
        </p:nvSpPr>
        <p:spPr>
          <a:xfrm>
            <a:off x="965201" y="1252538"/>
            <a:ext cx="4835879" cy="610129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/>
          </p:nvPr>
        </p:nvSpPr>
        <p:spPr>
          <a:xfrm>
            <a:off x="965200" y="342903"/>
            <a:ext cx="10414000" cy="62071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idx="1" hasCustomPrompt="1"/>
          </p:nvPr>
        </p:nvSpPr>
        <p:spPr>
          <a:xfrm>
            <a:off x="941212" y="1980143"/>
            <a:ext cx="4859867" cy="40206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idx="11"/>
          </p:nvPr>
        </p:nvSpPr>
        <p:spPr>
          <a:xfrm>
            <a:off x="6500990" y="1980144"/>
            <a:ext cx="4854221" cy="40206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  <p:sp>
        <p:nvSpPr>
          <p:cNvPr id="17" name="Textplatzhalter 3"/>
          <p:cNvSpPr>
            <a:spLocks noGrp="1"/>
          </p:cNvSpPr>
          <p:nvPr>
            <p:ph type="body" sz="half" idx="12"/>
          </p:nvPr>
        </p:nvSpPr>
        <p:spPr>
          <a:xfrm>
            <a:off x="6500990" y="1252008"/>
            <a:ext cx="4835879" cy="610659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9689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/>
          </p:nvPr>
        </p:nvSpPr>
        <p:spPr>
          <a:xfrm>
            <a:off x="965200" y="1663697"/>
            <a:ext cx="10414000" cy="42777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60000" indent="-360000">
              <a:spcBef>
                <a:spcPts val="0"/>
              </a:spcBef>
              <a:buSzPct val="100000"/>
              <a:buFont typeface="+mj-lt"/>
              <a:buAutoNum type="arabicPeriod"/>
              <a:defRPr sz="1900"/>
            </a:lvl1pPr>
            <a:lvl2pPr marL="360000" indent="-360000">
              <a:spcBef>
                <a:spcPts val="0"/>
              </a:spcBef>
              <a:buSzPct val="100000"/>
              <a:buFont typeface="+mj-lt"/>
              <a:buAutoNum type="arabicPeriod"/>
              <a:defRPr sz="19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965200" y="342901"/>
            <a:ext cx="10414000" cy="62071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9435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3"/>
          <p:cNvSpPr>
            <a:spLocks noGrp="1"/>
          </p:cNvSpPr>
          <p:nvPr>
            <p:ph type="body" sz="half" idx="10"/>
          </p:nvPr>
        </p:nvSpPr>
        <p:spPr>
          <a:xfrm>
            <a:off x="965200" y="1252538"/>
            <a:ext cx="10329333" cy="610129"/>
          </a:xfrm>
        </p:spPr>
        <p:txBody>
          <a:bodyPr/>
          <a:lstStyle>
            <a:lvl1pPr marL="0" indent="0">
              <a:buNone/>
              <a:defRPr sz="1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965200" y="342903"/>
            <a:ext cx="10414000" cy="62071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483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59555" y="296335"/>
            <a:ext cx="10380133" cy="67151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5200" y="1260476"/>
            <a:ext cx="10397067" cy="47423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Dritte Ebene</a:t>
            </a:r>
          </a:p>
        </p:txBody>
      </p:sp>
      <p:sp>
        <p:nvSpPr>
          <p:cNvPr id="9" name="Datumsplatzhalter 3"/>
          <p:cNvSpPr txBox="1">
            <a:spLocks/>
          </p:cNvSpPr>
          <p:nvPr userDrawn="1"/>
        </p:nvSpPr>
        <p:spPr>
          <a:xfrm>
            <a:off x="835379" y="6272933"/>
            <a:ext cx="1323079" cy="3787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457200" rtl="0" eaLnBrk="1" latinLnBrk="0" hangingPunct="1">
              <a:defRPr sz="900" b="0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DB9422D-9290-4153-86A9-E1EFAAEF2ACB}" type="slidenum">
              <a:rPr lang="de-DE" sz="900" smtClean="0"/>
              <a:pPr>
                <a:defRPr/>
              </a:pPr>
              <a:t>‹Nr.›</a:t>
            </a:fld>
            <a:r>
              <a:rPr lang="de-DE" sz="900" dirty="0"/>
              <a:t> / 31</a:t>
            </a:r>
          </a:p>
          <a:p>
            <a:pPr>
              <a:defRPr/>
            </a:pPr>
            <a:endParaRPr lang="de-DE" sz="9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2DA268A-0AC9-4682-B7AA-E174645FC560}"/>
              </a:ext>
            </a:extLst>
          </p:cNvPr>
          <p:cNvPicPr/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000" y="6105600"/>
            <a:ext cx="992309" cy="37877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100975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  <p:sldLayoutId id="2147483654" r:id="rId6"/>
  </p:sldLayoutIdLst>
  <p:hf sldNum="0" hdr="0" ftr="0"/>
  <p:txStyles>
    <p:titleStyle>
      <a:lvl1pPr algn="l" defTabSz="457200" rtl="0" eaLnBrk="1" latinLnBrk="0" hangingPunct="1">
        <a:lnSpc>
          <a:spcPts val="3400"/>
        </a:lnSpc>
        <a:spcBef>
          <a:spcPct val="0"/>
        </a:spcBef>
        <a:spcAft>
          <a:spcPts val="600"/>
        </a:spcAft>
        <a:buNone/>
        <a:defRPr sz="2800" b="1" i="0" kern="1200">
          <a:solidFill>
            <a:srgbClr val="CD0B2A"/>
          </a:solidFill>
          <a:latin typeface="Arial"/>
          <a:ea typeface="+mj-ea"/>
          <a:cs typeface="Arial"/>
        </a:defRPr>
      </a:lvl1pPr>
    </p:titleStyle>
    <p:bodyStyle>
      <a:lvl1pPr marL="252000" indent="-252000" algn="l" defTabSz="457200" rtl="0" eaLnBrk="1" latinLnBrk="0" hangingPunct="1">
        <a:lnSpc>
          <a:spcPct val="130000"/>
        </a:lnSpc>
        <a:spcBef>
          <a:spcPts val="1200"/>
        </a:spcBef>
        <a:spcAft>
          <a:spcPts val="0"/>
        </a:spcAft>
        <a:buFontTx/>
        <a:buBlip>
          <a:blip r:embed="rId9"/>
        </a:buBlip>
        <a:defRPr sz="1400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504000" indent="-252000" algn="l" defTabSz="457200" rtl="0" eaLnBrk="1" latinLnBrk="0" hangingPunct="1">
        <a:lnSpc>
          <a:spcPct val="130000"/>
        </a:lnSpc>
        <a:spcBef>
          <a:spcPts val="24"/>
        </a:spcBef>
        <a:spcAft>
          <a:spcPts val="0"/>
        </a:spcAft>
        <a:buSzPct val="120000"/>
        <a:buFont typeface="Wingdings" charset="2"/>
        <a:buChar char="§"/>
        <a:defRPr sz="1400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914400" indent="0" algn="l" defTabSz="457200" rtl="0" eaLnBrk="1" latinLnBrk="0" hangingPunct="1">
        <a:spcBef>
          <a:spcPct val="20000"/>
        </a:spcBef>
        <a:buFont typeface="Wingdings" charset="2"/>
        <a:buNone/>
        <a:defRPr sz="1800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Symbol" charset="2"/>
        <a:buChar char="-"/>
        <a:defRPr sz="1600" b="0" i="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Symbol" charset="2"/>
        <a:buChar char="-"/>
        <a:defRPr sz="14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A19B810-1777-422B-A42C-CDF5CECEA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60" y="1252330"/>
            <a:ext cx="9520942" cy="17623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DE" sz="3200" dirty="0"/>
              <a:t>Gesellschaftsbilder von Betriebsrätinnen, Betriebsräten und Vertrauensleuten der IG Metall</a:t>
            </a:r>
            <a:br>
              <a:rPr lang="de-DE" sz="3200" dirty="0"/>
            </a:br>
            <a:br>
              <a:rPr lang="de-DE" sz="800" dirty="0"/>
            </a:br>
            <a:endParaRPr lang="de-DE" sz="1600" dirty="0"/>
          </a:p>
        </p:txBody>
      </p:sp>
      <p:sp>
        <p:nvSpPr>
          <p:cNvPr id="6" name="Untertitel 4">
            <a:extLst>
              <a:ext uri="{FF2B5EF4-FFF2-40B4-BE49-F238E27FC236}">
                <a16:creationId xmlns:a16="http://schemas.microsoft.com/office/drawing/2014/main" id="{8445A56E-D707-4875-B8E3-D6E6506ECE60}"/>
              </a:ext>
            </a:extLst>
          </p:cNvPr>
          <p:cNvSpPr txBox="1">
            <a:spLocks/>
          </p:cNvSpPr>
          <p:nvPr/>
        </p:nvSpPr>
        <p:spPr>
          <a:xfrm>
            <a:off x="537460" y="3286393"/>
            <a:ext cx="9194799" cy="9461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2400" b="1" i="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lnSpc>
                <a:spcPct val="130000"/>
              </a:lnSpc>
              <a:spcBef>
                <a:spcPts val="24"/>
              </a:spcBef>
              <a:spcAft>
                <a:spcPts val="0"/>
              </a:spcAft>
              <a:buSzPct val="120000"/>
              <a:buFont typeface="Wingdings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Symbol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Symbol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Milena Prekodravac / Stefan Rüb (SOFI Göttingen)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2576AE7-DB71-438F-ACE6-758EBF22F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60" y="4919877"/>
            <a:ext cx="1390617" cy="107242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849247C-C630-4593-8E00-5FD96FA1C163}"/>
              </a:ext>
            </a:extLst>
          </p:cNvPr>
          <p:cNvSpPr txBox="1"/>
          <p:nvPr/>
        </p:nvSpPr>
        <p:spPr>
          <a:xfrm>
            <a:off x="1712843" y="5728766"/>
            <a:ext cx="6419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Routen-Workshop des Bezirks Niedersachsen und Sachsen-Anhalt Radisson </a:t>
            </a:r>
            <a:r>
              <a:rPr lang="de-DE" dirty="0" err="1"/>
              <a:t>Blu</a:t>
            </a:r>
            <a:r>
              <a:rPr lang="de-DE" dirty="0"/>
              <a:t> Hotel Hannover, 11.-12.11.2021</a:t>
            </a:r>
          </a:p>
        </p:txBody>
      </p:sp>
    </p:spTree>
    <p:extLst>
      <p:ext uri="{BB962C8B-B14F-4D97-AF65-F5344CB8AC3E}">
        <p14:creationId xmlns:p14="http://schemas.microsoft.com/office/powerpoint/2010/main" val="3127096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A26729EF-154B-4B25-9299-12A8190B4670}"/>
              </a:ext>
            </a:extLst>
          </p:cNvPr>
          <p:cNvSpPr/>
          <p:nvPr/>
        </p:nvSpPr>
        <p:spPr>
          <a:xfrm>
            <a:off x="1102280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itel 3">
            <a:extLst>
              <a:ext uri="{FF2B5EF4-FFF2-40B4-BE49-F238E27FC236}">
                <a16:creationId xmlns:a16="http://schemas.microsoft.com/office/drawing/2014/main" id="{48330577-F114-469C-9918-E3B0857C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716856"/>
            <a:ext cx="9956209" cy="540220"/>
          </a:xfrm>
        </p:spPr>
        <p:txBody>
          <a:bodyPr>
            <a:noAutofit/>
          </a:bodyPr>
          <a:lstStyle/>
          <a:p>
            <a:r>
              <a:rPr lang="de-DE" dirty="0"/>
              <a:t>Allenfalls technisch getriebene Fortschrittshoffnung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4C05143-A0D8-4B74-AA45-6112001701EC}"/>
              </a:ext>
            </a:extLst>
          </p:cNvPr>
          <p:cNvSpPr txBox="1"/>
          <p:nvPr/>
        </p:nvSpPr>
        <p:spPr>
          <a:xfrm>
            <a:off x="5983448" y="1957883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Zustimmung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BCD0FD2-50A6-470C-B9ED-338082C82AFD}"/>
              </a:ext>
            </a:extLst>
          </p:cNvPr>
          <p:cNvSpPr txBox="1"/>
          <p:nvPr/>
        </p:nvSpPr>
        <p:spPr>
          <a:xfrm>
            <a:off x="10041722" y="1944474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Ablehnung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3053F7-F8BA-4D01-BE38-315C1D102C03}"/>
              </a:ext>
            </a:extLst>
          </p:cNvPr>
          <p:cNvSpPr txBox="1"/>
          <p:nvPr/>
        </p:nvSpPr>
        <p:spPr>
          <a:xfrm>
            <a:off x="8214264" y="1944474"/>
            <a:ext cx="1046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teils-teils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5B6405B-9AB4-4938-AD09-1B6DF234546A}"/>
              </a:ext>
            </a:extLst>
          </p:cNvPr>
          <p:cNvSpPr/>
          <p:nvPr/>
        </p:nvSpPr>
        <p:spPr>
          <a:xfrm>
            <a:off x="1775648" y="2698949"/>
            <a:ext cx="3976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Zukünftigen Generationen wird es schlechter gehen als meiner.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3058B57-E9D6-4153-8A89-5020402515CA}"/>
              </a:ext>
            </a:extLst>
          </p:cNvPr>
          <p:cNvSpPr/>
          <p:nvPr/>
        </p:nvSpPr>
        <p:spPr>
          <a:xfrm>
            <a:off x="1988299" y="3658555"/>
            <a:ext cx="3763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Die Digitalisierung wird unsere Gesellschaft nach vorne bringen.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0A6BB45-10BA-4D27-834C-1DED9E75C08B}"/>
              </a:ext>
            </a:extLst>
          </p:cNvPr>
          <p:cNvSpPr/>
          <p:nvPr/>
        </p:nvSpPr>
        <p:spPr>
          <a:xfrm>
            <a:off x="1240279" y="4589697"/>
            <a:ext cx="4540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Corona-Pandemie wird unsere Gesellschaft dauerhaft zum Negativen verändern.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0737C9C-3A67-4FFB-A3F8-C4A2EFAC7CEF}"/>
              </a:ext>
            </a:extLst>
          </p:cNvPr>
          <p:cNvGrpSpPr/>
          <p:nvPr/>
        </p:nvGrpSpPr>
        <p:grpSpPr>
          <a:xfrm>
            <a:off x="6135188" y="2414482"/>
            <a:ext cx="5258255" cy="1247959"/>
            <a:chOff x="6135188" y="2414482"/>
            <a:chExt cx="5258255" cy="1247959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483D4AF7-1B0E-4D2F-AE6D-39DE2B6E6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5188" y="2414482"/>
              <a:ext cx="5258255" cy="1247959"/>
            </a:xfrm>
            <a:prstGeom prst="rect">
              <a:avLst/>
            </a:prstGeom>
          </p:spPr>
        </p:pic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6898EECF-F144-4EA3-986A-AC182A6E42FF}"/>
                </a:ext>
              </a:extLst>
            </p:cNvPr>
            <p:cNvSpPr/>
            <p:nvPr/>
          </p:nvSpPr>
          <p:spPr>
            <a:xfrm>
              <a:off x="7503349" y="2483452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4C36A823-D494-4842-8702-DF989A0F012F}"/>
                </a:ext>
              </a:extLst>
            </p:cNvPr>
            <p:cNvSpPr txBox="1"/>
            <p:nvPr/>
          </p:nvSpPr>
          <p:spPr>
            <a:xfrm>
              <a:off x="7464287" y="2483452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65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CB0F5A73-0FE7-4EFB-BEC8-80DF98CAC285}"/>
              </a:ext>
            </a:extLst>
          </p:cNvPr>
          <p:cNvGrpSpPr/>
          <p:nvPr/>
        </p:nvGrpSpPr>
        <p:grpSpPr>
          <a:xfrm>
            <a:off x="6135188" y="3362637"/>
            <a:ext cx="5258255" cy="1247959"/>
            <a:chOff x="6135188" y="3362637"/>
            <a:chExt cx="5258255" cy="1247959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F7B8F687-2CAF-4D96-A7B3-53DE0F3A9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5188" y="3362637"/>
              <a:ext cx="5258255" cy="1247959"/>
            </a:xfrm>
            <a:prstGeom prst="rect">
              <a:avLst/>
            </a:prstGeom>
          </p:spPr>
        </p:pic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42D0DE50-78BE-41B3-A874-8A97D6BB9FA1}"/>
                </a:ext>
              </a:extLst>
            </p:cNvPr>
            <p:cNvSpPr/>
            <p:nvPr/>
          </p:nvSpPr>
          <p:spPr>
            <a:xfrm>
              <a:off x="6974801" y="3454779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3195B5B9-6E88-4F73-9BA7-F250BA71464D}"/>
                </a:ext>
              </a:extLst>
            </p:cNvPr>
            <p:cNvSpPr txBox="1"/>
            <p:nvPr/>
          </p:nvSpPr>
          <p:spPr>
            <a:xfrm>
              <a:off x="6927574" y="3443819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48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19A280A-EB29-403E-A025-5414804EEFD8}"/>
              </a:ext>
            </a:extLst>
          </p:cNvPr>
          <p:cNvGrpSpPr/>
          <p:nvPr/>
        </p:nvGrpSpPr>
        <p:grpSpPr>
          <a:xfrm>
            <a:off x="6135188" y="4310793"/>
            <a:ext cx="5258255" cy="1247959"/>
            <a:chOff x="6135188" y="4310793"/>
            <a:chExt cx="5258255" cy="124795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E015C5D8-8C52-4FB9-A47B-2CF87688C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35188" y="4310793"/>
              <a:ext cx="5258255" cy="1247959"/>
            </a:xfrm>
            <a:prstGeom prst="rect">
              <a:avLst/>
            </a:prstGeom>
          </p:spPr>
        </p:pic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2FF8615A-C502-4814-91FA-4973AB747589}"/>
                </a:ext>
              </a:extLst>
            </p:cNvPr>
            <p:cNvSpPr/>
            <p:nvPr/>
          </p:nvSpPr>
          <p:spPr>
            <a:xfrm>
              <a:off x="9805483" y="4386134"/>
              <a:ext cx="417444" cy="4174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57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0654F940-9436-4F8D-8BD7-EC6A82A8B106}"/>
                </a:ext>
              </a:extLst>
            </p:cNvPr>
            <p:cNvSpPr txBox="1"/>
            <p:nvPr/>
          </p:nvSpPr>
          <p:spPr>
            <a:xfrm>
              <a:off x="9773584" y="4378742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39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7FC638AB-6B32-4A44-A0F3-B2FE71414B52}"/>
                </a:ext>
              </a:extLst>
            </p:cNvPr>
            <p:cNvSpPr/>
            <p:nvPr/>
          </p:nvSpPr>
          <p:spPr>
            <a:xfrm>
              <a:off x="6831855" y="4402201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00CF1216-51C6-46AA-8FA5-9A5F3794EF39}"/>
                </a:ext>
              </a:extLst>
            </p:cNvPr>
            <p:cNvSpPr txBox="1"/>
            <p:nvPr/>
          </p:nvSpPr>
          <p:spPr>
            <a:xfrm>
              <a:off x="6795294" y="4378014"/>
              <a:ext cx="533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33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66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A26729EF-154B-4B25-9299-12A8190B4670}"/>
              </a:ext>
            </a:extLst>
          </p:cNvPr>
          <p:cNvSpPr/>
          <p:nvPr/>
        </p:nvSpPr>
        <p:spPr>
          <a:xfrm>
            <a:off x="1102280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itel 3">
            <a:extLst>
              <a:ext uri="{FF2B5EF4-FFF2-40B4-BE49-F238E27FC236}">
                <a16:creationId xmlns:a16="http://schemas.microsoft.com/office/drawing/2014/main" id="{48330577-F114-469C-9918-E3B0857C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599893"/>
            <a:ext cx="9956209" cy="540220"/>
          </a:xfrm>
        </p:spPr>
        <p:txBody>
          <a:bodyPr>
            <a:noAutofit/>
          </a:bodyPr>
          <a:lstStyle/>
          <a:p>
            <a:r>
              <a:rPr lang="de-DE" dirty="0"/>
              <a:t>Skepsis bzgl. Zustand der Demokratie und Wunsch nach mehr politischem Engagement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4C05143-A0D8-4B74-AA45-6112001701EC}"/>
              </a:ext>
            </a:extLst>
          </p:cNvPr>
          <p:cNvSpPr txBox="1"/>
          <p:nvPr/>
        </p:nvSpPr>
        <p:spPr>
          <a:xfrm>
            <a:off x="6515071" y="1234868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Zustimmung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BCD0FD2-50A6-470C-B9ED-338082C82AFD}"/>
              </a:ext>
            </a:extLst>
          </p:cNvPr>
          <p:cNvSpPr txBox="1"/>
          <p:nvPr/>
        </p:nvSpPr>
        <p:spPr>
          <a:xfrm>
            <a:off x="10360685" y="1221459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Ablehnung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3053F7-F8BA-4D01-BE38-315C1D102C03}"/>
              </a:ext>
            </a:extLst>
          </p:cNvPr>
          <p:cNvSpPr txBox="1"/>
          <p:nvPr/>
        </p:nvSpPr>
        <p:spPr>
          <a:xfrm>
            <a:off x="8533227" y="1221459"/>
            <a:ext cx="1046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teils-teils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id="{516CC78B-30DC-45B6-8A5F-A54CFD951D27}"/>
              </a:ext>
            </a:extLst>
          </p:cNvPr>
          <p:cNvSpPr>
            <a:spLocks/>
          </p:cNvSpPr>
          <p:nvPr/>
        </p:nvSpPr>
        <p:spPr bwMode="auto">
          <a:xfrm>
            <a:off x="1403498" y="1855765"/>
            <a:ext cx="495477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Demokratie steht nur auf dem Papier. In der Wirklichkeit haben ganz andere das Sagen.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7">
            <a:extLst>
              <a:ext uri="{FF2B5EF4-FFF2-40B4-BE49-F238E27FC236}">
                <a16:creationId xmlns:a16="http://schemas.microsoft.com/office/drawing/2014/main" id="{67C7CEB2-A3F6-45F1-8E5E-5B3631E44597}"/>
              </a:ext>
            </a:extLst>
          </p:cNvPr>
          <p:cNvSpPr>
            <a:spLocks/>
          </p:cNvSpPr>
          <p:nvPr/>
        </p:nvSpPr>
        <p:spPr bwMode="auto">
          <a:xfrm>
            <a:off x="1786269" y="3544944"/>
            <a:ext cx="4522505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Jede und jeder kann sich politisch einbringen und das Gemeinwesen mitgestalten.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EB6E9895-9261-4DA2-BE0B-8784CC06FE98}"/>
              </a:ext>
            </a:extLst>
          </p:cNvPr>
          <p:cNvSpPr>
            <a:spLocks/>
          </p:cNvSpPr>
          <p:nvPr/>
        </p:nvSpPr>
        <p:spPr bwMode="auto">
          <a:xfrm>
            <a:off x="1403498" y="5202527"/>
            <a:ext cx="495477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Leute müssten viel mehr auf die Straße gehen, damit sich politisch etwas bewegt.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7">
            <a:extLst>
              <a:ext uri="{FF2B5EF4-FFF2-40B4-BE49-F238E27FC236}">
                <a16:creationId xmlns:a16="http://schemas.microsoft.com/office/drawing/2014/main" id="{EE1B301A-B555-4C50-BA21-0C6F7E527C8A}"/>
              </a:ext>
            </a:extLst>
          </p:cNvPr>
          <p:cNvSpPr>
            <a:spLocks/>
          </p:cNvSpPr>
          <p:nvPr/>
        </p:nvSpPr>
        <p:spPr bwMode="auto">
          <a:xfrm>
            <a:off x="699556" y="4363386"/>
            <a:ext cx="565871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Ich wünsche mir mehr demokratische Mitsprachemöglichkeiten in der Gesellschaft.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7">
            <a:extLst>
              <a:ext uri="{FF2B5EF4-FFF2-40B4-BE49-F238E27FC236}">
                <a16:creationId xmlns:a16="http://schemas.microsoft.com/office/drawing/2014/main" id="{CBD4770C-DE20-4946-BAE6-8F9B74F6C6AE}"/>
              </a:ext>
            </a:extLst>
          </p:cNvPr>
          <p:cNvSpPr>
            <a:spLocks/>
          </p:cNvSpPr>
          <p:nvPr/>
        </p:nvSpPr>
        <p:spPr bwMode="auto">
          <a:xfrm>
            <a:off x="699556" y="2694905"/>
            <a:ext cx="565871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großen Unternehmen sind so mächtig, dass man ihnen mit demokratischen Mitteln zu wenig entgegensetzen kann.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CFE9A08-7E75-4F41-B2F5-3ED968260405}"/>
              </a:ext>
            </a:extLst>
          </p:cNvPr>
          <p:cNvGrpSpPr/>
          <p:nvPr/>
        </p:nvGrpSpPr>
        <p:grpSpPr>
          <a:xfrm>
            <a:off x="6665510" y="1577416"/>
            <a:ext cx="5258255" cy="1247959"/>
            <a:chOff x="6665510" y="1577416"/>
            <a:chExt cx="5258255" cy="1247959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24D44ADD-34C6-4E45-991A-DF341CDF1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65510" y="1577416"/>
              <a:ext cx="5258255" cy="1247959"/>
            </a:xfrm>
            <a:prstGeom prst="rect">
              <a:avLst/>
            </a:prstGeom>
          </p:spPr>
        </p:pic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964CDE65-3DE1-4148-9201-F7E9A8A9B0E7}"/>
                </a:ext>
              </a:extLst>
            </p:cNvPr>
            <p:cNvSpPr/>
            <p:nvPr/>
          </p:nvSpPr>
          <p:spPr>
            <a:xfrm>
              <a:off x="7263511" y="1647718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CAC22B54-C547-4876-A746-D289F5A4BA28}"/>
                </a:ext>
              </a:extLst>
            </p:cNvPr>
            <p:cNvSpPr txBox="1"/>
            <p:nvPr/>
          </p:nvSpPr>
          <p:spPr>
            <a:xfrm>
              <a:off x="7220748" y="1634262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36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CB65E08C-3A70-4D92-A661-B26CC5345082}"/>
                </a:ext>
              </a:extLst>
            </p:cNvPr>
            <p:cNvSpPr/>
            <p:nvPr/>
          </p:nvSpPr>
          <p:spPr>
            <a:xfrm>
              <a:off x="10331302" y="1691167"/>
              <a:ext cx="417444" cy="4174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57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D9400AAC-A646-41A8-94A1-96F061F0538F}"/>
                </a:ext>
              </a:extLst>
            </p:cNvPr>
            <p:cNvSpPr txBox="1"/>
            <p:nvPr/>
          </p:nvSpPr>
          <p:spPr>
            <a:xfrm>
              <a:off x="10291546" y="1656226"/>
              <a:ext cx="496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34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56957CB-DF78-49F0-9A9A-34AEDE3F14FC}"/>
              </a:ext>
            </a:extLst>
          </p:cNvPr>
          <p:cNvGrpSpPr/>
          <p:nvPr/>
        </p:nvGrpSpPr>
        <p:grpSpPr>
          <a:xfrm>
            <a:off x="6665510" y="2427439"/>
            <a:ext cx="5258255" cy="1247959"/>
            <a:chOff x="6665510" y="2427439"/>
            <a:chExt cx="5258255" cy="1247959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523D1E71-EFB3-42F6-804D-0D710924B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5510" y="2427439"/>
              <a:ext cx="5258255" cy="1247959"/>
            </a:xfrm>
            <a:prstGeom prst="rect">
              <a:avLst/>
            </a:prstGeom>
          </p:spPr>
        </p:pic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33E08A5D-54F2-4AA9-867C-B5A9E6DDF735}"/>
                </a:ext>
              </a:extLst>
            </p:cNvPr>
            <p:cNvSpPr/>
            <p:nvPr/>
          </p:nvSpPr>
          <p:spPr>
            <a:xfrm>
              <a:off x="8323722" y="2492002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ACE69D98-7530-423A-A011-583A880C8939}"/>
                </a:ext>
              </a:extLst>
            </p:cNvPr>
            <p:cNvSpPr txBox="1"/>
            <p:nvPr/>
          </p:nvSpPr>
          <p:spPr>
            <a:xfrm>
              <a:off x="8279296" y="2478822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68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BD840578-3B1F-438B-B2DB-0AD3E1FB19F9}"/>
              </a:ext>
            </a:extLst>
          </p:cNvPr>
          <p:cNvGrpSpPr/>
          <p:nvPr/>
        </p:nvGrpSpPr>
        <p:grpSpPr>
          <a:xfrm>
            <a:off x="6665510" y="3277462"/>
            <a:ext cx="5258255" cy="1247959"/>
            <a:chOff x="6665510" y="3277462"/>
            <a:chExt cx="5258255" cy="1247959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71FBFEF6-D9C3-4F97-86AC-3A7E9C0B5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65510" y="3277462"/>
              <a:ext cx="5258255" cy="1247959"/>
            </a:xfrm>
            <a:prstGeom prst="rect">
              <a:avLst/>
            </a:prstGeom>
          </p:spPr>
        </p:pic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4789E1CC-6E4D-4EC0-B2D6-78D45A5784CC}"/>
                </a:ext>
              </a:extLst>
            </p:cNvPr>
            <p:cNvSpPr/>
            <p:nvPr/>
          </p:nvSpPr>
          <p:spPr>
            <a:xfrm>
              <a:off x="8488483" y="3351495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DF09A011-70B7-4580-8B44-5BAB4C895957}"/>
                </a:ext>
              </a:extLst>
            </p:cNvPr>
            <p:cNvSpPr txBox="1"/>
            <p:nvPr/>
          </p:nvSpPr>
          <p:spPr>
            <a:xfrm>
              <a:off x="8447360" y="3347232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72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5F87CCC-F036-4C67-B6DA-8D7AB91B000A}"/>
              </a:ext>
            </a:extLst>
          </p:cNvPr>
          <p:cNvGrpSpPr/>
          <p:nvPr/>
        </p:nvGrpSpPr>
        <p:grpSpPr>
          <a:xfrm>
            <a:off x="6665510" y="4127485"/>
            <a:ext cx="5258255" cy="1247959"/>
            <a:chOff x="6665510" y="4127485"/>
            <a:chExt cx="5258255" cy="124795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C087BBB1-7F51-4774-9134-E8AC49DCE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5510" y="4127485"/>
              <a:ext cx="5258255" cy="1247959"/>
            </a:xfrm>
            <a:prstGeom prst="rect">
              <a:avLst/>
            </a:prstGeom>
          </p:spPr>
        </p:pic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62E97265-0D16-4726-ACBB-7AD138F2698F}"/>
                </a:ext>
              </a:extLst>
            </p:cNvPr>
            <p:cNvSpPr/>
            <p:nvPr/>
          </p:nvSpPr>
          <p:spPr>
            <a:xfrm>
              <a:off x="8323120" y="4191559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B74386A0-0F79-41BC-B008-31EAD3D1BA90}"/>
                </a:ext>
              </a:extLst>
            </p:cNvPr>
            <p:cNvSpPr txBox="1"/>
            <p:nvPr/>
          </p:nvSpPr>
          <p:spPr>
            <a:xfrm>
              <a:off x="8279296" y="4188325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74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33BA2E1-4C0E-4340-9062-6E3110AB8DF5}"/>
              </a:ext>
            </a:extLst>
          </p:cNvPr>
          <p:cNvGrpSpPr/>
          <p:nvPr/>
        </p:nvGrpSpPr>
        <p:grpSpPr>
          <a:xfrm>
            <a:off x="6525704" y="4852467"/>
            <a:ext cx="5258255" cy="1247959"/>
            <a:chOff x="6525704" y="4852467"/>
            <a:chExt cx="5258255" cy="1247959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780F8057-E0AC-43DB-8720-099E342A8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25704" y="4852467"/>
              <a:ext cx="5258255" cy="1247959"/>
            </a:xfrm>
            <a:prstGeom prst="rect">
              <a:avLst/>
            </a:prstGeom>
          </p:spPr>
        </p:pic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E84D514B-1F71-425F-A9FC-507F6345194C}"/>
                </a:ext>
              </a:extLst>
            </p:cNvPr>
            <p:cNvSpPr/>
            <p:nvPr/>
          </p:nvSpPr>
          <p:spPr>
            <a:xfrm>
              <a:off x="8680290" y="5029473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53864536-E9A0-4F46-A75B-EB544072F042}"/>
                </a:ext>
              </a:extLst>
            </p:cNvPr>
            <p:cNvSpPr txBox="1"/>
            <p:nvPr/>
          </p:nvSpPr>
          <p:spPr>
            <a:xfrm>
              <a:off x="8632785" y="5029186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74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88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A26729EF-154B-4B25-9299-12A8190B4670}"/>
              </a:ext>
            </a:extLst>
          </p:cNvPr>
          <p:cNvSpPr/>
          <p:nvPr/>
        </p:nvSpPr>
        <p:spPr>
          <a:xfrm>
            <a:off x="1092341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itel 3">
            <a:extLst>
              <a:ext uri="{FF2B5EF4-FFF2-40B4-BE49-F238E27FC236}">
                <a16:creationId xmlns:a16="http://schemas.microsoft.com/office/drawing/2014/main" id="{48330577-F114-469C-9918-E3B0857C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1" y="557366"/>
            <a:ext cx="9328888" cy="540220"/>
          </a:xfrm>
        </p:spPr>
        <p:txBody>
          <a:bodyPr>
            <a:noAutofit/>
          </a:bodyPr>
          <a:lstStyle/>
          <a:p>
            <a:r>
              <a:rPr lang="de-DE" dirty="0"/>
              <a:t>Hohe Bindung an IG Metall und Glaube an ihre Stärke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4C05143-A0D8-4B74-AA45-6112001701EC}"/>
              </a:ext>
            </a:extLst>
          </p:cNvPr>
          <p:cNvSpPr txBox="1"/>
          <p:nvPr/>
        </p:nvSpPr>
        <p:spPr>
          <a:xfrm>
            <a:off x="6738360" y="1543222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Zustimmung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BCD0FD2-50A6-470C-B9ED-338082C82AFD}"/>
              </a:ext>
            </a:extLst>
          </p:cNvPr>
          <p:cNvSpPr txBox="1"/>
          <p:nvPr/>
        </p:nvSpPr>
        <p:spPr>
          <a:xfrm>
            <a:off x="10615873" y="1529813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Ablehnung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3053F7-F8BA-4D01-BE38-315C1D102C03}"/>
              </a:ext>
            </a:extLst>
          </p:cNvPr>
          <p:cNvSpPr txBox="1"/>
          <p:nvPr/>
        </p:nvSpPr>
        <p:spPr>
          <a:xfrm>
            <a:off x="8969176" y="1529813"/>
            <a:ext cx="1046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teils-teils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id="{AF6DC6B1-91D0-4FD5-8167-393445859504}"/>
              </a:ext>
            </a:extLst>
          </p:cNvPr>
          <p:cNvSpPr>
            <a:spLocks/>
          </p:cNvSpPr>
          <p:nvPr/>
        </p:nvSpPr>
        <p:spPr bwMode="auto">
          <a:xfrm>
            <a:off x="1560800" y="3180368"/>
            <a:ext cx="502119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Gewerkschaften sind nach wie vor ein mächtiger Einflussfaktor in Politik und Gesellschaft.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7">
            <a:extLst>
              <a:ext uri="{FF2B5EF4-FFF2-40B4-BE49-F238E27FC236}">
                <a16:creationId xmlns:a16="http://schemas.microsoft.com/office/drawing/2014/main" id="{E606B647-D899-41A0-9D92-5183DB894C46}"/>
              </a:ext>
            </a:extLst>
          </p:cNvPr>
          <p:cNvSpPr>
            <a:spLocks/>
          </p:cNvSpPr>
          <p:nvPr/>
        </p:nvSpPr>
        <p:spPr bwMode="auto">
          <a:xfrm>
            <a:off x="538109" y="3997497"/>
            <a:ext cx="60151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Für die Gewerkschaften kann es heutzutage nur noch darum gehen, die erreichten gewerkschaftlichen Erfolge zu verteidigen.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58264B36-EF51-495E-AB98-15931F210E26}"/>
              </a:ext>
            </a:extLst>
          </p:cNvPr>
          <p:cNvSpPr>
            <a:spLocks/>
          </p:cNvSpPr>
          <p:nvPr/>
        </p:nvSpPr>
        <p:spPr bwMode="auto">
          <a:xfrm>
            <a:off x="1323737" y="4913863"/>
            <a:ext cx="5258255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Mitglieder aktiv zu werben, ist für mich ein wichtiger Bestandteil meiner Gewerkschaftsarbeit.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7">
            <a:extLst>
              <a:ext uri="{FF2B5EF4-FFF2-40B4-BE49-F238E27FC236}">
                <a16:creationId xmlns:a16="http://schemas.microsoft.com/office/drawing/2014/main" id="{D3AD486E-839F-43F7-96E3-ED2A38B06A18}"/>
              </a:ext>
            </a:extLst>
          </p:cNvPr>
          <p:cNvSpPr>
            <a:spLocks/>
          </p:cNvSpPr>
          <p:nvPr/>
        </p:nvSpPr>
        <p:spPr bwMode="auto">
          <a:xfrm>
            <a:off x="2668910" y="2315578"/>
            <a:ext cx="391308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ts val="0"/>
              </a:spcBef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ts val="0"/>
              </a:spcBef>
              <a:buChar char="–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ts val="0"/>
              </a:spcBef>
              <a:buChar char="»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har char="»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 algn="r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Ich bin mit Leib und Seele Gewerkschafter.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9655706-4AB2-4B7D-B657-B46D9C2AE2C9}"/>
              </a:ext>
            </a:extLst>
          </p:cNvPr>
          <p:cNvGrpSpPr/>
          <p:nvPr/>
        </p:nvGrpSpPr>
        <p:grpSpPr>
          <a:xfrm>
            <a:off x="6844675" y="2018960"/>
            <a:ext cx="5258255" cy="1247959"/>
            <a:chOff x="6844675" y="2018960"/>
            <a:chExt cx="5258255" cy="1247959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75F7C30D-C945-4551-941E-8903207D3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44675" y="2018960"/>
              <a:ext cx="5258255" cy="1247959"/>
            </a:xfrm>
            <a:prstGeom prst="rect">
              <a:avLst/>
            </a:prstGeom>
          </p:spPr>
        </p:pic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AC2B0475-6F77-4524-97C7-31D37F144930}"/>
                </a:ext>
              </a:extLst>
            </p:cNvPr>
            <p:cNvSpPr/>
            <p:nvPr/>
          </p:nvSpPr>
          <p:spPr>
            <a:xfrm>
              <a:off x="8572500" y="2096018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434DB5B-8F69-466C-B1D4-E16964C86444}"/>
                </a:ext>
              </a:extLst>
            </p:cNvPr>
            <p:cNvSpPr txBox="1"/>
            <p:nvPr/>
          </p:nvSpPr>
          <p:spPr>
            <a:xfrm>
              <a:off x="8532744" y="2073907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65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9F700EF-DDBE-498B-8A7D-923D48AC2455}"/>
              </a:ext>
            </a:extLst>
          </p:cNvPr>
          <p:cNvGrpSpPr/>
          <p:nvPr/>
        </p:nvGrpSpPr>
        <p:grpSpPr>
          <a:xfrm>
            <a:off x="6844675" y="2891705"/>
            <a:ext cx="5258255" cy="1247959"/>
            <a:chOff x="6844675" y="2891705"/>
            <a:chExt cx="5258255" cy="124795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78EEBA78-24C1-4316-B819-FBCBDCF5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4675" y="2891705"/>
              <a:ext cx="5258255" cy="1247959"/>
            </a:xfrm>
            <a:prstGeom prst="rect">
              <a:avLst/>
            </a:prstGeom>
          </p:spPr>
        </p:pic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41CB1A09-2F6D-4E63-914B-482FC186F1C5}"/>
                </a:ext>
              </a:extLst>
            </p:cNvPr>
            <p:cNvSpPr/>
            <p:nvPr/>
          </p:nvSpPr>
          <p:spPr>
            <a:xfrm>
              <a:off x="9119152" y="2953899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006FC00-46F4-4FB4-B21E-EAD32D7E9E9C}"/>
                </a:ext>
              </a:extLst>
            </p:cNvPr>
            <p:cNvSpPr txBox="1"/>
            <p:nvPr/>
          </p:nvSpPr>
          <p:spPr>
            <a:xfrm>
              <a:off x="9070474" y="2933176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86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C50AC4F-0899-48F5-B47E-5EC92595F19C}"/>
              </a:ext>
            </a:extLst>
          </p:cNvPr>
          <p:cNvGrpSpPr/>
          <p:nvPr/>
        </p:nvGrpSpPr>
        <p:grpSpPr>
          <a:xfrm>
            <a:off x="6844675" y="3764450"/>
            <a:ext cx="5258255" cy="1247959"/>
            <a:chOff x="6844675" y="3764450"/>
            <a:chExt cx="5258255" cy="1247959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087652D4-AED5-4D89-91F8-A7D216042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4675" y="3764450"/>
              <a:ext cx="5258255" cy="1247959"/>
            </a:xfrm>
            <a:prstGeom prst="rect">
              <a:avLst/>
            </a:prstGeom>
          </p:spPr>
        </p:pic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5B0ABC6C-DB4D-48D2-92D1-18B18414F520}"/>
                </a:ext>
              </a:extLst>
            </p:cNvPr>
            <p:cNvSpPr/>
            <p:nvPr/>
          </p:nvSpPr>
          <p:spPr>
            <a:xfrm>
              <a:off x="9343799" y="3848704"/>
              <a:ext cx="417444" cy="4174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57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F6C7DA67-5354-43FC-89FB-7EB8814C0CC3}"/>
                </a:ext>
              </a:extLst>
            </p:cNvPr>
            <p:cNvSpPr txBox="1"/>
            <p:nvPr/>
          </p:nvSpPr>
          <p:spPr>
            <a:xfrm>
              <a:off x="9302082" y="3816994"/>
              <a:ext cx="533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63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BD9A679-45DB-42CA-803A-02B83789BAF5}"/>
              </a:ext>
            </a:extLst>
          </p:cNvPr>
          <p:cNvGrpSpPr/>
          <p:nvPr/>
        </p:nvGrpSpPr>
        <p:grpSpPr>
          <a:xfrm>
            <a:off x="6844675" y="4637196"/>
            <a:ext cx="5258255" cy="1247959"/>
            <a:chOff x="6844675" y="4637196"/>
            <a:chExt cx="5258255" cy="1247959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28264460-E76D-4673-BE8F-673E60C6F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44675" y="4637196"/>
              <a:ext cx="5258255" cy="1247959"/>
            </a:xfrm>
            <a:prstGeom prst="rect">
              <a:avLst/>
            </a:prstGeom>
          </p:spPr>
        </p:pic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233A848D-F451-4BF8-B2CE-546BE6F14240}"/>
                </a:ext>
              </a:extLst>
            </p:cNvPr>
            <p:cNvSpPr/>
            <p:nvPr/>
          </p:nvSpPr>
          <p:spPr>
            <a:xfrm>
              <a:off x="8324022" y="4699553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A72C4125-37EA-497F-B661-36B7B44F79E4}"/>
                </a:ext>
              </a:extLst>
            </p:cNvPr>
            <p:cNvSpPr txBox="1"/>
            <p:nvPr/>
          </p:nvSpPr>
          <p:spPr>
            <a:xfrm>
              <a:off x="8279296" y="4680140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64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043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F6B7B0E-4C31-4009-9FE0-06327D38D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538" y="3791359"/>
            <a:ext cx="6545576" cy="620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solidFill>
                  <a:schemeClr val="tx1">
                    <a:lumMod val="75000"/>
                  </a:schemeClr>
                </a:solidFill>
              </a:rPr>
              <a:t>Wann und in welcher Form gibt es Ergebnisse?</a:t>
            </a:r>
            <a:br>
              <a:rPr lang="de-DE" sz="3600" dirty="0">
                <a:solidFill>
                  <a:schemeClr val="tx1">
                    <a:lumMod val="75000"/>
                  </a:schemeClr>
                </a:solidFill>
              </a:rPr>
            </a:br>
            <a:br>
              <a:rPr lang="de-DE" sz="36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de-DE" sz="3600" dirty="0"/>
              <a:t>Ausblick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E59037E-A07B-4C67-9FB0-6242415F11F9}"/>
              </a:ext>
            </a:extLst>
          </p:cNvPr>
          <p:cNvSpPr/>
          <p:nvPr/>
        </p:nvSpPr>
        <p:spPr>
          <a:xfrm>
            <a:off x="1092341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DB1FBE-07C0-47D6-9415-5DC16F701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45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096C48E-B42A-4593-996C-DBF9C51F4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1679712"/>
            <a:ext cx="10414000" cy="4321037"/>
          </a:xfrm>
        </p:spPr>
        <p:txBody>
          <a:bodyPr>
            <a:normAutofit/>
          </a:bodyPr>
          <a:lstStyle/>
          <a:p>
            <a:r>
              <a:rPr lang="de-DE" sz="1800" dirty="0"/>
              <a:t>Zielpunkt Mai 2022: Kongress IG Metall vom Betrieb aus denken </a:t>
            </a:r>
          </a:p>
          <a:p>
            <a:r>
              <a:rPr lang="de-DE" sz="1800" dirty="0"/>
              <a:t>kein dickes wissenschaftliches Buch, sondern auf die gewerkschaftliche Praxis hin zugeschnittene Produkte</a:t>
            </a:r>
          </a:p>
          <a:p>
            <a:r>
              <a:rPr lang="de-DE" sz="1800" dirty="0"/>
              <a:t>Präsentationen, Material für die Bildungsarbeit, Fallgeschichten</a:t>
            </a:r>
          </a:p>
          <a:p>
            <a:r>
              <a:rPr lang="de-DE" sz="1800" dirty="0"/>
              <a:t>Texte zu einzelnen Aspekten unserer Untersuchung (wie Macht, Solidarität), zu unserem methodischen Vorgehen und zu den zentralen Ergebnissen der Untersuchung</a:t>
            </a:r>
          </a:p>
          <a:p>
            <a:endParaRPr lang="de-DE" sz="1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AFFB10-90CE-4594-A72D-54208B726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geht es weiter?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62F64A0-3F2A-406B-9271-27EB1415057D}"/>
              </a:ext>
            </a:extLst>
          </p:cNvPr>
          <p:cNvSpPr/>
          <p:nvPr/>
        </p:nvSpPr>
        <p:spPr>
          <a:xfrm>
            <a:off x="1092341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96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E59037E-A07B-4C67-9FB0-6242415F11F9}"/>
              </a:ext>
            </a:extLst>
          </p:cNvPr>
          <p:cNvSpPr/>
          <p:nvPr/>
        </p:nvSpPr>
        <p:spPr>
          <a:xfrm>
            <a:off x="1022768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DB1FBE-07C0-47D6-9415-5DC16F701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6573C139-2C5F-42FC-85BF-777653DC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035" y="3689968"/>
            <a:ext cx="9541929" cy="620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solidFill>
                  <a:schemeClr val="tx1"/>
                </a:solidFill>
              </a:rPr>
              <a:t>Um was geht es und </a:t>
            </a:r>
            <a:br>
              <a:rPr lang="de-DE" sz="3600" dirty="0">
                <a:solidFill>
                  <a:schemeClr val="tx1"/>
                </a:solidFill>
              </a:rPr>
            </a:br>
            <a:r>
              <a:rPr lang="de-DE" sz="3600" dirty="0">
                <a:solidFill>
                  <a:schemeClr val="tx1"/>
                </a:solidFill>
              </a:rPr>
              <a:t>wie sind wir vorgegangen?</a:t>
            </a:r>
            <a:br>
              <a:rPr lang="de-DE" sz="3600" dirty="0">
                <a:solidFill>
                  <a:schemeClr val="tx1"/>
                </a:solidFill>
              </a:rPr>
            </a:br>
            <a:br>
              <a:rPr lang="de-DE" sz="3600" dirty="0">
                <a:solidFill>
                  <a:schemeClr val="tx1"/>
                </a:solidFill>
              </a:rPr>
            </a:br>
            <a:r>
              <a:rPr lang="de-DE" sz="3600" dirty="0"/>
              <a:t>Das Forschungsprojekt</a:t>
            </a:r>
          </a:p>
        </p:txBody>
      </p:sp>
    </p:spTree>
    <p:extLst>
      <p:ext uri="{BB962C8B-B14F-4D97-AF65-F5344CB8AC3E}">
        <p14:creationId xmlns:p14="http://schemas.microsoft.com/office/powerpoint/2010/main" val="423916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B9B2F7-5B5C-4AA2-A27F-1C380AC33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Untersuchungsdimensionen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grpSp>
        <p:nvGrpSpPr>
          <p:cNvPr id="8" name="Gruppieren 3"/>
          <p:cNvGrpSpPr/>
          <p:nvPr/>
        </p:nvGrpSpPr>
        <p:grpSpPr bwMode="auto">
          <a:xfrm>
            <a:off x="4444259" y="2597656"/>
            <a:ext cx="1630639" cy="1808256"/>
            <a:chOff x="3938280" y="2094644"/>
            <a:chExt cx="2333971" cy="2156038"/>
          </a:xfrm>
        </p:grpSpPr>
        <p:sp>
          <p:nvSpPr>
            <p:cNvPr id="22" name="Textfeld 19"/>
            <p:cNvSpPr>
              <a:spLocks/>
            </p:cNvSpPr>
            <p:nvPr/>
          </p:nvSpPr>
          <p:spPr bwMode="auto">
            <a:xfrm rot="2670094">
              <a:off x="3938280" y="3775149"/>
              <a:ext cx="1975449" cy="4755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80000"/>
                </a:lnSpc>
                <a:defRPr/>
              </a:pPr>
              <a:endParaRPr lang="de-DE" sz="1600" dirty="0"/>
            </a:p>
            <a:p>
              <a:pPr algn="ctr">
                <a:lnSpc>
                  <a:spcPct val="30000"/>
                </a:lnSpc>
                <a:defRPr/>
              </a:pPr>
              <a:r>
                <a:rPr lang="de-DE" sz="1600" dirty="0"/>
                <a:t>Gesellschaft</a:t>
              </a:r>
            </a:p>
          </p:txBody>
        </p:sp>
        <p:sp>
          <p:nvSpPr>
            <p:cNvPr id="23" name="Textfeld 20"/>
            <p:cNvSpPr>
              <a:spLocks/>
            </p:cNvSpPr>
            <p:nvPr/>
          </p:nvSpPr>
          <p:spPr bwMode="auto">
            <a:xfrm rot="2723469">
              <a:off x="5077478" y="2875321"/>
              <a:ext cx="1975450" cy="4140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50000"/>
                </a:lnSpc>
                <a:defRPr/>
              </a:pPr>
              <a:r>
                <a:rPr lang="de-DE" sz="1600"/>
                <a:t>Gewerkschaft</a:t>
              </a:r>
              <a:endParaRPr/>
            </a:p>
            <a:p>
              <a:pPr algn="ctr">
                <a:lnSpc>
                  <a:spcPct val="30000"/>
                </a:lnSpc>
                <a:defRPr/>
              </a:pPr>
              <a:endParaRPr lang="de-DE" sz="1600"/>
            </a:p>
          </p:txBody>
        </p:sp>
        <p:sp>
          <p:nvSpPr>
            <p:cNvPr id="24" name="Textfeld 21"/>
            <p:cNvSpPr>
              <a:spLocks/>
            </p:cNvSpPr>
            <p:nvPr/>
          </p:nvSpPr>
          <p:spPr bwMode="auto">
            <a:xfrm rot="18828165">
              <a:off x="3926560" y="2883829"/>
              <a:ext cx="1975450" cy="4845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50000"/>
                </a:lnSpc>
                <a:defRPr/>
              </a:pPr>
              <a:r>
                <a:rPr lang="de-DE" sz="1600"/>
                <a:t>Betrieb</a:t>
              </a:r>
              <a:endParaRPr/>
            </a:p>
            <a:p>
              <a:pPr algn="ctr">
                <a:lnSpc>
                  <a:spcPct val="50000"/>
                </a:lnSpc>
                <a:defRPr/>
              </a:pPr>
              <a:endParaRPr lang="de-DE" sz="1600"/>
            </a:p>
          </p:txBody>
        </p:sp>
      </p:grpSp>
      <p:sp>
        <p:nvSpPr>
          <p:cNvPr id="9" name="Ellipse 4"/>
          <p:cNvSpPr/>
          <p:nvPr/>
        </p:nvSpPr>
        <p:spPr bwMode="auto">
          <a:xfrm>
            <a:off x="3419021" y="1720115"/>
            <a:ext cx="4237048" cy="4221440"/>
          </a:xfrm>
          <a:prstGeom prst="ellipse">
            <a:avLst/>
          </a:prstGeom>
          <a:noFill/>
          <a:ln w="111125">
            <a:solidFill>
              <a:schemeClr val="accent1"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dirty="0"/>
          </a:p>
        </p:txBody>
      </p:sp>
      <p:sp>
        <p:nvSpPr>
          <p:cNvPr id="10" name="Textfeld 5"/>
          <p:cNvSpPr>
            <a:spLocks/>
          </p:cNvSpPr>
          <p:nvPr/>
        </p:nvSpPr>
        <p:spPr bwMode="auto">
          <a:xfrm>
            <a:off x="6078085" y="1666219"/>
            <a:ext cx="197218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dirty="0"/>
              <a:t>Wer hat sie?</a:t>
            </a:r>
            <a:br>
              <a:rPr lang="de-DE" sz="1600" dirty="0"/>
            </a:br>
            <a:r>
              <a:rPr lang="de-DE" sz="1600" dirty="0"/>
              <a:t>Wie ist sie verteilt?</a:t>
            </a:r>
          </a:p>
        </p:txBody>
      </p:sp>
      <p:sp>
        <p:nvSpPr>
          <p:cNvPr id="11" name="Textfeld 6"/>
          <p:cNvSpPr>
            <a:spLocks/>
          </p:cNvSpPr>
          <p:nvPr/>
        </p:nvSpPr>
        <p:spPr bwMode="auto">
          <a:xfrm>
            <a:off x="2040886" y="2684194"/>
            <a:ext cx="256075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dirty="0"/>
              <a:t>Wo sehen sich BR/VL selbst?</a:t>
            </a:r>
            <a:br>
              <a:rPr lang="de-DE" sz="1600" dirty="0"/>
            </a:br>
            <a:r>
              <a:rPr lang="de-DE" sz="1600" dirty="0"/>
              <a:t>Für was stehen sie ein?</a:t>
            </a:r>
          </a:p>
        </p:txBody>
      </p:sp>
      <p:sp>
        <p:nvSpPr>
          <p:cNvPr id="12" name="Textfeld 7"/>
          <p:cNvSpPr>
            <a:spLocks/>
          </p:cNvSpPr>
          <p:nvPr/>
        </p:nvSpPr>
        <p:spPr bwMode="auto">
          <a:xfrm>
            <a:off x="6484075" y="5489829"/>
            <a:ext cx="186933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dirty="0"/>
              <a:t>Was macht sie aus? Ist sie in Gefahr? </a:t>
            </a:r>
          </a:p>
        </p:txBody>
      </p:sp>
      <p:sp>
        <p:nvSpPr>
          <p:cNvPr id="13" name="Textfeld 8"/>
          <p:cNvSpPr>
            <a:spLocks/>
          </p:cNvSpPr>
          <p:nvPr/>
        </p:nvSpPr>
        <p:spPr bwMode="auto">
          <a:xfrm>
            <a:off x="7527382" y="3556999"/>
            <a:ext cx="263552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dirty="0"/>
              <a:t>Wie denken BR/VL darüber? Wer entscheidet darüber? </a:t>
            </a:r>
          </a:p>
        </p:txBody>
      </p:sp>
      <p:sp>
        <p:nvSpPr>
          <p:cNvPr id="14" name="Textfeld 9"/>
          <p:cNvSpPr>
            <a:spLocks/>
          </p:cNvSpPr>
          <p:nvPr/>
        </p:nvSpPr>
        <p:spPr bwMode="auto">
          <a:xfrm>
            <a:off x="3250810" y="2349952"/>
            <a:ext cx="11426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b="1"/>
              <a:t>Position</a:t>
            </a:r>
          </a:p>
        </p:txBody>
      </p:sp>
      <p:sp>
        <p:nvSpPr>
          <p:cNvPr id="15" name="Textfeld 10"/>
          <p:cNvSpPr>
            <a:spLocks/>
          </p:cNvSpPr>
          <p:nvPr/>
        </p:nvSpPr>
        <p:spPr bwMode="auto">
          <a:xfrm>
            <a:off x="3134154" y="4823945"/>
            <a:ext cx="12702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b="1"/>
              <a:t>Solidarität</a:t>
            </a:r>
          </a:p>
        </p:txBody>
      </p:sp>
      <p:sp>
        <p:nvSpPr>
          <p:cNvPr id="16" name="Textfeld 11"/>
          <p:cNvSpPr>
            <a:spLocks/>
          </p:cNvSpPr>
          <p:nvPr/>
        </p:nvSpPr>
        <p:spPr bwMode="auto">
          <a:xfrm>
            <a:off x="5676854" y="1306269"/>
            <a:ext cx="9685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b="1" dirty="0"/>
              <a:t>Macht</a:t>
            </a:r>
          </a:p>
        </p:txBody>
      </p:sp>
      <p:sp>
        <p:nvSpPr>
          <p:cNvPr id="17" name="Textfeld 12"/>
          <p:cNvSpPr>
            <a:spLocks/>
          </p:cNvSpPr>
          <p:nvPr/>
        </p:nvSpPr>
        <p:spPr bwMode="auto">
          <a:xfrm>
            <a:off x="6281160" y="5189518"/>
            <a:ext cx="1626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b="1"/>
              <a:t>Demokratie</a:t>
            </a:r>
          </a:p>
        </p:txBody>
      </p:sp>
      <p:sp>
        <p:nvSpPr>
          <p:cNvPr id="18" name="Textfeld 13"/>
          <p:cNvSpPr>
            <a:spLocks/>
          </p:cNvSpPr>
          <p:nvPr/>
        </p:nvSpPr>
        <p:spPr bwMode="auto">
          <a:xfrm>
            <a:off x="7311046" y="3228063"/>
            <a:ext cx="11363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b="1"/>
              <a:t>Zukunft</a:t>
            </a:r>
          </a:p>
        </p:txBody>
      </p:sp>
      <p:grpSp>
        <p:nvGrpSpPr>
          <p:cNvPr id="19" name="Gruppieren 14"/>
          <p:cNvGrpSpPr/>
          <p:nvPr/>
        </p:nvGrpSpPr>
        <p:grpSpPr bwMode="auto">
          <a:xfrm>
            <a:off x="2301828" y="5096246"/>
            <a:ext cx="2755209" cy="619917"/>
            <a:chOff x="1638254" y="5213131"/>
            <a:chExt cx="3273019" cy="739146"/>
          </a:xfrm>
        </p:grpSpPr>
        <p:sp>
          <p:nvSpPr>
            <p:cNvPr id="20" name="Rechteck 15"/>
            <p:cNvSpPr/>
            <p:nvPr/>
          </p:nvSpPr>
          <p:spPr bwMode="auto">
            <a:xfrm>
              <a:off x="3163107" y="5213131"/>
              <a:ext cx="1292232" cy="4420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Textfeld 16"/>
            <p:cNvSpPr>
              <a:spLocks/>
            </p:cNvSpPr>
            <p:nvPr/>
          </p:nvSpPr>
          <p:spPr bwMode="auto">
            <a:xfrm>
              <a:off x="1638254" y="5255033"/>
              <a:ext cx="3273019" cy="697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600" dirty="0"/>
                <a:t>Gibt es, braucht es sie noch? Wie weit reicht sie? </a:t>
              </a:r>
            </a:p>
          </p:txBody>
        </p:sp>
      </p:grpSp>
      <p:sp>
        <p:nvSpPr>
          <p:cNvPr id="25" name="Textfeld 24"/>
          <p:cNvSpPr>
            <a:spLocks/>
          </p:cNvSpPr>
          <p:nvPr/>
        </p:nvSpPr>
        <p:spPr bwMode="auto">
          <a:xfrm rot="18828165">
            <a:off x="5200342" y="4192240"/>
            <a:ext cx="1656798" cy="2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de-DE" sz="1600" dirty="0"/>
              <a:t>Nahu</a:t>
            </a:r>
            <a:r>
              <a:rPr lang="de-DE" sz="1400" dirty="0"/>
              <a:t>mfeld</a:t>
            </a:r>
            <a:endParaRPr lang="de-DE" sz="1600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B0B1763C-0E78-41ED-B2B6-097C5C874B40}"/>
              </a:ext>
            </a:extLst>
          </p:cNvPr>
          <p:cNvSpPr/>
          <p:nvPr/>
        </p:nvSpPr>
        <p:spPr>
          <a:xfrm>
            <a:off x="891002" y="6271923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3">
            <a:extLst>
              <a:ext uri="{FF2B5EF4-FFF2-40B4-BE49-F238E27FC236}">
                <a16:creationId xmlns:a16="http://schemas.microsoft.com/office/drawing/2014/main" id="{7061350B-E042-4CAE-AA9A-33AD4CEFDED4}"/>
              </a:ext>
            </a:extLst>
          </p:cNvPr>
          <p:cNvSpPr/>
          <p:nvPr/>
        </p:nvSpPr>
        <p:spPr bwMode="auto">
          <a:xfrm rot="18859033">
            <a:off x="5118604" y="3363578"/>
            <a:ext cx="923280" cy="930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7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Forschungsprozess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9BF60AD-4480-7D48-91DB-7A36A27F379B}"/>
              </a:ext>
            </a:extLst>
          </p:cNvPr>
          <p:cNvSpPr/>
          <p:nvPr/>
        </p:nvSpPr>
        <p:spPr>
          <a:xfrm>
            <a:off x="723570" y="6325651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DB1FBE-07C0-47D6-9415-5DC16F701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4458E77-630F-4054-AEBB-1E0B5F331F71}"/>
              </a:ext>
            </a:extLst>
          </p:cNvPr>
          <p:cNvGrpSpPr/>
          <p:nvPr/>
        </p:nvGrpSpPr>
        <p:grpSpPr>
          <a:xfrm>
            <a:off x="1364886" y="2242562"/>
            <a:ext cx="6599495" cy="9126101"/>
            <a:chOff x="220292" y="2007765"/>
            <a:chExt cx="6599495" cy="9126101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D7E92622-283D-4C00-8C02-45674EAA3DAB}"/>
                </a:ext>
              </a:extLst>
            </p:cNvPr>
            <p:cNvSpPr txBox="1"/>
            <p:nvPr/>
          </p:nvSpPr>
          <p:spPr>
            <a:xfrm>
              <a:off x="220292" y="5788644"/>
              <a:ext cx="2013602" cy="5324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34000" dirty="0">
                  <a:solidFill>
                    <a:srgbClr val="0070C0"/>
                  </a:solidFill>
                  <a:latin typeface="Arial Narrow" panose="020B0606020202030204" pitchFamily="34" charset="0"/>
                  <a:ea typeface="Batang" panose="02030600000101010101" pitchFamily="18" charset="-127"/>
                  <a:cs typeface="CordiaUPC" panose="020B0304020202020204" pitchFamily="34" charset="-34"/>
                </a:rPr>
                <a:t>)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8AA9535E-745F-42C0-B43D-EE05FD9F7D62}"/>
                </a:ext>
              </a:extLst>
            </p:cNvPr>
            <p:cNvSpPr txBox="1"/>
            <p:nvPr/>
          </p:nvSpPr>
          <p:spPr>
            <a:xfrm>
              <a:off x="4806185" y="5809331"/>
              <a:ext cx="2013602" cy="5324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34000" dirty="0">
                  <a:solidFill>
                    <a:srgbClr val="0070C0"/>
                  </a:solidFill>
                  <a:latin typeface="Arial Narrow" panose="020B0606020202030204" pitchFamily="34" charset="0"/>
                  <a:ea typeface="Batang" panose="02030600000101010101" pitchFamily="18" charset="-127"/>
                  <a:cs typeface="CordiaUPC" panose="020B0304020202020204" pitchFamily="34" charset="-34"/>
                </a:rPr>
                <a:t>(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B1A0685A-586A-41D0-9161-312B4FD30424}"/>
                </a:ext>
              </a:extLst>
            </p:cNvPr>
            <p:cNvSpPr txBox="1"/>
            <p:nvPr/>
          </p:nvSpPr>
          <p:spPr>
            <a:xfrm>
              <a:off x="4015148" y="2007765"/>
              <a:ext cx="16074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b="1" dirty="0">
                  <a:solidFill>
                    <a:srgbClr val="000000"/>
                  </a:solidFill>
                </a:rPr>
                <a:t>Exploration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BAD9032-4F29-4AF1-A73C-1B7B0B5B9F2C}"/>
                </a:ext>
              </a:extLst>
            </p:cNvPr>
            <p:cNvSpPr txBox="1"/>
            <p:nvPr/>
          </p:nvSpPr>
          <p:spPr>
            <a:xfrm>
              <a:off x="4003552" y="2527108"/>
              <a:ext cx="1605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b="1" dirty="0">
                  <a:solidFill>
                    <a:srgbClr val="000000"/>
                  </a:solidFill>
                </a:rPr>
                <a:t>Intensiv-erhebung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D3DA2296-0E2B-466E-A611-4C4939E62D30}"/>
                </a:ext>
              </a:extLst>
            </p:cNvPr>
            <p:cNvSpPr txBox="1"/>
            <p:nvPr/>
          </p:nvSpPr>
          <p:spPr>
            <a:xfrm>
              <a:off x="4065645" y="4521392"/>
              <a:ext cx="14788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b="1" dirty="0">
                  <a:solidFill>
                    <a:srgbClr val="000000"/>
                  </a:solidFill>
                </a:rPr>
                <a:t>Dialog &amp; Reflexion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222E57FB-C356-4152-9F8B-A02689296885}"/>
                </a:ext>
              </a:extLst>
            </p:cNvPr>
            <p:cNvSpPr txBox="1"/>
            <p:nvPr/>
          </p:nvSpPr>
          <p:spPr>
            <a:xfrm>
              <a:off x="3887784" y="3739864"/>
              <a:ext cx="18578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b="1" dirty="0">
                  <a:solidFill>
                    <a:srgbClr val="000000"/>
                  </a:solidFill>
                </a:rPr>
                <a:t>Quantitative Erhebung</a:t>
              </a:r>
            </a:p>
          </p:txBody>
        </p:sp>
      </p:grpSp>
      <p:sp>
        <p:nvSpPr>
          <p:cNvPr id="17" name="Textfeld 16"/>
          <p:cNvSpPr txBox="1"/>
          <p:nvPr/>
        </p:nvSpPr>
        <p:spPr>
          <a:xfrm>
            <a:off x="8113018" y="1619454"/>
            <a:ext cx="2056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Gruppendiskussionen mit 180 BR &amp; VL in 5 GS &amp; 3 </a:t>
            </a:r>
            <a:r>
              <a:rPr lang="de-DE" sz="1600" dirty="0" err="1"/>
              <a:t>BiZ</a:t>
            </a:r>
            <a:endParaRPr lang="de-DE" sz="1600" dirty="0"/>
          </a:p>
        </p:txBody>
      </p:sp>
      <p:sp>
        <p:nvSpPr>
          <p:cNvPr id="18" name="Textfeld 17"/>
          <p:cNvSpPr txBox="1"/>
          <p:nvPr/>
        </p:nvSpPr>
        <p:spPr>
          <a:xfrm>
            <a:off x="1667659" y="2794270"/>
            <a:ext cx="2034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15 BR &amp; VL intensiv befragt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113018" y="3974661"/>
            <a:ext cx="2034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1.000 Aktive telefonisch kurz befragt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845804" y="5275604"/>
            <a:ext cx="1851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Seminareinheiten in </a:t>
            </a:r>
            <a:r>
              <a:rPr lang="de-DE" sz="1600" dirty="0" err="1"/>
              <a:t>BiZ</a:t>
            </a:r>
            <a:r>
              <a:rPr lang="de-DE" sz="1600" dirty="0"/>
              <a:t>, Vorträge in GS</a:t>
            </a:r>
          </a:p>
        </p:txBody>
      </p:sp>
      <p:sp>
        <p:nvSpPr>
          <p:cNvPr id="24" name="Flussdiagramm: Manuelle Verarbeitung 23"/>
          <p:cNvSpPr/>
          <p:nvPr/>
        </p:nvSpPr>
        <p:spPr>
          <a:xfrm>
            <a:off x="4408416" y="1988719"/>
            <a:ext cx="3084723" cy="1785116"/>
          </a:xfrm>
          <a:prstGeom prst="flowChartManualOperation">
            <a:avLst/>
          </a:prstGeom>
          <a:noFill/>
          <a:ln w="111125">
            <a:solidFill>
              <a:schemeClr val="accent1">
                <a:shade val="95000"/>
                <a:satMod val="105000"/>
                <a:alpha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Flussdiagramm: Manuelle Verarbeitung 24"/>
          <p:cNvSpPr/>
          <p:nvPr/>
        </p:nvSpPr>
        <p:spPr>
          <a:xfrm rot="10800000">
            <a:off x="4408415" y="3767188"/>
            <a:ext cx="3084723" cy="1911341"/>
          </a:xfrm>
          <a:prstGeom prst="flowChartManualOperation">
            <a:avLst/>
          </a:prstGeom>
          <a:noFill/>
          <a:ln w="111125">
            <a:solidFill>
              <a:schemeClr val="accent1">
                <a:shade val="95000"/>
                <a:satMod val="105000"/>
                <a:alpha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endParaRPr lang="de-DE"/>
          </a:p>
        </p:txBody>
      </p:sp>
      <p:sp>
        <p:nvSpPr>
          <p:cNvPr id="28" name="Flussdiagramm: Manuelle Verarbeitung 27"/>
          <p:cNvSpPr/>
          <p:nvPr/>
        </p:nvSpPr>
        <p:spPr>
          <a:xfrm rot="10800000">
            <a:off x="1389681" y="2462475"/>
            <a:ext cx="2682095" cy="1245190"/>
          </a:xfrm>
          <a:prstGeom prst="flowChartManualOperation">
            <a:avLst/>
          </a:prstGeom>
          <a:noFill/>
          <a:ln w="31750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Flussdiagramm: Manuelle Verarbeitung 28"/>
          <p:cNvSpPr/>
          <p:nvPr/>
        </p:nvSpPr>
        <p:spPr>
          <a:xfrm rot="10800000">
            <a:off x="7789096" y="1329926"/>
            <a:ext cx="2682095" cy="1245190"/>
          </a:xfrm>
          <a:prstGeom prst="flowChartManualOperation">
            <a:avLst/>
          </a:prstGeom>
          <a:noFill/>
          <a:ln w="31750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Flussdiagramm: Manuelle Verarbeitung 29"/>
          <p:cNvSpPr/>
          <p:nvPr/>
        </p:nvSpPr>
        <p:spPr>
          <a:xfrm>
            <a:off x="7789096" y="3773835"/>
            <a:ext cx="2682095" cy="1245190"/>
          </a:xfrm>
          <a:prstGeom prst="flowChartManualOperation">
            <a:avLst/>
          </a:prstGeom>
          <a:noFill/>
          <a:ln w="31750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Flussdiagramm: Manuelle Verarbeitung 30"/>
          <p:cNvSpPr/>
          <p:nvPr/>
        </p:nvSpPr>
        <p:spPr>
          <a:xfrm>
            <a:off x="1430363" y="4984471"/>
            <a:ext cx="2682095" cy="1245190"/>
          </a:xfrm>
          <a:prstGeom prst="flowChartManualOperation">
            <a:avLst/>
          </a:prstGeom>
          <a:noFill/>
          <a:ln w="31750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/>
          <p:cNvCxnSpPr>
            <a:stCxn id="10" idx="1"/>
          </p:cNvCxnSpPr>
          <p:nvPr/>
        </p:nvCxnSpPr>
        <p:spPr>
          <a:xfrm flipH="1">
            <a:off x="4071776" y="3085071"/>
            <a:ext cx="1076370" cy="148783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V="1">
            <a:off x="6690218" y="2275004"/>
            <a:ext cx="1126842" cy="126461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H="1">
            <a:off x="4083372" y="5131858"/>
            <a:ext cx="1076370" cy="148783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flipV="1">
            <a:off x="6690218" y="4179699"/>
            <a:ext cx="1126842" cy="126461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14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E59037E-A07B-4C67-9FB0-6242415F11F9}"/>
              </a:ext>
            </a:extLst>
          </p:cNvPr>
          <p:cNvSpPr/>
          <p:nvPr/>
        </p:nvSpPr>
        <p:spPr>
          <a:xfrm>
            <a:off x="1022768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DB1FBE-07C0-47D6-9415-5DC16F701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6573C139-2C5F-42FC-85BF-777653DC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817" y="3689968"/>
            <a:ext cx="9876365" cy="620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solidFill>
                  <a:schemeClr val="tx1"/>
                </a:solidFill>
              </a:rPr>
              <a:t>Wie blicken Betriebsrätinnen, Betriebsräte und Vertrauensleute auf Gesellschaft und Gewerkschaft?</a:t>
            </a:r>
            <a:br>
              <a:rPr lang="de-DE" sz="3600" dirty="0">
                <a:solidFill>
                  <a:schemeClr val="tx1"/>
                </a:solidFill>
              </a:rPr>
            </a:br>
            <a:br>
              <a:rPr lang="de-DE" sz="3600" dirty="0">
                <a:solidFill>
                  <a:schemeClr val="tx1"/>
                </a:solidFill>
              </a:rPr>
            </a:br>
            <a:r>
              <a:rPr lang="de-DE" sz="3600" dirty="0"/>
              <a:t>Einblick in den aktuellen Stand der Analyse</a:t>
            </a:r>
          </a:p>
        </p:txBody>
      </p:sp>
    </p:spTree>
    <p:extLst>
      <p:ext uri="{BB962C8B-B14F-4D97-AF65-F5344CB8AC3E}">
        <p14:creationId xmlns:p14="http://schemas.microsoft.com/office/powerpoint/2010/main" val="171350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B9B2F7-5B5C-4AA2-A27F-1C380AC33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642" y="383189"/>
            <a:ext cx="10414000" cy="620713"/>
          </a:xfrm>
        </p:spPr>
        <p:txBody>
          <a:bodyPr/>
          <a:lstStyle/>
          <a:p>
            <a:r>
              <a:rPr lang="de-DE" dirty="0"/>
              <a:t>Gesellschaftsbilder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25" name="Rechteck 66"/>
          <p:cNvSpPr/>
          <p:nvPr/>
        </p:nvSpPr>
        <p:spPr bwMode="auto">
          <a:xfrm rot="3078439">
            <a:off x="5237878" y="2760239"/>
            <a:ext cx="2066026" cy="1808372"/>
          </a:xfrm>
          <a:prstGeom prst="rect">
            <a:avLst/>
          </a:prstGeom>
          <a:noFill/>
          <a:ln w="508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9BD5B15-4551-4A86-93B7-BFADCAA057DA}"/>
              </a:ext>
            </a:extLst>
          </p:cNvPr>
          <p:cNvSpPr/>
          <p:nvPr/>
        </p:nvSpPr>
        <p:spPr>
          <a:xfrm>
            <a:off x="1032707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13">
            <a:extLst>
              <a:ext uri="{FF2B5EF4-FFF2-40B4-BE49-F238E27FC236}">
                <a16:creationId xmlns:a16="http://schemas.microsoft.com/office/drawing/2014/main" id="{A6064B3C-D0D5-4509-9405-FEB0060C4780}"/>
              </a:ext>
            </a:extLst>
          </p:cNvPr>
          <p:cNvSpPr>
            <a:spLocks/>
          </p:cNvSpPr>
          <p:nvPr/>
        </p:nvSpPr>
        <p:spPr bwMode="auto">
          <a:xfrm>
            <a:off x="5653439" y="2060282"/>
            <a:ext cx="1384233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Equilibrisch</a:t>
            </a:r>
            <a:endParaRPr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7">
            <a:extLst>
              <a:ext uri="{FF2B5EF4-FFF2-40B4-BE49-F238E27FC236}">
                <a16:creationId xmlns:a16="http://schemas.microsoft.com/office/drawing/2014/main" id="{72D58AE2-8BC4-4A29-8B59-895B3A8E37F5}"/>
              </a:ext>
            </a:extLst>
          </p:cNvPr>
          <p:cNvSpPr>
            <a:spLocks/>
          </p:cNvSpPr>
          <p:nvPr/>
        </p:nvSpPr>
        <p:spPr bwMode="auto">
          <a:xfrm>
            <a:off x="4364235" y="3265386"/>
            <a:ext cx="1110295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Subsidiär</a:t>
            </a:r>
            <a:endParaRPr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11">
            <a:extLst>
              <a:ext uri="{FF2B5EF4-FFF2-40B4-BE49-F238E27FC236}">
                <a16:creationId xmlns:a16="http://schemas.microsoft.com/office/drawing/2014/main" id="{8E32E314-4302-4F2A-8687-931F31AA0AA9}"/>
              </a:ext>
            </a:extLst>
          </p:cNvPr>
          <p:cNvSpPr>
            <a:spLocks/>
          </p:cNvSpPr>
          <p:nvPr/>
        </p:nvSpPr>
        <p:spPr bwMode="auto">
          <a:xfrm>
            <a:off x="5613239" y="4866671"/>
            <a:ext cx="1315304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Fragmental</a:t>
            </a:r>
            <a:endParaRPr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12">
            <a:extLst>
              <a:ext uri="{FF2B5EF4-FFF2-40B4-BE49-F238E27FC236}">
                <a16:creationId xmlns:a16="http://schemas.microsoft.com/office/drawing/2014/main" id="{D9550E66-6C44-4CD0-9429-A915D345B353}"/>
              </a:ext>
            </a:extLst>
          </p:cNvPr>
          <p:cNvSpPr>
            <a:spLocks/>
          </p:cNvSpPr>
          <p:nvPr/>
        </p:nvSpPr>
        <p:spPr bwMode="auto">
          <a:xfrm>
            <a:off x="7034907" y="3693215"/>
            <a:ext cx="1174983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Dichotom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DF4B8EE-EFCA-4E75-885B-FFE4161E98D6}"/>
              </a:ext>
            </a:extLst>
          </p:cNvPr>
          <p:cNvSpPr txBox="1"/>
          <p:nvPr/>
        </p:nvSpPr>
        <p:spPr>
          <a:xfrm>
            <a:off x="952780" y="3943209"/>
            <a:ext cx="2161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>
                <a:solidFill>
                  <a:schemeClr val="accent1">
                    <a:lumMod val="50000"/>
                  </a:schemeClr>
                </a:solidFill>
              </a:rPr>
              <a:t>„Gesellschaft sind wir alle. Jeder muss seinen Beitrag leisten, damit es funktioniert.“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EE167F6C-586C-49DA-928D-AD1B4836088D}"/>
              </a:ext>
            </a:extLst>
          </p:cNvPr>
          <p:cNvSpPr txBox="1"/>
          <p:nvPr/>
        </p:nvSpPr>
        <p:spPr>
          <a:xfrm>
            <a:off x="9802519" y="983064"/>
            <a:ext cx="2039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>
                <a:solidFill>
                  <a:schemeClr val="accent1">
                    <a:lumMod val="50000"/>
                  </a:schemeClr>
                </a:solidFill>
              </a:rPr>
              <a:t>„Gesellschaft, das ist ein ständiger Abgleich unterschiedlicher Positionen.“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6577BE8C-0AFF-4533-A584-A28BE5B9C94C}"/>
              </a:ext>
            </a:extLst>
          </p:cNvPr>
          <p:cNvSpPr txBox="1"/>
          <p:nvPr/>
        </p:nvSpPr>
        <p:spPr>
          <a:xfrm>
            <a:off x="9969779" y="3352474"/>
            <a:ext cx="1961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>
                <a:solidFill>
                  <a:schemeClr val="accent1">
                    <a:lumMod val="50000"/>
                  </a:schemeClr>
                </a:solidFill>
              </a:rPr>
              <a:t>„Gesellschaft ist reich gegen arm. Die unten sind, verlieren.“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8525EDA5-8F4E-4790-AEA7-34B261768C2D}"/>
              </a:ext>
            </a:extLst>
          </p:cNvPr>
          <p:cNvSpPr txBox="1"/>
          <p:nvPr/>
        </p:nvSpPr>
        <p:spPr>
          <a:xfrm>
            <a:off x="7034907" y="5818678"/>
            <a:ext cx="1962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>
                <a:solidFill>
                  <a:schemeClr val="accent1">
                    <a:lumMod val="50000"/>
                  </a:schemeClr>
                </a:solidFill>
              </a:rPr>
              <a:t>„Gesellschaft, das ist anonym. Jeder muss sehen, wo er bleibt.“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DDBF24F-6BAD-4BD7-B84C-0601673CDED0}"/>
              </a:ext>
            </a:extLst>
          </p:cNvPr>
          <p:cNvCxnSpPr>
            <a:cxnSpLocks/>
          </p:cNvCxnSpPr>
          <p:nvPr/>
        </p:nvCxnSpPr>
        <p:spPr>
          <a:xfrm flipH="1">
            <a:off x="6228359" y="2398836"/>
            <a:ext cx="74665" cy="24678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0C51BCAF-073C-486A-B40A-54124E519C0A}"/>
              </a:ext>
            </a:extLst>
          </p:cNvPr>
          <p:cNvCxnSpPr>
            <a:cxnSpLocks/>
          </p:cNvCxnSpPr>
          <p:nvPr/>
        </p:nvCxnSpPr>
        <p:spPr>
          <a:xfrm>
            <a:off x="5474530" y="3445296"/>
            <a:ext cx="1560377" cy="4278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F6DC9E8-6151-43DE-A5B3-E8040EA878A4}"/>
              </a:ext>
            </a:extLst>
          </p:cNvPr>
          <p:cNvGrpSpPr/>
          <p:nvPr/>
        </p:nvGrpSpPr>
        <p:grpSpPr>
          <a:xfrm>
            <a:off x="700789" y="2377695"/>
            <a:ext cx="3593075" cy="1486927"/>
            <a:chOff x="700789" y="2377695"/>
            <a:chExt cx="3593075" cy="1486927"/>
          </a:xfrm>
        </p:grpSpPr>
        <p:sp>
          <p:nvSpPr>
            <p:cNvPr id="21" name="Textfeld 73">
              <a:extLst>
                <a:ext uri="{FF2B5EF4-FFF2-40B4-BE49-F238E27FC236}">
                  <a16:creationId xmlns:a16="http://schemas.microsoft.com/office/drawing/2014/main" id="{E5DD16F6-70D0-4C29-A35C-D65408415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789" y="3125958"/>
              <a:ext cx="3593075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Ort der gegenseitigen Unterstützung,  der gemeinsamen Verantwortung und Verpflichtung für das Gemeinwesen</a:t>
              </a:r>
              <a:endParaRPr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D1EE92E9-15DA-4C7E-BBCA-835C10B3E516}"/>
                </a:ext>
              </a:extLst>
            </p:cNvPr>
            <p:cNvSpPr txBox="1"/>
            <p:nvPr/>
          </p:nvSpPr>
          <p:spPr>
            <a:xfrm>
              <a:off x="735998" y="2377695"/>
              <a:ext cx="27030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1">
                      <a:lumMod val="65000"/>
                    </a:schemeClr>
                  </a:solidFill>
                </a:rPr>
                <a:t>durch gemeinsame Werte verbundenes </a:t>
              </a:r>
              <a:r>
                <a:rPr lang="de-DE" b="1" dirty="0">
                  <a:solidFill>
                    <a:schemeClr val="bg1">
                      <a:lumMod val="65000"/>
                    </a:schemeClr>
                  </a:solidFill>
                </a:rPr>
                <a:t>Füreinander</a:t>
              </a: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64D975C-961C-4F36-A1FA-5618519BF82D}"/>
              </a:ext>
            </a:extLst>
          </p:cNvPr>
          <p:cNvGrpSpPr/>
          <p:nvPr/>
        </p:nvGrpSpPr>
        <p:grpSpPr>
          <a:xfrm>
            <a:off x="5082977" y="1238143"/>
            <a:ext cx="5928342" cy="1436387"/>
            <a:chOff x="5082977" y="1238143"/>
            <a:chExt cx="5928342" cy="1436387"/>
          </a:xfrm>
        </p:grpSpPr>
        <p:sp>
          <p:nvSpPr>
            <p:cNvPr id="23" name="Textfeld 73">
              <a:extLst>
                <a:ext uri="{FF2B5EF4-FFF2-40B4-BE49-F238E27FC236}">
                  <a16:creationId xmlns:a16="http://schemas.microsoft.com/office/drawing/2014/main" id="{62B32E06-EE5D-40F1-8EB9-4B430BB24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5394" y="1935866"/>
              <a:ext cx="3715925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Ort der Ausbalancierung unterschiedlicher Gruppeninteressen, der politischen Mitsprache und Mitgestaltung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7F7B8D94-501E-423F-A3A9-D6152C7B383F}"/>
                </a:ext>
              </a:extLst>
            </p:cNvPr>
            <p:cNvSpPr txBox="1"/>
            <p:nvPr/>
          </p:nvSpPr>
          <p:spPr>
            <a:xfrm>
              <a:off x="5082977" y="1238143"/>
              <a:ext cx="30086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1">
                      <a:lumMod val="65000"/>
                    </a:schemeClr>
                  </a:solidFill>
                </a:rPr>
                <a:t>in Auseinandersetzung  zu schaffendes </a:t>
              </a:r>
              <a:r>
                <a:rPr lang="de-DE" b="1" dirty="0">
                  <a:solidFill>
                    <a:schemeClr val="bg1">
                      <a:lumMod val="65000"/>
                    </a:schemeClr>
                  </a:solidFill>
                </a:rPr>
                <a:t>Miteinander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2D13C71-39CC-46BD-A019-E18E24473C7A}"/>
              </a:ext>
            </a:extLst>
          </p:cNvPr>
          <p:cNvGrpSpPr/>
          <p:nvPr/>
        </p:nvGrpSpPr>
        <p:grpSpPr>
          <a:xfrm>
            <a:off x="8197320" y="3694055"/>
            <a:ext cx="3342010" cy="1190791"/>
            <a:chOff x="8197320" y="3694055"/>
            <a:chExt cx="3342010" cy="1190791"/>
          </a:xfrm>
        </p:grpSpPr>
        <p:sp>
          <p:nvSpPr>
            <p:cNvPr id="30" name="Textfeld 73">
              <a:extLst>
                <a:ext uri="{FF2B5EF4-FFF2-40B4-BE49-F238E27FC236}">
                  <a16:creationId xmlns:a16="http://schemas.microsoft.com/office/drawing/2014/main" id="{A4A5575B-D1F6-4B34-815A-0FB11B1B2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7320" y="3694055"/>
              <a:ext cx="196126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Ort der Spannung und der Spaltung</a:t>
              </a:r>
              <a:endParaRPr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5C0A6DD7-E286-42C6-8164-9C2F4519B327}"/>
                </a:ext>
              </a:extLst>
            </p:cNvPr>
            <p:cNvSpPr txBox="1"/>
            <p:nvPr/>
          </p:nvSpPr>
          <p:spPr>
            <a:xfrm>
              <a:off x="9396939" y="4238515"/>
              <a:ext cx="2142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1">
                      <a:lumMod val="65000"/>
                    </a:schemeClr>
                  </a:solidFill>
                </a:rPr>
                <a:t>sich bekämpfendes </a:t>
              </a:r>
              <a:r>
                <a:rPr lang="de-DE" b="1" dirty="0">
                  <a:solidFill>
                    <a:schemeClr val="bg1">
                      <a:lumMod val="65000"/>
                    </a:schemeClr>
                  </a:solidFill>
                </a:rPr>
                <a:t>Gegeneinander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1828B81-DC49-4CC9-A615-D57FAB7368BC}"/>
              </a:ext>
            </a:extLst>
          </p:cNvPr>
          <p:cNvGrpSpPr/>
          <p:nvPr/>
        </p:nvGrpSpPr>
        <p:grpSpPr>
          <a:xfrm>
            <a:off x="5069930" y="5274218"/>
            <a:ext cx="3447905" cy="1283125"/>
            <a:chOff x="5069930" y="5274218"/>
            <a:chExt cx="3447905" cy="1283125"/>
          </a:xfrm>
        </p:grpSpPr>
        <p:sp>
          <p:nvSpPr>
            <p:cNvPr id="36" name="Textfeld 73">
              <a:extLst>
                <a:ext uri="{FF2B5EF4-FFF2-40B4-BE49-F238E27FC236}">
                  <a16:creationId xmlns:a16="http://schemas.microsoft.com/office/drawing/2014/main" id="{ABAEEC18-16F6-4AB5-B198-0CC080E75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9930" y="5274218"/>
              <a:ext cx="344790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Ansammlung von Einzelinteressen und pluralen Lebensentwürfen</a:t>
              </a:r>
              <a:endParaRPr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F429A9E9-CF56-41ED-8351-2A12D355EF27}"/>
                </a:ext>
              </a:extLst>
            </p:cNvPr>
            <p:cNvSpPr txBox="1"/>
            <p:nvPr/>
          </p:nvSpPr>
          <p:spPr>
            <a:xfrm>
              <a:off x="5103629" y="5911012"/>
              <a:ext cx="1984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err="1">
                  <a:solidFill>
                    <a:schemeClr val="bg1">
                      <a:lumMod val="65000"/>
                    </a:schemeClr>
                  </a:solidFill>
                </a:rPr>
                <a:t>verinseltes</a:t>
              </a:r>
              <a:r>
                <a:rPr lang="de-DE" dirty="0">
                  <a:solidFill>
                    <a:schemeClr val="bg1">
                      <a:lumMod val="65000"/>
                    </a:schemeClr>
                  </a:solidFill>
                </a:rPr>
                <a:t> </a:t>
              </a:r>
              <a:r>
                <a:rPr lang="de-DE" b="1" dirty="0">
                  <a:solidFill>
                    <a:schemeClr val="bg1">
                      <a:lumMod val="65000"/>
                    </a:schemeClr>
                  </a:solidFill>
                </a:rPr>
                <a:t>Nebeneinander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265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B9B2F7-5B5C-4AA2-A27F-1C380AC33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642" y="383189"/>
            <a:ext cx="10414000" cy="620713"/>
          </a:xfrm>
        </p:spPr>
        <p:txBody>
          <a:bodyPr/>
          <a:lstStyle/>
          <a:p>
            <a:r>
              <a:rPr lang="de-DE" dirty="0"/>
              <a:t>Gesellschaftsbilder und Gewerkschaftsverständnis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25" name="Rechteck 66"/>
          <p:cNvSpPr/>
          <p:nvPr/>
        </p:nvSpPr>
        <p:spPr bwMode="auto">
          <a:xfrm rot="3078439">
            <a:off x="5237878" y="2760239"/>
            <a:ext cx="2066026" cy="1808372"/>
          </a:xfrm>
          <a:prstGeom prst="rect">
            <a:avLst/>
          </a:prstGeom>
          <a:noFill/>
          <a:ln w="508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9BD5B15-4551-4A86-93B7-BFADCAA057DA}"/>
              </a:ext>
            </a:extLst>
          </p:cNvPr>
          <p:cNvSpPr/>
          <p:nvPr/>
        </p:nvSpPr>
        <p:spPr>
          <a:xfrm>
            <a:off x="1022768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13">
            <a:extLst>
              <a:ext uri="{FF2B5EF4-FFF2-40B4-BE49-F238E27FC236}">
                <a16:creationId xmlns:a16="http://schemas.microsoft.com/office/drawing/2014/main" id="{A6064B3C-D0D5-4509-9405-FEB0060C4780}"/>
              </a:ext>
            </a:extLst>
          </p:cNvPr>
          <p:cNvSpPr>
            <a:spLocks/>
          </p:cNvSpPr>
          <p:nvPr/>
        </p:nvSpPr>
        <p:spPr bwMode="auto">
          <a:xfrm>
            <a:off x="5653439" y="2060282"/>
            <a:ext cx="1384233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Equilibrisch</a:t>
            </a:r>
            <a:endParaRPr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7">
            <a:extLst>
              <a:ext uri="{FF2B5EF4-FFF2-40B4-BE49-F238E27FC236}">
                <a16:creationId xmlns:a16="http://schemas.microsoft.com/office/drawing/2014/main" id="{72D58AE2-8BC4-4A29-8B59-895B3A8E37F5}"/>
              </a:ext>
            </a:extLst>
          </p:cNvPr>
          <p:cNvSpPr>
            <a:spLocks/>
          </p:cNvSpPr>
          <p:nvPr/>
        </p:nvSpPr>
        <p:spPr bwMode="auto">
          <a:xfrm>
            <a:off x="4364235" y="3265386"/>
            <a:ext cx="1110295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Subsidiär</a:t>
            </a:r>
            <a:endParaRPr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11">
            <a:extLst>
              <a:ext uri="{FF2B5EF4-FFF2-40B4-BE49-F238E27FC236}">
                <a16:creationId xmlns:a16="http://schemas.microsoft.com/office/drawing/2014/main" id="{8E32E314-4302-4F2A-8687-931F31AA0AA9}"/>
              </a:ext>
            </a:extLst>
          </p:cNvPr>
          <p:cNvSpPr>
            <a:spLocks/>
          </p:cNvSpPr>
          <p:nvPr/>
        </p:nvSpPr>
        <p:spPr bwMode="auto">
          <a:xfrm>
            <a:off x="5613239" y="4866671"/>
            <a:ext cx="1315304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Fragmental</a:t>
            </a:r>
            <a:endParaRPr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feld 12">
            <a:extLst>
              <a:ext uri="{FF2B5EF4-FFF2-40B4-BE49-F238E27FC236}">
                <a16:creationId xmlns:a16="http://schemas.microsoft.com/office/drawing/2014/main" id="{D9550E66-6C44-4CD0-9429-A915D345B353}"/>
              </a:ext>
            </a:extLst>
          </p:cNvPr>
          <p:cNvSpPr>
            <a:spLocks/>
          </p:cNvSpPr>
          <p:nvPr/>
        </p:nvSpPr>
        <p:spPr bwMode="auto">
          <a:xfrm>
            <a:off x="7034907" y="3693215"/>
            <a:ext cx="1174983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Dichotom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DDBF24F-6BAD-4BD7-B84C-0601673CDED0}"/>
              </a:ext>
            </a:extLst>
          </p:cNvPr>
          <p:cNvCxnSpPr>
            <a:cxnSpLocks/>
          </p:cNvCxnSpPr>
          <p:nvPr/>
        </p:nvCxnSpPr>
        <p:spPr>
          <a:xfrm flipH="1">
            <a:off x="6228359" y="2398836"/>
            <a:ext cx="74665" cy="24678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0C51BCAF-073C-486A-B40A-54124E519C0A}"/>
              </a:ext>
            </a:extLst>
          </p:cNvPr>
          <p:cNvCxnSpPr>
            <a:cxnSpLocks/>
          </p:cNvCxnSpPr>
          <p:nvPr/>
        </p:nvCxnSpPr>
        <p:spPr>
          <a:xfrm>
            <a:off x="5474530" y="3445296"/>
            <a:ext cx="1560377" cy="4278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B2CE066D-959F-4264-A7FD-6707D81A9864}"/>
              </a:ext>
            </a:extLst>
          </p:cNvPr>
          <p:cNvGrpSpPr/>
          <p:nvPr/>
        </p:nvGrpSpPr>
        <p:grpSpPr>
          <a:xfrm>
            <a:off x="589929" y="3075964"/>
            <a:ext cx="3703935" cy="1291369"/>
            <a:chOff x="589929" y="3075964"/>
            <a:chExt cx="3703935" cy="1291369"/>
          </a:xfrm>
        </p:grpSpPr>
        <p:sp>
          <p:nvSpPr>
            <p:cNvPr id="37" name="Textfeld 73">
              <a:extLst>
                <a:ext uri="{FF2B5EF4-FFF2-40B4-BE49-F238E27FC236}">
                  <a16:creationId xmlns:a16="http://schemas.microsoft.com/office/drawing/2014/main" id="{D3EC8A41-515B-4BB3-A9F5-8E47B0896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639" y="3075964"/>
              <a:ext cx="3357225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IG Metall als Garant von Sicherheit und Verlässlichkeit und </a:t>
              </a:r>
              <a:r>
                <a:rPr lang="de-DE" sz="1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Stabilisatorin</a:t>
              </a: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gesellschaftlicher Ordnung</a:t>
              </a:r>
              <a:endParaRPr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feld 73">
              <a:extLst>
                <a:ext uri="{FF2B5EF4-FFF2-40B4-BE49-F238E27FC236}">
                  <a16:creationId xmlns:a16="http://schemas.microsoft.com/office/drawing/2014/main" id="{BDC6004E-14EC-4387-ADE0-264743E4F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29" y="3844113"/>
              <a:ext cx="30713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r" defTabSz="914400">
                <a:defRPr/>
              </a:pPr>
              <a:r>
                <a:rPr lang="de-DE" sz="1400" b="1" kern="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das Werte-orientierte und bewahrende Moment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8060998-AAF1-4C8A-BFFB-062ED4D25C20}"/>
              </a:ext>
            </a:extLst>
          </p:cNvPr>
          <p:cNvGrpSpPr/>
          <p:nvPr/>
        </p:nvGrpSpPr>
        <p:grpSpPr>
          <a:xfrm>
            <a:off x="6303024" y="1471000"/>
            <a:ext cx="4592821" cy="1097113"/>
            <a:chOff x="6876964" y="1511772"/>
            <a:chExt cx="4592821" cy="1097113"/>
          </a:xfrm>
        </p:grpSpPr>
        <p:sp>
          <p:nvSpPr>
            <p:cNvPr id="38" name="Textfeld 73">
              <a:extLst>
                <a:ext uri="{FF2B5EF4-FFF2-40B4-BE49-F238E27FC236}">
                  <a16:creationId xmlns:a16="http://schemas.microsoft.com/office/drawing/2014/main" id="{EE3F501F-7BAB-4AB4-BA3F-C830E4556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6964" y="1511772"/>
              <a:ext cx="400707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IG Metall als betriebs-, tarif- und gesellschaftspolitische Gestaltungskraft</a:t>
              </a:r>
              <a:endParaRPr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feld 73">
              <a:extLst>
                <a:ext uri="{FF2B5EF4-FFF2-40B4-BE49-F238E27FC236}">
                  <a16:creationId xmlns:a16="http://schemas.microsoft.com/office/drawing/2014/main" id="{7C351657-03D2-4B32-9A73-2CFE5CA7F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457" y="2085665"/>
              <a:ext cx="3483328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defTabSz="914400">
                <a:defRPr/>
              </a:pPr>
              <a:r>
                <a:rPr lang="de-DE" sz="1400" b="1" kern="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das Mitsprache und sozialen Ausgleich einfordernde Moment</a:t>
              </a: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7F0DF0E-34F6-46F9-8E3D-51607F7ACF0D}"/>
              </a:ext>
            </a:extLst>
          </p:cNvPr>
          <p:cNvGrpSpPr/>
          <p:nvPr/>
        </p:nvGrpSpPr>
        <p:grpSpPr>
          <a:xfrm>
            <a:off x="8209890" y="3474781"/>
            <a:ext cx="3404293" cy="1071731"/>
            <a:chOff x="8209890" y="3474781"/>
            <a:chExt cx="3404293" cy="1071731"/>
          </a:xfrm>
        </p:grpSpPr>
        <p:sp>
          <p:nvSpPr>
            <p:cNvPr id="39" name="Textfeld 73">
              <a:extLst>
                <a:ext uri="{FF2B5EF4-FFF2-40B4-BE49-F238E27FC236}">
                  <a16:creationId xmlns:a16="http://schemas.microsoft.com/office/drawing/2014/main" id="{E84242F2-E715-40CE-8C96-7B8914A5B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9890" y="3474781"/>
              <a:ext cx="3404293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IG Metall als Kampforganisation und Vertretung der Schwachen und Modernisierungsverlierer/innen</a:t>
              </a:r>
              <a:endParaRPr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feld 73">
              <a:extLst>
                <a:ext uri="{FF2B5EF4-FFF2-40B4-BE49-F238E27FC236}">
                  <a16:creationId xmlns:a16="http://schemas.microsoft.com/office/drawing/2014/main" id="{F4A2576F-4478-4553-B74A-80C71366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0501" y="4238735"/>
              <a:ext cx="25892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400" b="1" kern="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das kämpferische Moment</a:t>
              </a:r>
              <a:endParaRPr sz="1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D5AE90E-EF16-43E3-B8AA-583DB163744F}"/>
              </a:ext>
            </a:extLst>
          </p:cNvPr>
          <p:cNvGrpSpPr/>
          <p:nvPr/>
        </p:nvGrpSpPr>
        <p:grpSpPr>
          <a:xfrm>
            <a:off x="5220568" y="5312687"/>
            <a:ext cx="3873165" cy="1123664"/>
            <a:chOff x="5220568" y="5312687"/>
            <a:chExt cx="3873165" cy="1123664"/>
          </a:xfrm>
        </p:grpSpPr>
        <p:sp>
          <p:nvSpPr>
            <p:cNvPr id="40" name="Textfeld 73">
              <a:extLst>
                <a:ext uri="{FF2B5EF4-FFF2-40B4-BE49-F238E27FC236}">
                  <a16:creationId xmlns:a16="http://schemas.microsoft.com/office/drawing/2014/main" id="{8F9EA5A0-325A-4336-890F-CD8FF9838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6216" y="5312687"/>
              <a:ext cx="31875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IG Metall als Diskursorganisation und Vertretung pluraler Interessen</a:t>
              </a:r>
              <a:endParaRPr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feld 73">
              <a:extLst>
                <a:ext uri="{FF2B5EF4-FFF2-40B4-BE49-F238E27FC236}">
                  <a16:creationId xmlns:a16="http://schemas.microsoft.com/office/drawing/2014/main" id="{12B82649-A443-4CAB-8B72-DBC99A438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0568" y="5913131"/>
              <a:ext cx="341594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400" b="1" kern="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betont das Liberale, den Stellenwert </a:t>
              </a:r>
              <a:br>
                <a:rPr lang="de-DE" sz="1400" b="1" kern="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400" b="1" kern="0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von Individualität und Autonomie</a:t>
              </a:r>
              <a:endParaRPr sz="1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78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F6B7B0E-4C31-4009-9FE0-06327D38D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035" y="3689968"/>
            <a:ext cx="9541929" cy="620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solidFill>
                  <a:schemeClr val="tx1"/>
                </a:solidFill>
              </a:rPr>
              <a:t>Wie blicken Betriebsrätinnen, Betriebsräte und Vertrauensleute auf Gesellschaft und Gewerkschaft?</a:t>
            </a:r>
            <a:br>
              <a:rPr lang="de-DE" sz="3600" dirty="0">
                <a:solidFill>
                  <a:schemeClr val="tx1"/>
                </a:solidFill>
              </a:rPr>
            </a:br>
            <a:br>
              <a:rPr lang="de-DE" sz="3600" dirty="0">
                <a:solidFill>
                  <a:schemeClr val="tx1"/>
                </a:solidFill>
              </a:rPr>
            </a:br>
            <a:r>
              <a:rPr lang="de-DE" sz="3600" dirty="0">
                <a:solidFill>
                  <a:srgbClr val="C00000"/>
                </a:solidFill>
              </a:rPr>
              <a:t>Befunde der Telefonbefragung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E59037E-A07B-4C67-9FB0-6242415F11F9}"/>
              </a:ext>
            </a:extLst>
          </p:cNvPr>
          <p:cNvSpPr/>
          <p:nvPr/>
        </p:nvSpPr>
        <p:spPr>
          <a:xfrm>
            <a:off x="1102280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BC95A2C-0342-4605-8871-F0491194B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89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474" y="5941481"/>
            <a:ext cx="996314" cy="768341"/>
          </a:xfrm>
          <a:prstGeom prst="rect">
            <a:avLst/>
          </a:prstGeom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A26729EF-154B-4B25-9299-12A8190B4670}"/>
              </a:ext>
            </a:extLst>
          </p:cNvPr>
          <p:cNvSpPr/>
          <p:nvPr/>
        </p:nvSpPr>
        <p:spPr>
          <a:xfrm>
            <a:off x="1092341" y="6271925"/>
            <a:ext cx="489248" cy="2431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itel 3">
            <a:extLst>
              <a:ext uri="{FF2B5EF4-FFF2-40B4-BE49-F238E27FC236}">
                <a16:creationId xmlns:a16="http://schemas.microsoft.com/office/drawing/2014/main" id="{48330577-F114-469C-9918-E3B0857C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19142"/>
            <a:ext cx="9956209" cy="540220"/>
          </a:xfrm>
        </p:spPr>
        <p:txBody>
          <a:bodyPr>
            <a:noAutofit/>
          </a:bodyPr>
          <a:lstStyle/>
          <a:p>
            <a:r>
              <a:rPr lang="de-DE" dirty="0"/>
              <a:t>Kritische Sicht auf gesellschaftliche Verhältnisse 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4C05143-A0D8-4B74-AA45-6112001701EC}"/>
              </a:ext>
            </a:extLst>
          </p:cNvPr>
          <p:cNvSpPr txBox="1"/>
          <p:nvPr/>
        </p:nvSpPr>
        <p:spPr>
          <a:xfrm>
            <a:off x="6515071" y="1330561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Zustimmung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BCD0FD2-50A6-470C-B9ED-338082C82AFD}"/>
              </a:ext>
            </a:extLst>
          </p:cNvPr>
          <p:cNvSpPr txBox="1"/>
          <p:nvPr/>
        </p:nvSpPr>
        <p:spPr>
          <a:xfrm>
            <a:off x="10360685" y="1317152"/>
            <a:ext cx="1351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Ablehnung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E3053F7-F8BA-4D01-BE38-315C1D102C03}"/>
              </a:ext>
            </a:extLst>
          </p:cNvPr>
          <p:cNvSpPr txBox="1"/>
          <p:nvPr/>
        </p:nvSpPr>
        <p:spPr>
          <a:xfrm>
            <a:off x="8533227" y="1317152"/>
            <a:ext cx="1046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teils-teils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5B6405B-9AB4-4938-AD09-1B6DF234546A}"/>
              </a:ext>
            </a:extLst>
          </p:cNvPr>
          <p:cNvSpPr/>
          <p:nvPr/>
        </p:nvSpPr>
        <p:spPr>
          <a:xfrm>
            <a:off x="1431850" y="2100320"/>
            <a:ext cx="49902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unserer Gesellschaft fehlt es an Respekt gegenüber denjenigen, die hart arbeiten.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3058B57-E9D6-4153-8A89-5020402515CA}"/>
              </a:ext>
            </a:extLst>
          </p:cNvPr>
          <p:cNvSpPr/>
          <p:nvPr/>
        </p:nvSpPr>
        <p:spPr>
          <a:xfrm>
            <a:off x="1431850" y="2941347"/>
            <a:ext cx="49902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unserer Gesellschaft zählen nur noch Zahlen, nicht mehr die Menschen.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F0ABCB9-4FD8-4CB7-B980-7661147E96DC}"/>
              </a:ext>
            </a:extLst>
          </p:cNvPr>
          <p:cNvSpPr/>
          <p:nvPr/>
        </p:nvSpPr>
        <p:spPr>
          <a:xfrm>
            <a:off x="1588689" y="3902796"/>
            <a:ext cx="48333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Konkurrenz dominiert die ganze Gesellschaft.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BCB5B31-0B65-424A-9F2E-51613691B92E}"/>
              </a:ext>
            </a:extLst>
          </p:cNvPr>
          <p:cNvSpPr/>
          <p:nvPr/>
        </p:nvSpPr>
        <p:spPr>
          <a:xfrm>
            <a:off x="1679948" y="4619751"/>
            <a:ext cx="46925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 unserer Gesellschaft funktioniert der soziale Ausgleich zwischen Oben und Unten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537A581F-0225-4136-87B6-5A32CDB2C4B8}"/>
              </a:ext>
            </a:extLst>
          </p:cNvPr>
          <p:cNvGrpSpPr/>
          <p:nvPr/>
        </p:nvGrpSpPr>
        <p:grpSpPr>
          <a:xfrm>
            <a:off x="6666811" y="1831260"/>
            <a:ext cx="5258255" cy="1247959"/>
            <a:chOff x="6666811" y="1831260"/>
            <a:chExt cx="5258255" cy="1247959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2B08F1B4-CA7D-4F1E-A376-3182FA049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66811" y="1831260"/>
              <a:ext cx="5258255" cy="1247959"/>
            </a:xfrm>
            <a:prstGeom prst="rect">
              <a:avLst/>
            </a:prstGeom>
          </p:spPr>
        </p:pic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6818C21F-0557-4AC7-8C63-8BC95ACFEB4C}"/>
                </a:ext>
              </a:extLst>
            </p:cNvPr>
            <p:cNvSpPr/>
            <p:nvPr/>
          </p:nvSpPr>
          <p:spPr>
            <a:xfrm>
              <a:off x="8313872" y="1927469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D4C1B341-C16D-46D7-8968-00B94E737653}"/>
                </a:ext>
              </a:extLst>
            </p:cNvPr>
            <p:cNvSpPr txBox="1"/>
            <p:nvPr/>
          </p:nvSpPr>
          <p:spPr>
            <a:xfrm>
              <a:off x="8279296" y="1918253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70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D900F994-4425-4527-8AFC-4E87B117A9C6}"/>
              </a:ext>
            </a:extLst>
          </p:cNvPr>
          <p:cNvGrpSpPr/>
          <p:nvPr/>
        </p:nvGrpSpPr>
        <p:grpSpPr>
          <a:xfrm>
            <a:off x="6666811" y="2678691"/>
            <a:ext cx="5258255" cy="1247959"/>
            <a:chOff x="6666811" y="2678691"/>
            <a:chExt cx="5258255" cy="1247959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B0DD6966-D5F0-4441-BF56-ECA2073DB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6811" y="2678691"/>
              <a:ext cx="5258255" cy="1247959"/>
            </a:xfrm>
            <a:prstGeom prst="rect">
              <a:avLst/>
            </a:prstGeom>
          </p:spPr>
        </p:pic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0A8ED06A-DD17-4AC0-AC2F-153E3CEBA787}"/>
                </a:ext>
              </a:extLst>
            </p:cNvPr>
            <p:cNvSpPr/>
            <p:nvPr/>
          </p:nvSpPr>
          <p:spPr>
            <a:xfrm>
              <a:off x="8598430" y="2776231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E838411-96B8-4548-A6C5-BD320C699F1D}"/>
                </a:ext>
              </a:extLst>
            </p:cNvPr>
            <p:cNvSpPr txBox="1"/>
            <p:nvPr/>
          </p:nvSpPr>
          <p:spPr>
            <a:xfrm>
              <a:off x="8572500" y="2763524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75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20EA770-3B3D-4BBA-8DA3-EF7FBCB0EB7C}"/>
              </a:ext>
            </a:extLst>
          </p:cNvPr>
          <p:cNvGrpSpPr/>
          <p:nvPr/>
        </p:nvGrpSpPr>
        <p:grpSpPr>
          <a:xfrm>
            <a:off x="6666811" y="3512312"/>
            <a:ext cx="5258255" cy="1247959"/>
            <a:chOff x="6666811" y="3512312"/>
            <a:chExt cx="5258255" cy="1247959"/>
          </a:xfrm>
        </p:grpSpPr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ED6C224A-9CC4-4E5A-92DD-05A50E115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66811" y="3512312"/>
              <a:ext cx="5258255" cy="1247959"/>
            </a:xfrm>
            <a:prstGeom prst="rect">
              <a:avLst/>
            </a:prstGeom>
          </p:spPr>
        </p:pic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65F23510-1DF0-497A-8FFE-EA1808CCE4E5}"/>
                </a:ext>
              </a:extLst>
            </p:cNvPr>
            <p:cNvSpPr/>
            <p:nvPr/>
          </p:nvSpPr>
          <p:spPr>
            <a:xfrm>
              <a:off x="7909047" y="3592788"/>
              <a:ext cx="417444" cy="4174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A03E8BE4-77F8-408B-A0F1-BB0BCA4A9C3D}"/>
                </a:ext>
              </a:extLst>
            </p:cNvPr>
            <p:cNvSpPr txBox="1"/>
            <p:nvPr/>
          </p:nvSpPr>
          <p:spPr>
            <a:xfrm>
              <a:off x="7866792" y="3584179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59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6EE86CE-24DD-4092-9565-EF9696BC9A4C}"/>
              </a:ext>
            </a:extLst>
          </p:cNvPr>
          <p:cNvGrpSpPr/>
          <p:nvPr/>
        </p:nvGrpSpPr>
        <p:grpSpPr>
          <a:xfrm>
            <a:off x="6666811" y="4359744"/>
            <a:ext cx="5258255" cy="1247959"/>
            <a:chOff x="6666811" y="4359744"/>
            <a:chExt cx="5258255" cy="1247959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141D53D8-478D-41F2-A89A-34E865512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6811" y="4359744"/>
              <a:ext cx="5258255" cy="1247959"/>
            </a:xfrm>
            <a:prstGeom prst="rect">
              <a:avLst/>
            </a:prstGeom>
          </p:spPr>
        </p:pic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C70D52E9-E7FF-4A94-BAB0-0BF4A2160917}"/>
                </a:ext>
              </a:extLst>
            </p:cNvPr>
            <p:cNvSpPr/>
            <p:nvPr/>
          </p:nvSpPr>
          <p:spPr>
            <a:xfrm>
              <a:off x="9568631" y="4470071"/>
              <a:ext cx="417444" cy="417444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57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F797FA09-3174-435D-BE44-FEBAB0D1578E}"/>
                </a:ext>
              </a:extLst>
            </p:cNvPr>
            <p:cNvSpPr txBox="1"/>
            <p:nvPr/>
          </p:nvSpPr>
          <p:spPr>
            <a:xfrm>
              <a:off x="9530075" y="4448313"/>
              <a:ext cx="5864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>
                  <a:solidFill>
                    <a:schemeClr val="tx1">
                      <a:lumMod val="50000"/>
                    </a:schemeClr>
                  </a:solidFill>
                </a:rPr>
                <a:t>66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0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CUBE Engineering 1">
      <a:dk1>
        <a:srgbClr val="504F53"/>
      </a:dk1>
      <a:lt1>
        <a:sysClr val="window" lastClr="FFFFFF"/>
      </a:lt1>
      <a:dk2>
        <a:srgbClr val="00A6EB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715</Words>
  <Application>Microsoft Office PowerPoint</Application>
  <PresentationFormat>Breitbild</PresentationFormat>
  <Paragraphs>121</Paragraphs>
  <Slides>14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3" baseType="lpstr">
      <vt:lpstr>Batang</vt:lpstr>
      <vt:lpstr>Arial</vt:lpstr>
      <vt:lpstr>Arial Narrow</vt:lpstr>
      <vt:lpstr>Calibri</vt:lpstr>
      <vt:lpstr>CordiaUPC</vt:lpstr>
      <vt:lpstr>Symbol</vt:lpstr>
      <vt:lpstr>Times New Roman</vt:lpstr>
      <vt:lpstr>Wingdings</vt:lpstr>
      <vt:lpstr>Office-Design</vt:lpstr>
      <vt:lpstr>Gesellschaftsbilder von Betriebsrätinnen, Betriebsräten und Vertrauensleuten der IG Metall  </vt:lpstr>
      <vt:lpstr>Um was geht es und  wie sind wir vorgegangen?  Das Forschungsprojekt</vt:lpstr>
      <vt:lpstr>Untersuchungsdimensionen</vt:lpstr>
      <vt:lpstr>Forschungsprozess</vt:lpstr>
      <vt:lpstr>Wie blicken Betriebsrätinnen, Betriebsräte und Vertrauensleute auf Gesellschaft und Gewerkschaft?  Einblick in den aktuellen Stand der Analyse</vt:lpstr>
      <vt:lpstr>Gesellschaftsbilder</vt:lpstr>
      <vt:lpstr>Gesellschaftsbilder und Gewerkschaftsverständnis</vt:lpstr>
      <vt:lpstr>Wie blicken Betriebsrätinnen, Betriebsräte und Vertrauensleute auf Gesellschaft und Gewerkschaft?  Befunde der Telefonbefragung</vt:lpstr>
      <vt:lpstr>Kritische Sicht auf gesellschaftliche Verhältnisse  </vt:lpstr>
      <vt:lpstr>Allenfalls technisch getriebene Fortschrittshoffnung</vt:lpstr>
      <vt:lpstr>Skepsis bzgl. Zustand der Demokratie und Wunsch nach mehr politischem Engagement</vt:lpstr>
      <vt:lpstr>Hohe Bindung an IG Metall und Glaube an ihre Stärke</vt:lpstr>
      <vt:lpstr>Wann und in welcher Form gibt es Ergebnisse?  Ausblick</vt:lpstr>
      <vt:lpstr>Wie geht es weiter?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Ines Hentschel</dc:creator>
  <cp:lastModifiedBy>Rüb, Stefan</cp:lastModifiedBy>
  <cp:revision>375</cp:revision>
  <cp:lastPrinted>2021-10-05T08:58:15Z</cp:lastPrinted>
  <dcterms:created xsi:type="dcterms:W3CDTF">2012-11-15T22:02:53Z</dcterms:created>
  <dcterms:modified xsi:type="dcterms:W3CDTF">2021-11-10T17:42:24Z</dcterms:modified>
</cp:coreProperties>
</file>