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drawings/drawing3.xml" ContentType="application/vnd.openxmlformats-officedocument.drawingml.chartshape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saveSubsetFonts="1">
  <p:sldMasterIdLst>
    <p:sldMasterId id="2147483652" r:id="rId1"/>
  </p:sldMasterIdLst>
  <p:notesMasterIdLst>
    <p:notesMasterId r:id="rId14"/>
  </p:notesMasterIdLst>
  <p:handoutMasterIdLst>
    <p:handoutMasterId r:id="rId15"/>
  </p:handoutMasterIdLst>
  <p:sldIdLst>
    <p:sldId id="256" r:id="rId2"/>
    <p:sldId id="494" r:id="rId3"/>
    <p:sldId id="481" r:id="rId4"/>
    <p:sldId id="476" r:id="rId5"/>
    <p:sldId id="473" r:id="rId6"/>
    <p:sldId id="474" r:id="rId7"/>
    <p:sldId id="485" r:id="rId8"/>
    <p:sldId id="479" r:id="rId9"/>
    <p:sldId id="488" r:id="rId10"/>
    <p:sldId id="493" r:id="rId11"/>
    <p:sldId id="495" r:id="rId12"/>
    <p:sldId id="492" r:id="rId13"/>
  </p:sldIdLst>
  <p:sldSz cx="9144000" cy="6858000" type="screen4x3"/>
  <p:notesSz cx="6797675" cy="985678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tlef Wetzel" id="{5A700855-E686-4EF6-909E-C9BDCB76D0EE}">
          <p14:sldIdLst>
            <p14:sldId id="256"/>
            <p14:sldId id="494"/>
          </p14:sldIdLst>
        </p14:section>
        <p14:section name="Detlef Wetzel" id="{9CF28E3C-2206-4D36-9150-CDA08B6965C5}">
          <p14:sldIdLst>
            <p14:sldId id="481"/>
            <p14:sldId id="476"/>
            <p14:sldId id="473"/>
            <p14:sldId id="474"/>
            <p14:sldId id="485"/>
            <p14:sldId id="479"/>
            <p14:sldId id="488"/>
          </p14:sldIdLst>
        </p14:section>
        <p14:section name="Jürgen Kerner" id="{86160330-E2D4-4B8F-AB4D-D2D960C261BF}">
          <p14:sldIdLst>
            <p14:sldId id="493"/>
            <p14:sldId id="495"/>
            <p14:sldId id="492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18">
          <p15:clr>
            <a:srgbClr val="A4A3A4"/>
          </p15:clr>
        </p15:guide>
        <p15:guide id="2" orient="horz" pos="696">
          <p15:clr>
            <a:srgbClr val="A4A3A4"/>
          </p15:clr>
        </p15:guide>
        <p15:guide id="3" orient="horz" pos="4237">
          <p15:clr>
            <a:srgbClr val="A4A3A4"/>
          </p15:clr>
        </p15:guide>
        <p15:guide id="4" orient="horz" pos="2125">
          <p15:clr>
            <a:srgbClr val="A4A3A4"/>
          </p15:clr>
        </p15:guide>
        <p15:guide id="5" orient="horz" pos="516">
          <p15:clr>
            <a:srgbClr val="A4A3A4"/>
          </p15:clr>
        </p15:guide>
        <p15:guide id="6" orient="horz" pos="3673">
          <p15:clr>
            <a:srgbClr val="A4A3A4"/>
          </p15:clr>
        </p15:guide>
        <p15:guide id="7">
          <p15:clr>
            <a:srgbClr val="A4A3A4"/>
          </p15:clr>
        </p15:guide>
        <p15:guide id="8" pos="4994">
          <p15:clr>
            <a:srgbClr val="A4A3A4"/>
          </p15:clr>
        </p15:guide>
        <p15:guide id="9" pos="5232">
          <p15:clr>
            <a:srgbClr val="A4A3A4"/>
          </p15:clr>
        </p15:guide>
        <p15:guide id="10" pos="2796">
          <p15:clr>
            <a:srgbClr val="A4A3A4"/>
          </p15:clr>
        </p15:guide>
        <p15:guide id="11" pos="222">
          <p15:clr>
            <a:srgbClr val="A4A3A4"/>
          </p15:clr>
        </p15:guide>
        <p15:guide id="12" pos="2468">
          <p15:clr>
            <a:srgbClr val="A4A3A4"/>
          </p15:clr>
        </p15:guide>
        <p15:guide id="13" orient="horz" pos="2115">
          <p15:clr>
            <a:srgbClr val="A4A3A4"/>
          </p15:clr>
        </p15:guide>
        <p15:guide id="14" orient="horz" pos="482">
          <p15:clr>
            <a:srgbClr val="A4A3A4"/>
          </p15:clr>
        </p15:guide>
        <p15:guide id="15" orient="horz" pos="3685">
          <p15:clr>
            <a:srgbClr val="A4A3A4"/>
          </p15:clr>
        </p15:guide>
        <p15:guide id="16" pos="5619">
          <p15:clr>
            <a:srgbClr val="A4A3A4"/>
          </p15:clr>
        </p15:guide>
        <p15:guide id="17" pos="1072">
          <p15:clr>
            <a:srgbClr val="A4A3A4"/>
          </p15:clr>
        </p15:guide>
        <p15:guide id="18" pos="40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05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riedrich Koehler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008000"/>
    <a:srgbClr val="006600"/>
    <a:srgbClr val="0080FF"/>
    <a:srgbClr val="FF00FF"/>
    <a:srgbClr val="F3F3F3"/>
    <a:srgbClr val="C0C0C0"/>
    <a:srgbClr val="F3CCCC"/>
    <a:srgbClr val="FF00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53" autoAdjust="0"/>
    <p:restoredTop sz="99279" autoAdjust="0"/>
  </p:normalViewPr>
  <p:slideViewPr>
    <p:cSldViewPr snapToGrid="0" showGuides="1">
      <p:cViewPr varScale="1">
        <p:scale>
          <a:sx n="145" d="100"/>
          <a:sy n="145" d="100"/>
        </p:scale>
        <p:origin x="-920" y="-96"/>
      </p:cViewPr>
      <p:guideLst>
        <p:guide orient="horz" pos="18"/>
        <p:guide orient="horz" pos="696"/>
        <p:guide orient="horz" pos="4237"/>
        <p:guide orient="horz" pos="2125"/>
        <p:guide orient="horz" pos="516"/>
        <p:guide orient="horz" pos="3673"/>
        <p:guide orient="horz" pos="2115"/>
        <p:guide orient="horz" pos="482"/>
        <p:guide orient="horz" pos="3685"/>
        <p:guide/>
        <p:guide pos="4994"/>
        <p:guide pos="5232"/>
        <p:guide pos="2796"/>
        <p:guide pos="222"/>
        <p:guide pos="2468"/>
        <p:guide pos="5619"/>
        <p:guide pos="1072"/>
        <p:guide pos="408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-4692"/>
    </p:cViewPr>
  </p:sorterViewPr>
  <p:notesViewPr>
    <p:cSldViewPr snapToGrid="0" showGuides="1">
      <p:cViewPr>
        <p:scale>
          <a:sx n="100" d="100"/>
          <a:sy n="100" d="100"/>
        </p:scale>
        <p:origin x="-762" y="3054"/>
      </p:cViewPr>
      <p:guideLst>
        <p:guide orient="horz" pos="3105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handoutMaster" Target="handoutMasters/handoutMaster1.xml"/><Relationship Id="rId16" Type="http://schemas.openxmlformats.org/officeDocument/2006/relationships/printerSettings" Target="printerSettings/printerSettings1.bin"/><Relationship Id="rId17" Type="http://schemas.openxmlformats.org/officeDocument/2006/relationships/commentAuthors" Target="commentAuthors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Tabelle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Tabelle2.xlsx"/><Relationship Id="rId2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Tabelle3.xlsx"/><Relationship Id="rId2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Tabelle4.xlsx"/><Relationship Id="rId2" Type="http://schemas.openxmlformats.org/officeDocument/2006/relationships/chartUserShapes" Target="../drawings/drawing3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Tabelle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Tabelle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en-US" sz="1400" dirty="0" err="1" smtClean="0"/>
              <a:t>Veränderung</a:t>
            </a:r>
            <a:r>
              <a:rPr lang="en-US" sz="1400" dirty="0" smtClean="0"/>
              <a:t> </a:t>
            </a:r>
          </a:p>
          <a:p>
            <a:pPr>
              <a:defRPr sz="1400"/>
            </a:pPr>
            <a:r>
              <a:rPr lang="en-US" sz="1400" dirty="0" err="1" smtClean="0"/>
              <a:t>gegenüber</a:t>
            </a:r>
            <a:r>
              <a:rPr lang="en-US" sz="1400" dirty="0" smtClean="0"/>
              <a:t> </a:t>
            </a:r>
            <a:r>
              <a:rPr lang="en-US" sz="1400" dirty="0" err="1" smtClean="0"/>
              <a:t>Vorjahr</a:t>
            </a:r>
            <a:r>
              <a:rPr lang="en-US" sz="1400" dirty="0" smtClean="0"/>
              <a:t> in %</a:t>
            </a:r>
            <a:endParaRPr lang="en-US" sz="1400" dirty="0"/>
          </a:p>
        </c:rich>
      </c:tx>
      <c:layout>
        <c:manualLayout>
          <c:xMode val="edge"/>
          <c:yMode val="edge"/>
          <c:x val="0.00316647225560182"/>
          <c:y val="0.0372326720654645"/>
        </c:manualLayout>
      </c:layout>
      <c:overlay val="0"/>
      <c:spPr>
        <a:ln>
          <a:solidFill>
            <a:schemeClr val="tx1"/>
          </a:solidFill>
        </a:ln>
      </c:spPr>
    </c:title>
    <c:autoTitleDeleted val="0"/>
    <c:plotArea>
      <c:layout>
        <c:manualLayout>
          <c:layoutTarget val="inner"/>
          <c:xMode val="edge"/>
          <c:yMode val="edge"/>
          <c:x val="0.25"/>
          <c:y val="0.127630273825964"/>
          <c:w val="0.640098499224296"/>
          <c:h val="0.857243607482236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3"/>
            </a:solidFill>
            <a:ln w="21671">
              <a:noFill/>
            </a:ln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3"/>
            <c:invertIfNegative val="0"/>
            <c:bubble3D val="0"/>
          </c:dPt>
          <c:dPt>
            <c:idx val="4"/>
            <c:invertIfNegative val="0"/>
            <c:bubble3D val="0"/>
          </c:dPt>
          <c:dLbls>
            <c:numFmt formatCode="\+\ #,##0.0;\-\ #,##0.0;0" sourceLinked="0"/>
            <c:spPr>
              <a:noFill/>
              <a:ln w="21671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Gesamtmitglieder</c:v>
                </c:pt>
                <c:pt idx="1">
                  <c:v>Betriebsangehörige Mitgl.</c:v>
                </c:pt>
                <c:pt idx="2">
                  <c:v>Frauen</c:v>
                </c:pt>
                <c:pt idx="3">
                  <c:v>Jugendliche</c:v>
                </c:pt>
                <c:pt idx="4">
                  <c:v>Angestellte</c:v>
                </c:pt>
              </c:strCache>
            </c:strRef>
          </c:cat>
          <c:val>
            <c:numRef>
              <c:f>Sheet1!$B$2:$B$7</c:f>
              <c:numCache>
                <c:formatCode>0.0</c:formatCode>
                <c:ptCount val="5"/>
                <c:pt idx="0">
                  <c:v>0.2</c:v>
                </c:pt>
                <c:pt idx="1">
                  <c:v>0.2</c:v>
                </c:pt>
                <c:pt idx="2">
                  <c:v>0.7</c:v>
                </c:pt>
                <c:pt idx="3">
                  <c:v>1.3</c:v>
                </c:pt>
                <c:pt idx="4">
                  <c:v>1.5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2028842744"/>
        <c:axId val="2114105704"/>
      </c:barChart>
      <c:catAx>
        <c:axId val="202884274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ln w="270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de-DE"/>
          </a:p>
        </c:txPr>
        <c:crossAx val="21141057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114105704"/>
        <c:scaling>
          <c:orientation val="minMax"/>
        </c:scaling>
        <c:delete val="1"/>
        <c:axPos val="t"/>
        <c:majorGridlines>
          <c:spPr>
            <a:ln w="10835">
              <a:solidFill>
                <a:srgbClr val="808080"/>
              </a:solidFill>
              <a:prstDash val="sysDash"/>
            </a:ln>
          </c:spPr>
        </c:majorGridlines>
        <c:numFmt formatCode="0.0%" sourceLinked="0"/>
        <c:majorTickMark val="none"/>
        <c:minorTickMark val="none"/>
        <c:tickLblPos val="nextTo"/>
        <c:crossAx val="2028842744"/>
        <c:crosses val="autoZero"/>
        <c:crossBetween val="between"/>
      </c:valAx>
      <c:spPr>
        <a:noFill/>
        <a:ln w="21671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de-D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/>
          <a:lstStyle/>
          <a:p>
            <a:pPr>
              <a:defRPr/>
            </a:pPr>
            <a:endParaRPr lang="en-US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0"/>
          <c:y val="0.0484689576889287"/>
          <c:w val="1.0"/>
          <c:h val="0.877796587171984"/>
        </c:manualLayout>
      </c:layout>
      <c:lineChart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spPr>
            <a:ln w="63500">
              <a:solidFill>
                <a:srgbClr val="0070C0"/>
              </a:solidFill>
            </a:ln>
          </c:spPr>
          <c:marker>
            <c:symbol val="none"/>
          </c:marker>
          <c:dPt>
            <c:idx val="1"/>
            <c:bubble3D val="0"/>
            <c:spPr>
              <a:ln w="63500">
                <a:solidFill>
                  <a:srgbClr val="0070C0"/>
                </a:solidFill>
              </a:ln>
            </c:spPr>
          </c:dPt>
          <c:dPt>
            <c:idx val="2"/>
            <c:bubble3D val="0"/>
            <c:spPr>
              <a:ln w="63500">
                <a:solidFill>
                  <a:srgbClr val="0070C0"/>
                </a:solidFill>
              </a:ln>
            </c:spPr>
          </c:dPt>
          <c:dPt>
            <c:idx val="3"/>
            <c:bubble3D val="0"/>
            <c:spPr>
              <a:ln w="63500">
                <a:solidFill>
                  <a:srgbClr val="0070C0"/>
                </a:solidFill>
              </a:ln>
            </c:spPr>
          </c:dPt>
          <c:dPt>
            <c:idx val="4"/>
            <c:bubble3D val="0"/>
            <c:spPr>
              <a:ln w="63500">
                <a:solidFill>
                  <a:srgbClr val="0070C0"/>
                </a:solidFill>
              </a:ln>
            </c:spPr>
          </c:dPt>
          <c:dPt>
            <c:idx val="5"/>
            <c:bubble3D val="0"/>
            <c:spPr>
              <a:ln w="63500">
                <a:solidFill>
                  <a:srgbClr val="0070C0"/>
                </a:solidFill>
              </a:ln>
            </c:spPr>
          </c:dPt>
          <c:dPt>
            <c:idx val="6"/>
            <c:bubble3D val="0"/>
            <c:spPr>
              <a:ln w="63500">
                <a:solidFill>
                  <a:srgbClr val="0070C0"/>
                </a:solidFill>
              </a:ln>
            </c:spPr>
          </c:dPt>
          <c:dPt>
            <c:idx val="7"/>
            <c:bubble3D val="0"/>
            <c:spPr>
              <a:ln w="63500">
                <a:solidFill>
                  <a:srgbClr val="0070C0"/>
                </a:solidFill>
              </a:ln>
            </c:spPr>
          </c:dPt>
          <c:cat>
            <c:numRef>
              <c:f>Tabelle1!$A$2:$A$6</c:f>
              <c:numCache>
                <c:formatCode>General</c:formatCode>
                <c:ptCount val="5"/>
                <c:pt idx="0">
                  <c:v>2007.0</c:v>
                </c:pt>
                <c:pt idx="1">
                  <c:v>2008.0</c:v>
                </c:pt>
                <c:pt idx="2">
                  <c:v>2010.0</c:v>
                </c:pt>
                <c:pt idx="3">
                  <c:v>2013.0</c:v>
                </c:pt>
                <c:pt idx="4">
                  <c:v>2014.0</c:v>
                </c:pt>
              </c:numCache>
            </c:numRef>
          </c:cat>
          <c:val>
            <c:numRef>
              <c:f>Tabelle1!$B$2:$B$6</c:f>
              <c:numCache>
                <c:formatCode>General</c:formatCode>
                <c:ptCount val="5"/>
                <c:pt idx="0">
                  <c:v>1.503874E6</c:v>
                </c:pt>
                <c:pt idx="1">
                  <c:v>1.527338E6</c:v>
                </c:pt>
                <c:pt idx="2">
                  <c:v>1.465961E6</c:v>
                </c:pt>
                <c:pt idx="3">
                  <c:v>1.556408E6</c:v>
                </c:pt>
                <c:pt idx="4">
                  <c:v>1.560055E6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119284408"/>
        <c:axId val="-2116880072"/>
      </c:lineChart>
      <c:catAx>
        <c:axId val="-21192844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+mj-lt"/>
              </a:defRPr>
            </a:pPr>
            <a:endParaRPr lang="de-DE"/>
          </a:p>
        </c:txPr>
        <c:crossAx val="-2116880072"/>
        <c:crosses val="autoZero"/>
        <c:auto val="1"/>
        <c:lblAlgn val="ctr"/>
        <c:lblOffset val="100"/>
        <c:noMultiLvlLbl val="0"/>
      </c:catAx>
      <c:valAx>
        <c:axId val="-2116880072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-211928440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600" b="0">
          <a:latin typeface="MetaBlack-Caps" pitchFamily="50" charset="0"/>
        </a:defRPr>
      </a:pPr>
      <a:endParaRPr lang="de-DE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Angestellte</c:v>
                </c:pt>
              </c:strCache>
            </c:strRef>
          </c:tx>
          <c:invertIfNegative val="0"/>
          <c:cat>
            <c:strRef>
              <c:f>Tabelle1!$A$2:$A$9</c:f>
              <c:strCache>
                <c:ptCount val="8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</c:strCache>
            </c:strRef>
          </c:cat>
          <c:val>
            <c:numRef>
              <c:f>Tabelle1!$B$2:$B$9</c:f>
              <c:numCache>
                <c:formatCode>_-* #,##0\ _€_-;\-* #,##0\ _€_-;_-* "-"??\ _€_-;_-@_-</c:formatCode>
                <c:ptCount val="8"/>
                <c:pt idx="0">
                  <c:v>267220.0</c:v>
                </c:pt>
                <c:pt idx="1">
                  <c:v>276055.0</c:v>
                </c:pt>
                <c:pt idx="2">
                  <c:v>278567.0</c:v>
                </c:pt>
                <c:pt idx="3">
                  <c:v>281123.0</c:v>
                </c:pt>
                <c:pt idx="4">
                  <c:v>287013.0</c:v>
                </c:pt>
                <c:pt idx="5">
                  <c:v>297995.0</c:v>
                </c:pt>
                <c:pt idx="6">
                  <c:v>308046.0</c:v>
                </c:pt>
                <c:pt idx="7">
                  <c:v>312758.0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17060472"/>
        <c:axId val="-2117057432"/>
      </c:barChart>
      <c:catAx>
        <c:axId val="-21170604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de-DE"/>
          </a:p>
        </c:txPr>
        <c:crossAx val="-2117057432"/>
        <c:crosses val="autoZero"/>
        <c:auto val="1"/>
        <c:lblAlgn val="ctr"/>
        <c:lblOffset val="100"/>
        <c:noMultiLvlLbl val="0"/>
      </c:catAx>
      <c:valAx>
        <c:axId val="-2117057432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_-* #,##0\ _€_-;\-* #,##0\ _€_-;_-* &quot;-&quot;??\ _€_-;_-@_-" sourceLinked="1"/>
        <c:majorTickMark val="out"/>
        <c:minorTickMark val="none"/>
        <c:tickLblPos val="nextTo"/>
        <c:crossAx val="-21170604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de-DE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170245685118845"/>
          <c:y val="0.112602279716764"/>
          <c:w val="0.965950862976231"/>
          <c:h val="0.8072929822242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Jugendliche</c:v>
                </c:pt>
              </c:strCache>
            </c:strRef>
          </c:tx>
          <c:invertIfNegative val="0"/>
          <c:cat>
            <c:strRef>
              <c:f>Tabelle1!$A$2:$A$9</c:f>
              <c:strCache>
                <c:ptCount val="8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</c:strCache>
            </c:strRef>
          </c:cat>
          <c:val>
            <c:numRef>
              <c:f>Tabelle1!$B$2:$B$9</c:f>
              <c:numCache>
                <c:formatCode>General</c:formatCode>
                <c:ptCount val="8"/>
                <c:pt idx="0">
                  <c:v>201872.0</c:v>
                </c:pt>
                <c:pt idx="1">
                  <c:v>213891.0</c:v>
                </c:pt>
                <c:pt idx="2">
                  <c:v>206093.0</c:v>
                </c:pt>
                <c:pt idx="3">
                  <c:v>204177.0</c:v>
                </c:pt>
                <c:pt idx="4">
                  <c:v>213403.0</c:v>
                </c:pt>
                <c:pt idx="5">
                  <c:v>223058.0</c:v>
                </c:pt>
                <c:pt idx="6">
                  <c:v>227163.0</c:v>
                </c:pt>
                <c:pt idx="7">
                  <c:v>230152.0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44512728"/>
        <c:axId val="2044027000"/>
      </c:barChart>
      <c:catAx>
        <c:axId val="20445127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de-DE"/>
          </a:p>
        </c:txPr>
        <c:crossAx val="2044027000"/>
        <c:crosses val="autoZero"/>
        <c:auto val="1"/>
        <c:lblAlgn val="ctr"/>
        <c:lblOffset val="100"/>
        <c:noMultiLvlLbl val="0"/>
      </c:catAx>
      <c:valAx>
        <c:axId val="204402700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0445127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de-DE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Mitgliedsbeiträge</c:v>
                </c:pt>
              </c:strCache>
            </c:strRef>
          </c:tx>
          <c:spPr>
            <a:solidFill>
              <a:srgbClr val="008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Tabelle1!$A$2:$A$12</c:f>
              <c:numCache>
                <c:formatCode>General</c:formatCode>
                <c:ptCount val="11"/>
                <c:pt idx="0">
                  <c:v>2004.0</c:v>
                </c:pt>
                <c:pt idx="1">
                  <c:v>2005.0</c:v>
                </c:pt>
                <c:pt idx="2">
                  <c:v>2006.0</c:v>
                </c:pt>
                <c:pt idx="3">
                  <c:v>2007.0</c:v>
                </c:pt>
                <c:pt idx="4">
                  <c:v>2008.0</c:v>
                </c:pt>
                <c:pt idx="5">
                  <c:v>2009.0</c:v>
                </c:pt>
                <c:pt idx="6">
                  <c:v>2010.0</c:v>
                </c:pt>
                <c:pt idx="7">
                  <c:v>2011.0</c:v>
                </c:pt>
                <c:pt idx="8">
                  <c:v>2012.0</c:v>
                </c:pt>
                <c:pt idx="9">
                  <c:v>2013.0</c:v>
                </c:pt>
                <c:pt idx="10">
                  <c:v>2014.0</c:v>
                </c:pt>
              </c:numCache>
            </c:numRef>
          </c:cat>
          <c:val>
            <c:numRef>
              <c:f>Tabelle1!$B$2:$B$12</c:f>
              <c:numCache>
                <c:formatCode>General</c:formatCode>
                <c:ptCount val="11"/>
                <c:pt idx="0">
                  <c:v>426.0</c:v>
                </c:pt>
                <c:pt idx="1">
                  <c:v>425.0</c:v>
                </c:pt>
                <c:pt idx="2">
                  <c:v>424.0</c:v>
                </c:pt>
                <c:pt idx="3">
                  <c:v>430.0</c:v>
                </c:pt>
                <c:pt idx="4">
                  <c:v>443.0</c:v>
                </c:pt>
                <c:pt idx="5">
                  <c:v>441.0</c:v>
                </c:pt>
                <c:pt idx="6">
                  <c:v>442.0</c:v>
                </c:pt>
                <c:pt idx="7">
                  <c:v>459.0</c:v>
                </c:pt>
                <c:pt idx="8">
                  <c:v>481.0</c:v>
                </c:pt>
                <c:pt idx="9">
                  <c:v>499.0</c:v>
                </c:pt>
                <c:pt idx="10">
                  <c:v>516.0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16043768"/>
        <c:axId val="-2116597016"/>
      </c:barChart>
      <c:catAx>
        <c:axId val="-21160437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-2116597016"/>
        <c:crosses val="autoZero"/>
        <c:auto val="1"/>
        <c:lblAlgn val="ctr"/>
        <c:lblOffset val="100"/>
        <c:noMultiLvlLbl val="0"/>
      </c:catAx>
      <c:valAx>
        <c:axId val="-2116597016"/>
        <c:scaling>
          <c:orientation val="minMax"/>
          <c:min val="350.0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-21160437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 b="1"/>
      </a:pPr>
      <a:endParaRPr lang="de-DE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5923204911886"/>
          <c:y val="0.0270187315044018"/>
          <c:w val="0.634076795088114"/>
          <c:h val="0.94596253699119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Betrag Mio. EUR</c:v>
                </c:pt>
              </c:strCache>
            </c:strRef>
          </c:tx>
          <c:spPr>
            <a:solidFill>
              <a:srgbClr val="008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Tabelle1!$A$2:$A$7</c:f>
              <c:strCache>
                <c:ptCount val="6"/>
                <c:pt idx="0">
                  <c:v>Infomaterial, metallzeitung</c:v>
                </c:pt>
                <c:pt idx="1">
                  <c:v>Unterstützung für Mitglieder</c:v>
                </c:pt>
                <c:pt idx="2">
                  <c:v>Bildungsarbeit</c:v>
                </c:pt>
                <c:pt idx="3">
                  <c:v>DGB, IndustriAll und andere</c:v>
                </c:pt>
                <c:pt idx="4">
                  <c:v>Rückstellungen und Rücklagen</c:v>
                </c:pt>
                <c:pt idx="5">
                  <c:v>Verwaltungsstellen</c:v>
                </c:pt>
              </c:strCache>
            </c:strRef>
          </c:cat>
          <c:val>
            <c:numRef>
              <c:f>Tabelle1!$B$2:$B$7</c:f>
              <c:numCache>
                <c:formatCode>General</c:formatCode>
                <c:ptCount val="6"/>
                <c:pt idx="0">
                  <c:v>17.1</c:v>
                </c:pt>
                <c:pt idx="1">
                  <c:v>22.9</c:v>
                </c:pt>
                <c:pt idx="2">
                  <c:v>28.3</c:v>
                </c:pt>
                <c:pt idx="3" formatCode="0.0">
                  <c:v>65.0</c:v>
                </c:pt>
                <c:pt idx="4" formatCode="0.0">
                  <c:v>77.3</c:v>
                </c:pt>
                <c:pt idx="5" formatCode="0.0">
                  <c:v>181.7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21692408"/>
        <c:axId val="-2137144200"/>
      </c:barChart>
      <c:catAx>
        <c:axId val="-2121692408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400" b="1"/>
            </a:pPr>
            <a:endParaRPr lang="de-DE"/>
          </a:p>
        </c:txPr>
        <c:crossAx val="-2137144200"/>
        <c:crosses val="autoZero"/>
        <c:auto val="1"/>
        <c:lblAlgn val="ctr"/>
        <c:lblOffset val="100"/>
        <c:noMultiLvlLbl val="0"/>
      </c:catAx>
      <c:valAx>
        <c:axId val="-2137144200"/>
        <c:scaling>
          <c:orientation val="minMax"/>
        </c:scaling>
        <c:delete val="1"/>
        <c:axPos val="b"/>
        <c:majorGridlines/>
        <c:numFmt formatCode="General" sourceLinked="1"/>
        <c:majorTickMark val="out"/>
        <c:minorTickMark val="none"/>
        <c:tickLblPos val="nextTo"/>
        <c:crossAx val="-21216924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de-DE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0.7332</cdr:x>
      <cdr:y>0.23882</cdr:y>
    </cdr:from>
    <cdr:to>
      <cdr:x>0.8761</cdr:x>
      <cdr:y>0.45481</cdr:y>
    </cdr:to>
    <cdr:sp macro="" textlink="">
      <cdr:nvSpPr>
        <cdr:cNvPr id="2" name="Ellipse 1"/>
        <cdr:cNvSpPr/>
      </cdr:nvSpPr>
      <cdr:spPr bwMode="auto">
        <a:xfrm xmlns:a="http://schemas.openxmlformats.org/drawingml/2006/main">
          <a:off x="5540982" y="1194220"/>
          <a:ext cx="1080000" cy="1080000"/>
        </a:xfrm>
        <a:prstGeom xmlns:a="http://schemas.openxmlformats.org/drawingml/2006/main" prst="ellipse">
          <a:avLst/>
        </a:prstGeom>
        <a:solidFill xmlns:a="http://schemas.openxmlformats.org/drawingml/2006/main">
          <a:srgbClr val="0070C0"/>
        </a:solidFill>
        <a:ln xmlns:a="http://schemas.openxmlformats.org/drawingml/2006/main" w="9525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>
          <a:outerShdw blurRad="50800" dist="38100" dir="2700000" algn="tl" rotWithShape="0">
            <a:prstClr val="black">
              <a:alpha val="40000"/>
            </a:prstClr>
          </a:outerShdw>
        </a:effectLst>
        <a:extLst xmlns:a="http://schemas.openxmlformats.org/drawingml/2006/main"/>
      </cdr:spPr>
      <cdr:txBody>
        <a:bodyPr xmlns:a="http://schemas.openxmlformats.org/drawingml/2006/main" rot="0" spcFirstLastPara="0" vert="horz" wrap="square" lIns="0" tIns="0" rIns="0" bIns="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de-DE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de-DE" sz="18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cdr:txBody>
    </cdr:sp>
  </cdr:relSizeAnchor>
  <cdr:relSizeAnchor xmlns:cdr="http://schemas.openxmlformats.org/drawingml/2006/chartDrawing">
    <cdr:from>
      <cdr:x>0.73725</cdr:x>
      <cdr:y>0.31376</cdr:y>
    </cdr:from>
    <cdr:to>
      <cdr:x>0.86817</cdr:x>
      <cdr:y>0.38147</cdr:y>
    </cdr:to>
    <cdr:sp macro="" textlink="">
      <cdr:nvSpPr>
        <cdr:cNvPr id="3" name="Textfeld 10"/>
        <cdr:cNvSpPr txBox="1"/>
      </cdr:nvSpPr>
      <cdr:spPr>
        <a:xfrm xmlns:a="http://schemas.openxmlformats.org/drawingml/2006/main">
          <a:off x="5571640" y="1568931"/>
          <a:ext cx="989373" cy="338554"/>
        </a:xfrm>
        <a:prstGeom xmlns:a="http://schemas.openxmlformats.org/drawingml/2006/main" prst="rect">
          <a:avLst/>
        </a:prstGeom>
        <a:noFill xmlns:a="http://schemas.openxmlformats.org/drawingml/2006/main"/>
        <a:effectLst xmlns:a="http://schemas.openxmlformats.org/drawingml/2006/main">
          <a:outerShdw blurRad="50800" dist="38100" dir="2700000" algn="tl" rotWithShape="0">
            <a:prstClr val="black">
              <a:alpha val="40000"/>
            </a:prstClr>
          </a:outerShdw>
        </a:effectLst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de-DE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de-DE" sz="1600" b="1" dirty="0" smtClean="0">
              <a:solidFill>
                <a:schemeClr val="bg1"/>
              </a:solidFill>
              <a:latin typeface="+mn-lt"/>
              <a:cs typeface="Calibri" pitchFamily="34" charset="0"/>
            </a:rPr>
            <a:t>+ 94.000</a:t>
          </a:r>
        </a:p>
      </cdr:txBody>
    </cdr:sp>
  </cdr:relSizeAnchor>
  <cdr:absSizeAnchor xmlns:cdr="http://schemas.openxmlformats.org/drawingml/2006/chartDrawing">
    <cdr:from>
      <cdr:x>0.04368</cdr:x>
      <cdr:y>0.12415</cdr:y>
    </cdr:from>
    <cdr:ext cx="5831068" cy="599298"/>
    <cdr:sp macro="" textlink="">
      <cdr:nvSpPr>
        <cdr:cNvPr id="4" name="Pfeil nach rechts 3"/>
        <cdr:cNvSpPr/>
      </cdr:nvSpPr>
      <cdr:spPr bwMode="auto">
        <a:xfrm xmlns:a="http://schemas.openxmlformats.org/drawingml/2006/main" rot="20881938">
          <a:off x="330131" y="620797"/>
          <a:ext cx="5831068" cy="599298"/>
        </a:xfrm>
        <a:prstGeom xmlns:a="http://schemas.openxmlformats.org/drawingml/2006/main" prst="rightArrow">
          <a:avLst/>
        </a:prstGeom>
        <a:solidFill xmlns:a="http://schemas.openxmlformats.org/drawingml/2006/main">
          <a:schemeClr val="accent1"/>
        </a:solidFill>
        <a:ln xmlns:a="http://schemas.openxmlformats.org/drawingml/2006/main" w="9525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  <a:extLst xmlns:a="http://schemas.openxmlformats.org/drawingml/2006/main"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cdr:spPr>
      <cdr:txBody>
        <a:bodyPr xmlns:a="http://schemas.openxmlformats.org/drawingml/2006/main" vert="horz" wrap="square" lIns="0" tIns="0" rIns="0" bIns="0" numCol="1" anchor="ctr" anchorCtr="0" compatLnSpc="1">
          <a:prstTxWarp prst="textNoShape">
            <a:avLst/>
          </a:prstTxWarp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de-DE" sz="1800" b="1" dirty="0">
            <a:solidFill>
              <a:schemeClr val="bg1"/>
            </a:solidFill>
          </a:endParaRPr>
        </a:p>
      </cdr:txBody>
    </cdr:sp>
  </cdr:abs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0.08137</cdr:x>
      <cdr:y>0.22101</cdr:y>
    </cdr:from>
    <cdr:to>
      <cdr:x>0.91336</cdr:x>
      <cdr:y>0.34459</cdr:y>
    </cdr:to>
    <cdr:sp macro="" textlink="">
      <cdr:nvSpPr>
        <cdr:cNvPr id="2" name="Pfeil nach rechts 1"/>
        <cdr:cNvSpPr/>
      </cdr:nvSpPr>
      <cdr:spPr bwMode="auto">
        <a:xfrm xmlns:a="http://schemas.openxmlformats.org/drawingml/2006/main" rot="20551018">
          <a:off x="667709" y="1071860"/>
          <a:ext cx="6827108" cy="599340"/>
        </a:xfrm>
        <a:prstGeom xmlns:a="http://schemas.openxmlformats.org/drawingml/2006/main" prst="rightArrow">
          <a:avLst/>
        </a:prstGeom>
        <a:solidFill xmlns:a="http://schemas.openxmlformats.org/drawingml/2006/main">
          <a:schemeClr val="accent1"/>
        </a:solidFill>
        <a:ln xmlns:a="http://schemas.openxmlformats.org/drawingml/2006/main" w="9525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  <a:extLst xmlns:a="http://schemas.openxmlformats.org/drawingml/2006/main"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cdr:spPr>
      <cdr:txBody>
        <a:bodyPr xmlns:a="http://schemas.openxmlformats.org/drawingml/2006/main" vertOverflow="clip" vert="horz" wrap="square" lIns="0" tIns="0" rIns="0" bIns="0" numCol="1" anchor="ctr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pPr algn="ctr"/>
          <a:r>
            <a:rPr lang="de-DE" sz="1800" b="1" dirty="0" smtClean="0">
              <a:solidFill>
                <a:schemeClr val="bg1"/>
              </a:solidFill>
            </a:rPr>
            <a:t>+45.000</a:t>
          </a:r>
          <a:endParaRPr lang="de-DE" sz="1800" b="1" dirty="0">
            <a:solidFill>
              <a:schemeClr val="bg1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0.03339</cdr:x>
      <cdr:y>0.2309</cdr:y>
    </cdr:from>
    <cdr:to>
      <cdr:x>0.92494</cdr:x>
      <cdr:y>0.35448</cdr:y>
    </cdr:to>
    <cdr:sp macro="" textlink="">
      <cdr:nvSpPr>
        <cdr:cNvPr id="2" name="Pfeil nach rechts 1"/>
        <cdr:cNvSpPr/>
      </cdr:nvSpPr>
      <cdr:spPr bwMode="auto">
        <a:xfrm xmlns:a="http://schemas.openxmlformats.org/drawingml/2006/main" rot="20551018">
          <a:off x="273978" y="1119819"/>
          <a:ext cx="7315923" cy="599340"/>
        </a:xfrm>
        <a:prstGeom xmlns:a="http://schemas.openxmlformats.org/drawingml/2006/main" prst="rightArrow">
          <a:avLst/>
        </a:prstGeom>
        <a:solidFill xmlns:a="http://schemas.openxmlformats.org/drawingml/2006/main">
          <a:schemeClr val="accent1"/>
        </a:solidFill>
        <a:ln xmlns:a="http://schemas.openxmlformats.org/drawingml/2006/main" w="9525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  <a:extLst xmlns:a="http://schemas.openxmlformats.org/drawingml/2006/main"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cdr:spPr>
      <cdr:txBody>
        <a:bodyPr xmlns:a="http://schemas.openxmlformats.org/drawingml/2006/main" vertOverflow="clip" vert="horz" wrap="square" lIns="0" tIns="0" rIns="0" bIns="0" numCol="1" anchor="ctr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pPr algn="ctr"/>
          <a:r>
            <a:rPr lang="de-DE" sz="1800" b="1" dirty="0" smtClean="0">
              <a:solidFill>
                <a:schemeClr val="bg1"/>
              </a:solidFill>
            </a:rPr>
            <a:t>+28.000</a:t>
          </a:r>
          <a:endParaRPr lang="de-DE" sz="1800" b="1" dirty="0">
            <a:solidFill>
              <a:schemeClr val="bg1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2944524" cy="493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780" tIns="47390" rIns="94780" bIns="47390" numCol="1" anchor="t" anchorCtr="0" compatLnSpc="1">
            <a:prstTxWarp prst="textNoShape">
              <a:avLst/>
            </a:prstTxWarp>
          </a:bodyPr>
          <a:lstStyle>
            <a:lvl1pPr defTabSz="947738" eaLnBrk="1" hangingPunct="1">
              <a:buFont typeface="Times" pitchFamily="18" charset="0"/>
              <a:buChar char="•"/>
              <a:defRPr sz="1300"/>
            </a:lvl1pPr>
          </a:lstStyle>
          <a:p>
            <a:endParaRPr lang="de-DE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3152" y="0"/>
            <a:ext cx="2944524" cy="493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780" tIns="47390" rIns="94780" bIns="47390" numCol="1" anchor="t" anchorCtr="0" compatLnSpc="1">
            <a:prstTxWarp prst="textNoShape">
              <a:avLst/>
            </a:prstTxWarp>
          </a:bodyPr>
          <a:lstStyle>
            <a:lvl1pPr algn="r" defTabSz="947738" eaLnBrk="1" hangingPunct="1">
              <a:buFont typeface="Times" pitchFamily="18" charset="0"/>
              <a:buChar char="•"/>
              <a:defRPr sz="1300"/>
            </a:lvl1pPr>
          </a:lstStyle>
          <a:p>
            <a:endParaRPr lang="de-DE"/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" y="9364973"/>
            <a:ext cx="2944524" cy="491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780" tIns="47390" rIns="94780" bIns="47390" numCol="1" anchor="b" anchorCtr="0" compatLnSpc="1">
            <a:prstTxWarp prst="textNoShape">
              <a:avLst/>
            </a:prstTxWarp>
          </a:bodyPr>
          <a:lstStyle>
            <a:lvl1pPr defTabSz="947738" eaLnBrk="1" hangingPunct="1">
              <a:buFont typeface="Times" pitchFamily="18" charset="0"/>
              <a:buChar char="•"/>
              <a:defRPr sz="1300"/>
            </a:lvl1pPr>
          </a:lstStyle>
          <a:p>
            <a:endParaRPr lang="de-DE"/>
          </a:p>
        </p:txBody>
      </p:sp>
      <p:sp>
        <p:nvSpPr>
          <p:cNvPr id="583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3152" y="9364973"/>
            <a:ext cx="2944524" cy="491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780" tIns="47390" rIns="94780" bIns="47390" numCol="1" anchor="b" anchorCtr="0" compatLnSpc="1">
            <a:prstTxWarp prst="textNoShape">
              <a:avLst/>
            </a:prstTxWarp>
          </a:bodyPr>
          <a:lstStyle>
            <a:lvl1pPr algn="r" defTabSz="947738" eaLnBrk="1" hangingPunct="1">
              <a:buFont typeface="Times" pitchFamily="18" charset="0"/>
              <a:buChar char="•"/>
              <a:defRPr sz="1300"/>
            </a:lvl1pPr>
          </a:lstStyle>
          <a:p>
            <a:fld id="{711F4A52-23A9-49D3-B560-5FE4AB70B0C7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45528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2944524" cy="493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780" tIns="47390" rIns="94780" bIns="47390" numCol="1" anchor="t" anchorCtr="0" compatLnSpc="1">
            <a:prstTxWarp prst="textNoShape">
              <a:avLst/>
            </a:prstTxWarp>
          </a:bodyPr>
          <a:lstStyle>
            <a:lvl1pPr defTabSz="947738">
              <a:defRPr sz="1300">
                <a:latin typeface="Times" pitchFamily="18" charset="0"/>
              </a:defRPr>
            </a:lvl1pPr>
          </a:lstStyle>
          <a:p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3152" y="0"/>
            <a:ext cx="2944524" cy="493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780" tIns="47390" rIns="94780" bIns="47390" numCol="1" anchor="t" anchorCtr="0" compatLnSpc="1">
            <a:prstTxWarp prst="textNoShape">
              <a:avLst/>
            </a:prstTxWarp>
          </a:bodyPr>
          <a:lstStyle>
            <a:lvl1pPr algn="r" defTabSz="947738">
              <a:defRPr sz="1300">
                <a:latin typeface="Times" pitchFamily="18" charset="0"/>
              </a:defRPr>
            </a:lvl1pPr>
          </a:lstStyle>
          <a:p>
            <a:endParaRPr lang="de-DE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6625" y="739775"/>
            <a:ext cx="492760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7006" y="4681702"/>
            <a:ext cx="4983666" cy="4435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780" tIns="47390" rIns="94780" bIns="473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364973"/>
            <a:ext cx="2944524" cy="491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780" tIns="47390" rIns="94780" bIns="47390" numCol="1" anchor="b" anchorCtr="0" compatLnSpc="1">
            <a:prstTxWarp prst="textNoShape">
              <a:avLst/>
            </a:prstTxWarp>
          </a:bodyPr>
          <a:lstStyle>
            <a:lvl1pPr defTabSz="947738">
              <a:defRPr sz="1300">
                <a:latin typeface="Times" pitchFamily="18" charset="0"/>
              </a:defRPr>
            </a:lvl1pPr>
          </a:lstStyle>
          <a:p>
            <a:endParaRPr lang="de-DE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3152" y="9364973"/>
            <a:ext cx="2944524" cy="491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780" tIns="47390" rIns="94780" bIns="47390" numCol="1" anchor="b" anchorCtr="0" compatLnSpc="1">
            <a:prstTxWarp prst="textNoShape">
              <a:avLst/>
            </a:prstTxWarp>
          </a:bodyPr>
          <a:lstStyle>
            <a:lvl1pPr algn="r" defTabSz="947738">
              <a:defRPr sz="1300">
                <a:latin typeface="Times" pitchFamily="18" charset="0"/>
              </a:defRPr>
            </a:lvl1pPr>
          </a:lstStyle>
          <a:p>
            <a:fld id="{8AE7F07B-0041-4B58-9F8E-775DCC8E1091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96584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154FE7-42EA-4561-9BF7-EA79220A5DCD}" type="slidenum">
              <a:rPr lang="de-DE"/>
              <a:pPr/>
              <a:t>0</a:t>
            </a:fld>
            <a:endParaRPr lang="de-DE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88279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154FE7-42EA-4561-9BF7-EA79220A5DCD}" type="slidenum">
              <a:rPr lang="de-DE"/>
              <a:pPr/>
              <a:t>11</a:t>
            </a:fld>
            <a:endParaRPr lang="de-DE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58153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7F07B-0041-4B58-9F8E-775DCC8E1091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27957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7F07B-0041-4B58-9F8E-775DCC8E1091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2795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7F07B-0041-4B58-9F8E-775DCC8E1091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27957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7F07B-0041-4B58-9F8E-775DCC8E1091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27957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7F07B-0041-4B58-9F8E-775DCC8E1091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27957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7F07B-0041-4B58-9F8E-775DCC8E1091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62864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6A0398-BA80-466A-950F-93C79B4AD557}" type="slidenum">
              <a:rPr lang="de-DE"/>
              <a:pPr/>
              <a:t>9</a:t>
            </a:fld>
            <a:endParaRPr lang="de-DE"/>
          </a:p>
        </p:txBody>
      </p:sp>
      <p:sp>
        <p:nvSpPr>
          <p:cNvPr id="149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16391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82C507-2E90-4941-AAA2-F224BD6DB65A}" type="slidenum">
              <a:rPr lang="de-DE"/>
              <a:pPr/>
              <a:t>10</a:t>
            </a:fld>
            <a:endParaRPr lang="de-DE"/>
          </a:p>
        </p:txBody>
      </p:sp>
      <p:sp>
        <p:nvSpPr>
          <p:cNvPr id="275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46383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w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ChangeArrowheads="1"/>
          </p:cNvSpPr>
          <p:nvPr/>
        </p:nvSpPr>
        <p:spPr bwMode="auto">
          <a:xfrm>
            <a:off x="0" y="3429000"/>
            <a:ext cx="9144000" cy="34290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81251" name="Rectangle 3"/>
          <p:cNvSpPr>
            <a:spLocks noChangeArrowheads="1"/>
          </p:cNvSpPr>
          <p:nvPr/>
        </p:nvSpPr>
        <p:spPr bwMode="auto">
          <a:xfrm>
            <a:off x="0" y="0"/>
            <a:ext cx="9144000" cy="3429000"/>
          </a:xfrm>
          <a:prstGeom prst="rect">
            <a:avLst/>
          </a:prstGeom>
          <a:solidFill>
            <a:srgbClr val="D9D9D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8125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549275" y="995363"/>
            <a:ext cx="6765925" cy="3651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noProof="0" smtClean="0"/>
              <a:t>Mastertitelformat bearbeiten</a:t>
            </a:r>
          </a:p>
        </p:txBody>
      </p:sp>
      <p:sp>
        <p:nvSpPr>
          <p:cNvPr id="18125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503238" y="5397500"/>
            <a:ext cx="8558212" cy="595313"/>
          </a:xfrm>
        </p:spPr>
        <p:txBody>
          <a:bodyPr/>
          <a:lstStyle>
            <a:lvl1pPr marL="0" indent="0">
              <a:buFont typeface="Times" pitchFamily="18" charset="0"/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 smtClean="0"/>
              <a:t>Pressekonferenz 00.01.2010</a:t>
            </a:r>
          </a:p>
        </p:txBody>
      </p:sp>
      <p:pic>
        <p:nvPicPr>
          <p:cNvPr id="18125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725" y="0"/>
            <a:ext cx="719138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1255" name="Text Box 7"/>
          <p:cNvSpPr txBox="1">
            <a:spLocks noChangeArrowheads="1"/>
          </p:cNvSpPr>
          <p:nvPr/>
        </p:nvSpPr>
        <p:spPr bwMode="auto">
          <a:xfrm>
            <a:off x="7613650" y="800100"/>
            <a:ext cx="549275" cy="13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ts val="1100"/>
              </a:lnSpc>
            </a:pPr>
            <a:r>
              <a:rPr lang="de-DE" sz="1000" b="1"/>
              <a:t>Vorstand</a:t>
            </a:r>
          </a:p>
        </p:txBody>
      </p:sp>
      <p:sp>
        <p:nvSpPr>
          <p:cNvPr id="181256" name="Line 8"/>
          <p:cNvSpPr>
            <a:spLocks noChangeShapeType="1"/>
          </p:cNvSpPr>
          <p:nvPr/>
        </p:nvSpPr>
        <p:spPr bwMode="auto">
          <a:xfrm>
            <a:off x="7559675" y="819150"/>
            <a:ext cx="0" cy="107950"/>
          </a:xfrm>
          <a:prstGeom prst="line">
            <a:avLst/>
          </a:prstGeom>
          <a:noFill/>
          <a:ln w="1016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81257" name="Rectangle 9"/>
          <p:cNvSpPr>
            <a:spLocks noChangeArrowheads="1"/>
          </p:cNvSpPr>
          <p:nvPr/>
        </p:nvSpPr>
        <p:spPr bwMode="auto">
          <a:xfrm>
            <a:off x="503238" y="1619250"/>
            <a:ext cx="8677275" cy="3598863"/>
          </a:xfrm>
          <a:prstGeom prst="rect">
            <a:avLst/>
          </a:prstGeom>
          <a:solidFill>
            <a:schemeClr val="bg1"/>
          </a:solidFill>
          <a:ln w="1016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>
          <a:xfrm>
            <a:off x="184150" y="6589713"/>
            <a:ext cx="2095125" cy="153888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Jahrespressekonferenz  19.01.2015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578E2A8-E172-4853-AEAB-960119028143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898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478588" y="466725"/>
            <a:ext cx="2051050" cy="58420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23850" y="466725"/>
            <a:ext cx="6002338" cy="5842000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>
          <a:xfrm>
            <a:off x="184150" y="6589713"/>
            <a:ext cx="2095125" cy="153888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Jahrespressekonferenz  19.01.2015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81DE85F-2209-4713-B9E2-45FE184854C7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82089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323850" y="466725"/>
            <a:ext cx="8205788" cy="58420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84150" y="6589713"/>
            <a:ext cx="2130391" cy="153888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 smtClean="0"/>
              <a:t>Jahrespressekonferenz  19.01.2015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8620125" y="6551613"/>
            <a:ext cx="438150" cy="325437"/>
          </a:xfrm>
        </p:spPr>
        <p:txBody>
          <a:bodyPr/>
          <a:lstStyle>
            <a:lvl1pPr>
              <a:defRPr/>
            </a:lvl1pPr>
          </a:lstStyle>
          <a:p>
            <a:fld id="{F3BE17F2-6BE3-49AE-BD3C-1976F7FE3424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951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Jahrespressekonferenz  19.01.2015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CBEF11C-541A-4A92-A82E-7A321AFC4902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2389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Jahrespressekonferenz  19.01.2015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CBEF11C-541A-4A92-A82E-7A321AFC4902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2852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Jahrespressekonferenz  19.01.2015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1F0F6C6-3242-4F25-B39B-5FD0A521E28C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6811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331913" y="1484313"/>
            <a:ext cx="3522662" cy="4824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06975" y="1484313"/>
            <a:ext cx="3522663" cy="4824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Jahrespressekonferenz  19.01.2015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DBBFBB9-3AB6-433D-8030-0FF44A4527C9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9298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Jahrespressekonferenz  19.01.2015</a:t>
            </a:r>
            <a:endParaRPr lang="de-DE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3EDB73C-8C0E-400D-9144-4CCB5F4B5D2C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8178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Jahrespressekonferenz  19.01.2015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914474C-6D5E-4200-A39D-FA8CDA6C0225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9776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>
          <a:xfrm>
            <a:off x="184150" y="6589713"/>
            <a:ext cx="2095125" cy="153888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Jahrespressekonferenz  19.01.2015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ABE6CC0-C13C-4BC7-9E8F-1A2FB37854E9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8438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184150" y="6589713"/>
            <a:ext cx="2095125" cy="153888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Jahrespressekonferenz  19.01.2015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8663D16-3AFD-448B-90B5-995B7D1EB774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9645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184150" y="6589713"/>
            <a:ext cx="2095125" cy="153888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Jahrespressekonferenz  19.01.2015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6BCAD17-1ED5-417A-8A86-BFCD5126435E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3403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wmf"/><Relationship Id="rId16" Type="http://schemas.openxmlformats.org/officeDocument/2006/relationships/image" Target="../media/image2.jpeg"/><Relationship Id="rId17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ChangeArrowheads="1"/>
          </p:cNvSpPr>
          <p:nvPr/>
        </p:nvSpPr>
        <p:spPr bwMode="auto">
          <a:xfrm>
            <a:off x="0" y="6477000"/>
            <a:ext cx="9144000" cy="3810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de-DE" sz="2400">
              <a:latin typeface="Times" pitchFamily="18" charset="0"/>
            </a:endParaRPr>
          </a:p>
        </p:txBody>
      </p:sp>
      <p:sp>
        <p:nvSpPr>
          <p:cNvPr id="180227" name="Rectangle 3"/>
          <p:cNvSpPr>
            <a:spLocks noChangeArrowheads="1"/>
          </p:cNvSpPr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802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466725"/>
            <a:ext cx="6804025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de-DE" smtClean="0"/>
              <a:t>Mastertitelformat bearbeiten</a:t>
            </a:r>
          </a:p>
        </p:txBody>
      </p:sp>
      <p:sp>
        <p:nvSpPr>
          <p:cNvPr id="1802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31913" y="1484313"/>
            <a:ext cx="7197725" cy="482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180231" name="Picture 7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725" y="0"/>
            <a:ext cx="719138" cy="719138"/>
          </a:xfrm>
          <a:prstGeom prst="rect">
            <a:avLst/>
          </a:prstGeom>
          <a:noFill/>
          <a:ln w="1016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0232" name="Text Box 8"/>
          <p:cNvSpPr txBox="1">
            <a:spLocks noChangeArrowheads="1"/>
          </p:cNvSpPr>
          <p:nvPr/>
        </p:nvSpPr>
        <p:spPr bwMode="auto">
          <a:xfrm>
            <a:off x="7613650" y="800100"/>
            <a:ext cx="549275" cy="13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ts val="1100"/>
              </a:lnSpc>
            </a:pPr>
            <a:r>
              <a:rPr lang="de-DE" sz="1000" b="1">
                <a:solidFill>
                  <a:schemeClr val="bg1"/>
                </a:solidFill>
              </a:rPr>
              <a:t>Vorstand</a:t>
            </a:r>
          </a:p>
        </p:txBody>
      </p:sp>
      <p:sp>
        <p:nvSpPr>
          <p:cNvPr id="180233" name="Line 9"/>
          <p:cNvSpPr>
            <a:spLocks noChangeShapeType="1"/>
          </p:cNvSpPr>
          <p:nvPr/>
        </p:nvSpPr>
        <p:spPr bwMode="auto">
          <a:xfrm>
            <a:off x="7559675" y="819150"/>
            <a:ext cx="0" cy="107950"/>
          </a:xfrm>
          <a:prstGeom prst="line">
            <a:avLst/>
          </a:prstGeom>
          <a:noFill/>
          <a:ln w="1016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802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84150" y="6589713"/>
            <a:ext cx="26670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lnSpc>
                <a:spcPts val="1200"/>
              </a:lnSpc>
              <a:defRPr sz="1000" b="1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Jahrespressekonferenz  19.01.2015</a:t>
            </a:r>
            <a:endParaRPr lang="de-DE"/>
          </a:p>
        </p:txBody>
      </p:sp>
      <p:pic>
        <p:nvPicPr>
          <p:cNvPr id="180238" name="Picture 14" descr="IGM_Fahnen_150dpi_sw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5363"/>
            <a:ext cx="9144000" cy="548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0240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20125" y="6551613"/>
            <a:ext cx="438150" cy="32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solidFill>
                  <a:schemeClr val="bg1"/>
                </a:solidFill>
              </a:defRPr>
            </a:lvl1pPr>
          </a:lstStyle>
          <a:p>
            <a:fld id="{EE65FDA3-A35F-4D09-B931-0E05789656C6}" type="slidenum">
              <a:rPr lang="de-DE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</p:sldLayoutIdLst>
  <p:timing>
    <p:tnLst>
      <p:par>
        <p:cTn xmlns:p14="http://schemas.microsoft.com/office/powerpoint/2010/main" id="1" dur="indefinite" restart="never" nodeType="tmRoot"/>
      </p:par>
    </p:tnLst>
  </p:timing>
  <p:hf hdr="0" dt="0"/>
  <p:txStyles>
    <p:titleStyle>
      <a:lvl1pPr algn="l" rtl="0" fontAlgn="base">
        <a:spcBef>
          <a:spcPct val="50000"/>
        </a:spcBef>
        <a:spcAft>
          <a:spcPct val="0"/>
        </a:spcAft>
        <a:defRPr sz="2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5000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2pPr>
      <a:lvl3pPr algn="l" rtl="0" fontAlgn="base">
        <a:spcBef>
          <a:spcPct val="5000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3pPr>
      <a:lvl4pPr algn="l" rtl="0" fontAlgn="base">
        <a:spcBef>
          <a:spcPct val="5000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4pPr>
      <a:lvl5pPr algn="l" rtl="0" fontAlgn="base">
        <a:spcBef>
          <a:spcPct val="5000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5000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5000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5000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5000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9pPr>
    </p:titleStyle>
    <p:bodyStyle>
      <a:lvl1pPr marL="254000" indent="-254000" algn="l" rtl="0" fontAlgn="base">
        <a:spcBef>
          <a:spcPct val="50000"/>
        </a:spcBef>
        <a:spcAft>
          <a:spcPct val="0"/>
        </a:spcAft>
        <a:buFont typeface="Times" pitchFamily="18" charset="0"/>
        <a:buBlip>
          <a:blip r:embed="rId17"/>
        </a:buBlip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584200" indent="-139700" algn="l" rtl="0" fontAlgn="base">
        <a:spcBef>
          <a:spcPct val="50000"/>
        </a:spcBef>
        <a:spcAft>
          <a:spcPct val="0"/>
        </a:spcAft>
        <a:buClr>
          <a:srgbClr val="FF0000"/>
        </a:buClr>
        <a:buFont typeface="Times" pitchFamily="18" charset="0"/>
        <a:buChar char="•"/>
        <a:defRPr>
          <a:solidFill>
            <a:schemeClr val="tx1"/>
          </a:solidFill>
          <a:latin typeface="+mn-lt"/>
        </a:defRPr>
      </a:lvl2pPr>
      <a:lvl3pPr marL="892175" indent="-117475" algn="l" rtl="0" fontAlgn="base">
        <a:spcBef>
          <a:spcPct val="5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3pPr>
      <a:lvl4pPr marL="1311275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4pPr>
      <a:lvl5pPr marL="1808163" indent="-306388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Times" pitchFamily="18" charset="0"/>
        </a:defRPr>
      </a:lvl5pPr>
      <a:lvl6pPr marL="2265363" indent="-306388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Times" pitchFamily="18" charset="0"/>
        </a:defRPr>
      </a:lvl6pPr>
      <a:lvl7pPr marL="2722563" indent="-306388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Times" pitchFamily="18" charset="0"/>
        </a:defRPr>
      </a:lvl7pPr>
      <a:lvl8pPr marL="3179763" indent="-306388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Times" pitchFamily="18" charset="0"/>
        </a:defRPr>
      </a:lvl8pPr>
      <a:lvl9pPr marL="3636963" indent="-306388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Times" pitchFamily="18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3" Type="http://schemas.openxmlformats.org/officeDocument/2006/relationships/chart" Target="../charts/char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Relationship Id="rId3" Type="http://schemas.openxmlformats.org/officeDocument/2006/relationships/chart" Target="../charts/char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microsoft.com/office/2007/relationships/hdphoto" Target="../media/hdphoto1.wdp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46100" y="5314950"/>
            <a:ext cx="8147050" cy="1098550"/>
          </a:xfrm>
        </p:spPr>
        <p:txBody>
          <a:bodyPr/>
          <a:lstStyle/>
          <a:p>
            <a:r>
              <a:rPr lang="de-DE" sz="3000" dirty="0"/>
              <a:t>Jahrespressekonferenz </a:t>
            </a:r>
            <a:r>
              <a:rPr lang="de-DE" sz="3000" dirty="0" smtClean="0"/>
              <a:t>19.01.2015</a:t>
            </a:r>
            <a:endParaRPr lang="de-DE" sz="3000" dirty="0"/>
          </a:p>
        </p:txBody>
      </p:sp>
      <p:pic>
        <p:nvPicPr>
          <p:cNvPr id="27655" name="Picture 7" descr="IGM_Fahn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16" r="11800" b="25015"/>
          <a:stretch>
            <a:fillRect/>
          </a:stretch>
        </p:blipFill>
        <p:spPr bwMode="auto">
          <a:xfrm>
            <a:off x="492125" y="1595438"/>
            <a:ext cx="8651875" cy="3640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9BF7C1E-E879-43ED-9C1B-DAFAC747662F}" type="slidenum">
              <a:rPr lang="de-DE"/>
              <a:pPr/>
              <a:t>9</a:t>
            </a:fld>
            <a:endParaRPr lang="de-DE"/>
          </a:p>
        </p:txBody>
      </p:sp>
      <p:sp>
        <p:nvSpPr>
          <p:cNvPr id="14848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Beitragseinnahmen</a:t>
            </a:r>
          </a:p>
        </p:txBody>
      </p:sp>
      <p:sp>
        <p:nvSpPr>
          <p:cNvPr id="148489" name="Text Box 9"/>
          <p:cNvSpPr txBox="1">
            <a:spLocks noChangeArrowheads="1"/>
          </p:cNvSpPr>
          <p:nvPr/>
        </p:nvSpPr>
        <p:spPr bwMode="auto">
          <a:xfrm>
            <a:off x="514350" y="6165850"/>
            <a:ext cx="1196975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de-DE" sz="1200" b="1"/>
              <a:t>Quelle: IG Metall</a:t>
            </a:r>
          </a:p>
        </p:txBody>
      </p:sp>
      <p:sp>
        <p:nvSpPr>
          <p:cNvPr id="148491" name="Text Box 11"/>
          <p:cNvSpPr txBox="1">
            <a:spLocks noChangeArrowheads="1"/>
          </p:cNvSpPr>
          <p:nvPr/>
        </p:nvSpPr>
        <p:spPr bwMode="auto">
          <a:xfrm>
            <a:off x="7258050" y="6183313"/>
            <a:ext cx="104775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e-DE" sz="1000" b="1" dirty="0"/>
              <a:t>in Mio. Euro</a:t>
            </a:r>
          </a:p>
        </p:txBody>
      </p:sp>
      <p:graphicFrame>
        <p:nvGraphicFramePr>
          <p:cNvPr id="2" name="Diagramm 1"/>
          <p:cNvGraphicFramePr/>
          <p:nvPr>
            <p:extLst>
              <p:ext uri="{D42A27DB-BD31-4B8C-83A1-F6EECF244321}">
                <p14:modId xmlns:p14="http://schemas.microsoft.com/office/powerpoint/2010/main" val="1607126877"/>
              </p:ext>
            </p:extLst>
          </p:nvPr>
        </p:nvGraphicFramePr>
        <p:xfrm>
          <a:off x="352425" y="995363"/>
          <a:ext cx="7953375" cy="4938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84150" y="6589713"/>
            <a:ext cx="2130391" cy="153888"/>
          </a:xfrm>
        </p:spPr>
        <p:txBody>
          <a:bodyPr/>
          <a:lstStyle/>
          <a:p>
            <a:r>
              <a:rPr lang="de-DE" smtClean="0"/>
              <a:t>Jahrespressekonferenz  19.01.2015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408493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0DA79C-7CC0-405F-830A-8DD3A32A8719}" type="slidenum">
              <a:rPr lang="de-DE"/>
              <a:pPr/>
              <a:t>10</a:t>
            </a:fld>
            <a:endParaRPr lang="de-DE"/>
          </a:p>
        </p:txBody>
      </p:sp>
      <p:sp>
        <p:nvSpPr>
          <p:cNvPr id="220162" name="Rectangle 2"/>
          <p:cNvSpPr>
            <a:spLocks noGrp="1" noChangeArrowheads="1"/>
          </p:cNvSpPr>
          <p:nvPr>
            <p:ph type="title"/>
          </p:nvPr>
        </p:nvSpPr>
        <p:spPr>
          <a:xfrm>
            <a:off x="342900" y="466725"/>
            <a:ext cx="6804025" cy="365125"/>
          </a:xfrm>
        </p:spPr>
        <p:txBody>
          <a:bodyPr/>
          <a:lstStyle/>
          <a:p>
            <a:r>
              <a:rPr lang="de-DE" dirty="0"/>
              <a:t>Verwendung des Beitrags</a:t>
            </a:r>
          </a:p>
        </p:txBody>
      </p:sp>
      <p:sp>
        <p:nvSpPr>
          <p:cNvPr id="220165" name="Text Box 5"/>
          <p:cNvSpPr txBox="1">
            <a:spLocks noChangeArrowheads="1"/>
          </p:cNvSpPr>
          <p:nvPr/>
        </p:nvSpPr>
        <p:spPr bwMode="auto">
          <a:xfrm>
            <a:off x="514350" y="6165850"/>
            <a:ext cx="239649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de-DE" sz="1200" b="1" dirty="0"/>
              <a:t>Quelle: IG </a:t>
            </a:r>
            <a:r>
              <a:rPr lang="de-DE" sz="1200" b="1" dirty="0" smtClean="0"/>
              <a:t>Metall </a:t>
            </a:r>
            <a:r>
              <a:rPr lang="de-DE" sz="1000" b="1" dirty="0" smtClean="0"/>
              <a:t>(vorläufige Zahlen)</a:t>
            </a:r>
            <a:endParaRPr lang="de-DE" sz="1000" b="1" dirty="0"/>
          </a:p>
        </p:txBody>
      </p:sp>
      <p:graphicFrame>
        <p:nvGraphicFramePr>
          <p:cNvPr id="3" name="Inhaltsplatzhalt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918027"/>
              </p:ext>
            </p:extLst>
          </p:nvPr>
        </p:nvGraphicFramePr>
        <p:xfrm>
          <a:off x="352425" y="995362"/>
          <a:ext cx="8534400" cy="5170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7258050" y="6183313"/>
            <a:ext cx="104775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e-DE" sz="1000" b="1" dirty="0"/>
              <a:t>in Mio. Euro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>
          <a:xfrm>
            <a:off x="184150" y="6589713"/>
            <a:ext cx="2130391" cy="153888"/>
          </a:xfrm>
        </p:spPr>
        <p:txBody>
          <a:bodyPr/>
          <a:lstStyle/>
          <a:p>
            <a:r>
              <a:rPr lang="de-DE" smtClean="0"/>
              <a:t>Jahrespressekonferenz  19.01.2015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857258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46100" y="5314950"/>
            <a:ext cx="8147050" cy="1098550"/>
          </a:xfrm>
        </p:spPr>
        <p:txBody>
          <a:bodyPr/>
          <a:lstStyle/>
          <a:p>
            <a:r>
              <a:rPr lang="de-DE" sz="3000" dirty="0"/>
              <a:t>Jahrespressekonferenz 19.01.2015</a:t>
            </a:r>
          </a:p>
        </p:txBody>
      </p:sp>
      <p:pic>
        <p:nvPicPr>
          <p:cNvPr id="27655" name="Picture 7" descr="IGM_Fahn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16" r="11800" b="25015"/>
          <a:stretch>
            <a:fillRect/>
          </a:stretch>
        </p:blipFill>
        <p:spPr bwMode="auto">
          <a:xfrm>
            <a:off x="492125" y="1595438"/>
            <a:ext cx="8651875" cy="3640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54389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6B5745-6C6C-42E8-93CA-C4D8EE4A9D29}" type="slidenum">
              <a:rPr lang="de-DE"/>
              <a:pPr/>
              <a:t>1</a:t>
            </a:fld>
            <a:endParaRPr lang="de-DE"/>
          </a:p>
        </p:txBody>
      </p:sp>
      <p:sp>
        <p:nvSpPr>
          <p:cNvPr id="42496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de-DE"/>
              <a:t>Mitgliederentwicklung</a:t>
            </a:r>
          </a:p>
        </p:txBody>
      </p:sp>
      <p:graphicFrame>
        <p:nvGraphicFramePr>
          <p:cNvPr id="2" name="Object 3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1719953811"/>
              </p:ext>
            </p:extLst>
          </p:nvPr>
        </p:nvGraphicFramePr>
        <p:xfrm>
          <a:off x="408959" y="1104900"/>
          <a:ext cx="8410576" cy="52435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24964" name="Text Box 4"/>
          <p:cNvSpPr txBox="1">
            <a:spLocks noChangeArrowheads="1"/>
          </p:cNvSpPr>
          <p:nvPr/>
        </p:nvSpPr>
        <p:spPr bwMode="auto">
          <a:xfrm>
            <a:off x="514350" y="6165850"/>
            <a:ext cx="1196975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de-DE" sz="1200" b="1"/>
              <a:t>Quelle: IG Metall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84150" y="6589713"/>
            <a:ext cx="2130391" cy="153888"/>
          </a:xfrm>
        </p:spPr>
        <p:txBody>
          <a:bodyPr/>
          <a:lstStyle/>
          <a:p>
            <a:r>
              <a:rPr lang="de-DE" smtClean="0"/>
              <a:t>Jahrespressekonferenz  19.01.2015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400702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6B5745-6C6C-42E8-93CA-C4D8EE4A9D29}" type="slidenum">
              <a:rPr lang="de-DE"/>
              <a:pPr/>
              <a:t>2</a:t>
            </a:fld>
            <a:endParaRPr lang="de-DE"/>
          </a:p>
        </p:txBody>
      </p:sp>
      <p:sp>
        <p:nvSpPr>
          <p:cNvPr id="4249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1600" y="466725"/>
            <a:ext cx="7026275" cy="307777"/>
          </a:xfrm>
        </p:spPr>
        <p:txBody>
          <a:bodyPr/>
          <a:lstStyle/>
          <a:p>
            <a:r>
              <a:rPr lang="de-DE" sz="2000" dirty="0"/>
              <a:t>Mitgliederentwicklung </a:t>
            </a:r>
            <a:r>
              <a:rPr lang="de-DE" sz="2000" dirty="0" err="1" smtClean="0"/>
              <a:t>betriebsangehörige</a:t>
            </a:r>
            <a:r>
              <a:rPr lang="de-DE" sz="2000" dirty="0" smtClean="0"/>
              <a:t> Mitglieder</a:t>
            </a:r>
            <a:endParaRPr lang="de-DE" sz="2000" dirty="0"/>
          </a:p>
        </p:txBody>
      </p:sp>
      <p:sp>
        <p:nvSpPr>
          <p:cNvPr id="424964" name="Text Box 4"/>
          <p:cNvSpPr txBox="1">
            <a:spLocks noChangeArrowheads="1"/>
          </p:cNvSpPr>
          <p:nvPr/>
        </p:nvSpPr>
        <p:spPr bwMode="auto">
          <a:xfrm>
            <a:off x="514350" y="6165850"/>
            <a:ext cx="1196975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de-DE" sz="1200" b="1"/>
              <a:t>Quelle: IG Metall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84150" y="6589713"/>
            <a:ext cx="2130391" cy="153888"/>
          </a:xfrm>
        </p:spPr>
        <p:txBody>
          <a:bodyPr/>
          <a:lstStyle/>
          <a:p>
            <a:r>
              <a:rPr lang="de-DE" smtClean="0"/>
              <a:t>Jahrespressekonferenz  19.01.2015</a:t>
            </a:r>
            <a:endParaRPr lang="de-DE" dirty="0"/>
          </a:p>
        </p:txBody>
      </p:sp>
      <p:sp>
        <p:nvSpPr>
          <p:cNvPr id="10" name="Foliennummernplatzhalter 4"/>
          <p:cNvSpPr txBox="1">
            <a:spLocks/>
          </p:cNvSpPr>
          <p:nvPr/>
        </p:nvSpPr>
        <p:spPr bwMode="auto">
          <a:xfrm>
            <a:off x="8620125" y="6551613"/>
            <a:ext cx="438150" cy="32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000" b="1" kern="120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4CBEF11C-541A-4A92-A82E-7A321AFC4902}" type="slidenum">
              <a:rPr lang="de-DE" smtClean="0"/>
              <a:pPr/>
              <a:t>2</a:t>
            </a:fld>
            <a:endParaRPr lang="de-DE"/>
          </a:p>
        </p:txBody>
      </p:sp>
      <p:graphicFrame>
        <p:nvGraphicFramePr>
          <p:cNvPr id="11" name="Diagramm 10"/>
          <p:cNvGraphicFramePr/>
          <p:nvPr>
            <p:extLst>
              <p:ext uri="{D42A27DB-BD31-4B8C-83A1-F6EECF244321}">
                <p14:modId xmlns:p14="http://schemas.microsoft.com/office/powerpoint/2010/main" val="3941982191"/>
              </p:ext>
            </p:extLst>
          </p:nvPr>
        </p:nvGraphicFramePr>
        <p:xfrm>
          <a:off x="514351" y="993058"/>
          <a:ext cx="7557308" cy="50004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742292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6B5745-6C6C-42E8-93CA-C4D8EE4A9D29}" type="slidenum">
              <a:rPr lang="de-DE"/>
              <a:pPr/>
              <a:t>3</a:t>
            </a:fld>
            <a:endParaRPr lang="de-DE"/>
          </a:p>
        </p:txBody>
      </p:sp>
      <p:sp>
        <p:nvSpPr>
          <p:cNvPr id="4249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449791"/>
            <a:ext cx="7981950" cy="369332"/>
          </a:xfrm>
        </p:spPr>
        <p:txBody>
          <a:bodyPr/>
          <a:lstStyle/>
          <a:p>
            <a:r>
              <a:rPr lang="de-DE" dirty="0" smtClean="0"/>
              <a:t>Mitgliederentwicklung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84150" y="6589713"/>
            <a:ext cx="2130391" cy="153888"/>
          </a:xfrm>
        </p:spPr>
        <p:txBody>
          <a:bodyPr/>
          <a:lstStyle/>
          <a:p>
            <a:r>
              <a:rPr lang="de-DE" smtClean="0"/>
              <a:t>Jahrespressekonferenz  19.01.2015</a:t>
            </a:r>
            <a:endParaRPr lang="de-DE" dirty="0"/>
          </a:p>
        </p:txBody>
      </p:sp>
      <p:pic>
        <p:nvPicPr>
          <p:cNvPr id="21" name="Bild 2" descr="Jena2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6" r="-8987"/>
          <a:stretch/>
        </p:blipFill>
        <p:spPr bwMode="auto">
          <a:xfrm>
            <a:off x="-3600" y="1888066"/>
            <a:ext cx="10004400" cy="4412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platzhalter 7"/>
          <p:cNvSpPr txBox="1">
            <a:spLocks/>
          </p:cNvSpPr>
          <p:nvPr/>
        </p:nvSpPr>
        <p:spPr bwMode="auto">
          <a:xfrm>
            <a:off x="342900" y="1104900"/>
            <a:ext cx="8504767" cy="138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000" b="1" kern="120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>
              <a:lnSpc>
                <a:spcPts val="2400"/>
              </a:lnSpc>
            </a:pPr>
            <a:r>
              <a:rPr lang="de-DE" sz="2400" dirty="0" smtClean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Mehr Neuaufnahmen jährlich als Einwohner einer Großstadt wie Jena:</a:t>
            </a:r>
            <a:endParaRPr lang="de-DE" sz="2400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358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6B5745-6C6C-42E8-93CA-C4D8EE4A9D29}" type="slidenum">
              <a:rPr lang="de-DE"/>
              <a:pPr/>
              <a:t>4</a:t>
            </a:fld>
            <a:endParaRPr lang="de-DE"/>
          </a:p>
        </p:txBody>
      </p:sp>
      <p:sp>
        <p:nvSpPr>
          <p:cNvPr id="4249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1600" y="466725"/>
            <a:ext cx="7026275" cy="307777"/>
          </a:xfrm>
        </p:spPr>
        <p:txBody>
          <a:bodyPr/>
          <a:lstStyle/>
          <a:p>
            <a:r>
              <a:rPr lang="de-DE" sz="2000" dirty="0"/>
              <a:t>Mitgliederentwicklung </a:t>
            </a:r>
            <a:r>
              <a:rPr lang="de-DE" sz="2000" dirty="0" smtClean="0"/>
              <a:t>Angestellte</a:t>
            </a:r>
            <a:endParaRPr lang="de-DE" sz="2000" dirty="0"/>
          </a:p>
        </p:txBody>
      </p:sp>
      <p:sp>
        <p:nvSpPr>
          <p:cNvPr id="424964" name="Text Box 4"/>
          <p:cNvSpPr txBox="1">
            <a:spLocks noChangeArrowheads="1"/>
          </p:cNvSpPr>
          <p:nvPr/>
        </p:nvSpPr>
        <p:spPr bwMode="auto">
          <a:xfrm>
            <a:off x="514350" y="6165850"/>
            <a:ext cx="1196975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de-DE" sz="1200" b="1"/>
              <a:t>Quelle: IG Metall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84150" y="6589713"/>
            <a:ext cx="2130391" cy="153888"/>
          </a:xfrm>
        </p:spPr>
        <p:txBody>
          <a:bodyPr/>
          <a:lstStyle/>
          <a:p>
            <a:r>
              <a:rPr lang="de-DE" smtClean="0"/>
              <a:t>Jahrespressekonferenz  19.01.2015</a:t>
            </a:r>
            <a:endParaRPr lang="de-DE" dirty="0"/>
          </a:p>
        </p:txBody>
      </p:sp>
      <p:graphicFrame>
        <p:nvGraphicFramePr>
          <p:cNvPr id="5" name="Inhaltsplatzhalter 4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764622963"/>
              </p:ext>
            </p:extLst>
          </p:nvPr>
        </p:nvGraphicFramePr>
        <p:xfrm>
          <a:off x="323850" y="981075"/>
          <a:ext cx="8205788" cy="4849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72301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6B5745-6C6C-42E8-93CA-C4D8EE4A9D29}" type="slidenum">
              <a:rPr lang="de-DE"/>
              <a:pPr/>
              <a:t>5</a:t>
            </a:fld>
            <a:endParaRPr lang="de-DE"/>
          </a:p>
        </p:txBody>
      </p:sp>
      <p:sp>
        <p:nvSpPr>
          <p:cNvPr id="4249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1600" y="466725"/>
            <a:ext cx="7026275" cy="307777"/>
          </a:xfrm>
        </p:spPr>
        <p:txBody>
          <a:bodyPr/>
          <a:lstStyle/>
          <a:p>
            <a:r>
              <a:rPr lang="de-DE" sz="2000" dirty="0"/>
              <a:t>Mitgliederentwicklung </a:t>
            </a:r>
            <a:r>
              <a:rPr lang="de-DE" sz="2000" dirty="0" smtClean="0"/>
              <a:t>Jugendliche</a:t>
            </a:r>
            <a:endParaRPr lang="de-DE" sz="2000" dirty="0"/>
          </a:p>
        </p:txBody>
      </p:sp>
      <p:sp>
        <p:nvSpPr>
          <p:cNvPr id="424964" name="Text Box 4"/>
          <p:cNvSpPr txBox="1">
            <a:spLocks noChangeArrowheads="1"/>
          </p:cNvSpPr>
          <p:nvPr/>
        </p:nvSpPr>
        <p:spPr bwMode="auto">
          <a:xfrm>
            <a:off x="514350" y="6165850"/>
            <a:ext cx="1196975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de-DE" sz="1200" b="1"/>
              <a:t>Quelle: IG Metall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84150" y="6589713"/>
            <a:ext cx="2130391" cy="153888"/>
          </a:xfrm>
        </p:spPr>
        <p:txBody>
          <a:bodyPr/>
          <a:lstStyle/>
          <a:p>
            <a:r>
              <a:rPr lang="de-DE" smtClean="0"/>
              <a:t>Jahrespressekonferenz  19.01.2015</a:t>
            </a:r>
            <a:endParaRPr lang="de-DE" dirty="0"/>
          </a:p>
        </p:txBody>
      </p:sp>
      <p:graphicFrame>
        <p:nvGraphicFramePr>
          <p:cNvPr id="5" name="Inhaltsplatzhalter 4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311539585"/>
              </p:ext>
            </p:extLst>
          </p:nvPr>
        </p:nvGraphicFramePr>
        <p:xfrm>
          <a:off x="323850" y="981075"/>
          <a:ext cx="8205788" cy="4849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138478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 12" descr="Adler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33" y="1778000"/>
            <a:ext cx="5081594" cy="4320000"/>
          </a:xfrm>
          <a:prstGeom prst="rect">
            <a:avLst/>
          </a:prstGeom>
        </p:spPr>
      </p:pic>
      <p:pic>
        <p:nvPicPr>
          <p:cNvPr id="12" name="Bild 11" descr="Adler_gelb.bmp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168"/>
          <a:stretch/>
        </p:blipFill>
        <p:spPr>
          <a:xfrm>
            <a:off x="347132" y="4377266"/>
            <a:ext cx="5081592" cy="1720733"/>
          </a:xfrm>
          <a:prstGeom prst="rect">
            <a:avLst/>
          </a:prstGeom>
        </p:spPr>
      </p:pic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smtClean="0"/>
              <a:t>Jahrespressekonferenz  19.01.2015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BE17F2-6BE3-49AE-BD3C-1976F7FE3424}" type="slidenum">
              <a:rPr lang="de-DE" smtClean="0"/>
              <a:pPr/>
              <a:t>6</a:t>
            </a:fld>
            <a:endParaRPr lang="de-DE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23850" y="466725"/>
            <a:ext cx="680402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2pPr>
            <a:lvl3pPr algn="l" rtl="0" fontAlgn="base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3pPr>
            <a:lvl4pPr algn="l" rtl="0" fontAlgn="base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4pPr>
            <a:lvl5pPr algn="l" rtl="0" fontAlgn="base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de-DE" dirty="0" smtClean="0"/>
              <a:t>Das leistet die Industrie für Deutschland</a:t>
            </a:r>
            <a:endParaRPr lang="de-DE" dirty="0"/>
          </a:p>
        </p:txBody>
      </p:sp>
      <p:cxnSp>
        <p:nvCxnSpPr>
          <p:cNvPr id="7" name="Gerade Verbindung mit Pfeil 5"/>
          <p:cNvCxnSpPr>
            <a:cxnSpLocks noChangeShapeType="1"/>
          </p:cNvCxnSpPr>
          <p:nvPr/>
        </p:nvCxnSpPr>
        <p:spPr bwMode="auto">
          <a:xfrm>
            <a:off x="931333" y="4379383"/>
            <a:ext cx="7961842" cy="0"/>
          </a:xfrm>
          <a:prstGeom prst="straightConnector1">
            <a:avLst/>
          </a:prstGeom>
          <a:noFill/>
          <a:ln w="9525">
            <a:solidFill>
              <a:srgbClr val="FFA6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" name="Gerade Verbindung 8"/>
          <p:cNvCxnSpPr>
            <a:cxnSpLocks noChangeShapeType="1"/>
          </p:cNvCxnSpPr>
          <p:nvPr/>
        </p:nvCxnSpPr>
        <p:spPr bwMode="auto">
          <a:xfrm flipV="1">
            <a:off x="423333" y="3511557"/>
            <a:ext cx="8488363" cy="211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" name="Gerade Verbindung mit Pfeil 12"/>
          <p:cNvCxnSpPr>
            <a:cxnSpLocks noChangeShapeType="1"/>
          </p:cNvCxnSpPr>
          <p:nvPr/>
        </p:nvCxnSpPr>
        <p:spPr bwMode="auto">
          <a:xfrm flipH="1">
            <a:off x="915734" y="4368800"/>
            <a:ext cx="17697" cy="2108200"/>
          </a:xfrm>
          <a:prstGeom prst="straightConnector1">
            <a:avLst/>
          </a:prstGeom>
          <a:noFill/>
          <a:ln w="9525">
            <a:solidFill>
              <a:srgbClr val="FFA6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" name="Gerade Verbindung 15"/>
          <p:cNvCxnSpPr>
            <a:cxnSpLocks noChangeShapeType="1"/>
          </p:cNvCxnSpPr>
          <p:nvPr/>
        </p:nvCxnSpPr>
        <p:spPr bwMode="auto">
          <a:xfrm>
            <a:off x="423324" y="3505200"/>
            <a:ext cx="0" cy="3022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" name="Rechteck 2"/>
          <p:cNvSpPr>
            <a:spLocks noChangeArrowheads="1"/>
          </p:cNvSpPr>
          <p:nvPr/>
        </p:nvSpPr>
        <p:spPr bwMode="auto">
          <a:xfrm>
            <a:off x="7557558" y="6214004"/>
            <a:ext cx="1439863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de-DE" sz="900" dirty="0"/>
              <a:t>Quelle: BMWI, 2014</a:t>
            </a:r>
          </a:p>
        </p:txBody>
      </p:sp>
      <p:sp>
        <p:nvSpPr>
          <p:cNvPr id="17" name="Rechteck 3"/>
          <p:cNvSpPr>
            <a:spLocks noChangeArrowheads="1"/>
          </p:cNvSpPr>
          <p:nvPr/>
        </p:nvSpPr>
        <p:spPr bwMode="auto">
          <a:xfrm>
            <a:off x="5629804" y="4387296"/>
            <a:ext cx="3273425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de-DE" sz="1200" dirty="0" smtClean="0"/>
              <a:t>Anteil der </a:t>
            </a:r>
            <a:r>
              <a:rPr lang="de-DE" sz="1200" dirty="0"/>
              <a:t>Industriegüterproduktion </a:t>
            </a:r>
            <a:r>
              <a:rPr lang="de-DE" sz="1200" dirty="0" smtClean="0"/>
              <a:t>am gesamtwirtschaftlichen Produktionswert:</a:t>
            </a:r>
            <a:endParaRPr lang="de-DE" sz="1200" dirty="0"/>
          </a:p>
          <a:p>
            <a:r>
              <a:rPr lang="de-DE" sz="1200" dirty="0" smtClean="0"/>
              <a:t>ca</a:t>
            </a:r>
            <a:r>
              <a:rPr lang="de-DE" sz="1200" dirty="0"/>
              <a:t>. </a:t>
            </a:r>
            <a:r>
              <a:rPr lang="de-DE" sz="1400" b="1" dirty="0">
                <a:solidFill>
                  <a:srgbClr val="000000"/>
                </a:solidFill>
              </a:rPr>
              <a:t>40 </a:t>
            </a:r>
            <a:r>
              <a:rPr lang="de-DE" sz="1400" b="1" dirty="0" smtClean="0">
                <a:solidFill>
                  <a:srgbClr val="000000"/>
                </a:solidFill>
              </a:rPr>
              <a:t>Prozent</a:t>
            </a:r>
            <a:endParaRPr lang="de-DE" sz="1200" dirty="0"/>
          </a:p>
        </p:txBody>
      </p:sp>
      <p:sp>
        <p:nvSpPr>
          <p:cNvPr id="18" name="Rechteck 19"/>
          <p:cNvSpPr>
            <a:spLocks noChangeArrowheads="1"/>
          </p:cNvSpPr>
          <p:nvPr/>
        </p:nvSpPr>
        <p:spPr bwMode="auto">
          <a:xfrm>
            <a:off x="5615516" y="3553884"/>
            <a:ext cx="3509963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de-DE" sz="1200" dirty="0" smtClean="0"/>
              <a:t>Anteil der produktionsnahen </a:t>
            </a:r>
            <a:r>
              <a:rPr lang="de-DE" sz="1200" dirty="0"/>
              <a:t>Dienstleistungen </a:t>
            </a:r>
            <a:r>
              <a:rPr lang="de-DE" sz="1200" dirty="0" smtClean="0"/>
              <a:t/>
            </a:r>
            <a:br>
              <a:rPr lang="de-DE" sz="1200" dirty="0" smtClean="0"/>
            </a:br>
            <a:r>
              <a:rPr lang="de-DE" sz="1200" dirty="0"/>
              <a:t>am gesamtwirtschaftlichen </a:t>
            </a:r>
            <a:r>
              <a:rPr lang="de-DE" sz="1200" dirty="0" smtClean="0"/>
              <a:t>Produktionswert:</a:t>
            </a:r>
            <a:endParaRPr lang="de-DE" sz="1200" dirty="0"/>
          </a:p>
          <a:p>
            <a:r>
              <a:rPr lang="de-DE" sz="1200" dirty="0" smtClean="0"/>
              <a:t>ca. </a:t>
            </a:r>
            <a:r>
              <a:rPr lang="de-DE" sz="1400" b="1" dirty="0" smtClean="0"/>
              <a:t>20 Prozent</a:t>
            </a:r>
            <a:endParaRPr lang="de-DE" sz="1200" dirty="0"/>
          </a:p>
        </p:txBody>
      </p:sp>
      <p:sp>
        <p:nvSpPr>
          <p:cNvPr id="20" name="Rechteck 2"/>
          <p:cNvSpPr>
            <a:spLocks noChangeArrowheads="1"/>
          </p:cNvSpPr>
          <p:nvPr/>
        </p:nvSpPr>
        <p:spPr bwMode="auto">
          <a:xfrm rot="16200000">
            <a:off x="-517790" y="5303044"/>
            <a:ext cx="1182687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de-DE" sz="600"/>
              <a:t>Grafik: Fotolia.com/ Sven Vietense</a:t>
            </a:r>
          </a:p>
        </p:txBody>
      </p:sp>
      <p:pic>
        <p:nvPicPr>
          <p:cNvPr id="2" name="Bild 1" descr="Adler.bmp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443" r="99827">
                        <a14:foregroundMark x1="84642" y1="33265" x2="82968" y2="36796"/>
                        <a14:foregroundMark x1="82102" y1="44263" x2="80600" y2="46843"/>
                        <a14:foregroundMark x1="81582" y1="56076" x2="79908" y2="60217"/>
                        <a14:foregroundMark x1="80254" y1="68092" x2="78580" y2="72166"/>
                        <a14:foregroundMark x1="79446" y1="80448" x2="77252" y2="84386"/>
                        <a14:foregroundMark x1="61201" y1="90088" x2="58199" y2="93211"/>
                        <a14:foregroundMark x1="53695" y1="83028" x2="54042" y2="91853"/>
                        <a14:foregroundMark x1="47517" y1="82010" x2="47171" y2="94026"/>
                        <a14:foregroundMark x1="40993" y1="89885" x2="40993" y2="89885"/>
                        <a14:foregroundMark x1="20901" y1="81263" x2="20901" y2="81263"/>
                        <a14:foregroundMark x1="21247" y1="71419" x2="21247" y2="71419"/>
                        <a14:foregroundMark x1="20901" y1="57026" x2="20901" y2="57026"/>
                        <a14:foregroundMark x1="19746" y1="45621" x2="19746" y2="45621"/>
                        <a14:foregroundMark x1="18245" y1="32247" x2="18245" y2="322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0159" b="39850"/>
          <a:stretch/>
        </p:blipFill>
        <p:spPr>
          <a:xfrm>
            <a:off x="343066" y="3513667"/>
            <a:ext cx="5081580" cy="8636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Rechteck 3"/>
          <p:cNvSpPr>
            <a:spLocks noChangeArrowheads="1"/>
          </p:cNvSpPr>
          <p:nvPr/>
        </p:nvSpPr>
        <p:spPr bwMode="auto">
          <a:xfrm>
            <a:off x="5629798" y="2078450"/>
            <a:ext cx="3273425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de-DE" sz="1200" dirty="0" smtClean="0"/>
              <a:t>Zusammen haben </a:t>
            </a:r>
            <a:r>
              <a:rPr lang="de-DE" sz="1200" b="1" dirty="0" smtClean="0"/>
              <a:t>Industriegüterproduktion </a:t>
            </a:r>
            <a:r>
              <a:rPr lang="de-DE" sz="1200" b="1" smtClean="0"/>
              <a:t>und produktionsnahe </a:t>
            </a:r>
            <a:r>
              <a:rPr lang="de-DE" sz="1200" b="1" dirty="0" smtClean="0"/>
              <a:t>Dienstleistungen </a:t>
            </a:r>
            <a:r>
              <a:rPr lang="de-DE" sz="1200" dirty="0" smtClean="0"/>
              <a:t>einen </a:t>
            </a:r>
            <a:r>
              <a:rPr lang="de-DE" sz="1200" dirty="0"/>
              <a:t>Anteil </a:t>
            </a:r>
            <a:r>
              <a:rPr lang="de-DE" sz="1200" dirty="0" smtClean="0"/>
              <a:t>von ca</a:t>
            </a:r>
            <a:r>
              <a:rPr lang="de-DE" sz="1200" dirty="0"/>
              <a:t>. </a:t>
            </a:r>
            <a:r>
              <a:rPr lang="de-DE" sz="1400" b="1" dirty="0">
                <a:solidFill>
                  <a:srgbClr val="000000"/>
                </a:solidFill>
              </a:rPr>
              <a:t>6</a:t>
            </a:r>
            <a:r>
              <a:rPr lang="de-DE" sz="1400" b="1" dirty="0" smtClean="0">
                <a:solidFill>
                  <a:srgbClr val="000000"/>
                </a:solidFill>
              </a:rPr>
              <a:t>0 </a:t>
            </a:r>
            <a:r>
              <a:rPr lang="de-DE" sz="1400" b="1" dirty="0">
                <a:solidFill>
                  <a:srgbClr val="000000"/>
                </a:solidFill>
              </a:rPr>
              <a:t>Prozent </a:t>
            </a:r>
            <a:r>
              <a:rPr lang="de-DE" sz="1200" dirty="0" smtClean="0"/>
              <a:t>am gesamtwirtschaftlichen </a:t>
            </a:r>
            <a:r>
              <a:rPr lang="de-DE" sz="1200" dirty="0"/>
              <a:t>Produktionswert der deutschen Wirtschaft.</a:t>
            </a:r>
          </a:p>
        </p:txBody>
      </p:sp>
    </p:spTree>
    <p:extLst>
      <p:ext uri="{BB962C8B-B14F-4D97-AF65-F5344CB8AC3E}">
        <p14:creationId xmlns:p14="http://schemas.microsoft.com/office/powerpoint/2010/main" val="26064316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smtClean="0"/>
              <a:t>Jahrespressekonferenz  19.01.2015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BE17F2-6BE3-49AE-BD3C-1976F7FE3424}" type="slidenum">
              <a:rPr lang="de-DE" smtClean="0"/>
              <a:pPr/>
              <a:t>7</a:t>
            </a:fld>
            <a:endParaRPr lang="de-DE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23850" y="156058"/>
            <a:ext cx="7604125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2pPr>
            <a:lvl3pPr algn="l" rtl="0" fontAlgn="base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3pPr>
            <a:lvl4pPr algn="l" rtl="0" fontAlgn="base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4pPr>
            <a:lvl5pPr algn="l" rtl="0" fontAlgn="base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de-DE" dirty="0" smtClean="0"/>
              <a:t>Industrie „</a:t>
            </a:r>
            <a:r>
              <a:rPr lang="de-DE" dirty="0"/>
              <a:t>M</a:t>
            </a:r>
            <a:r>
              <a:rPr lang="de-DE" dirty="0" smtClean="0"/>
              <a:t>ade in Germany“ </a:t>
            </a:r>
          </a:p>
          <a:p>
            <a:pPr>
              <a:spcBef>
                <a:spcPts val="0"/>
              </a:spcBef>
            </a:pPr>
            <a:r>
              <a:rPr lang="de-DE" dirty="0" smtClean="0"/>
              <a:t>muss vorne bleiben</a:t>
            </a:r>
            <a:endParaRPr lang="de-DE" dirty="0"/>
          </a:p>
        </p:txBody>
      </p:sp>
      <p:pic>
        <p:nvPicPr>
          <p:cNvPr id="8" name="Bild 1" descr="Collag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82800"/>
            <a:ext cx="9144000" cy="375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hteck 6"/>
          <p:cNvSpPr>
            <a:spLocks noChangeArrowheads="1"/>
          </p:cNvSpPr>
          <p:nvPr/>
        </p:nvSpPr>
        <p:spPr bwMode="auto">
          <a:xfrm>
            <a:off x="52388" y="5851525"/>
            <a:ext cx="3557587" cy="9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de-DE" sz="600"/>
              <a:t>Fotos: Audi AG, Bosch Rexroth AG, Robert Bosch GmbH, Siemens AG, F1online (3), Picture-Alliance (2)</a:t>
            </a:r>
          </a:p>
        </p:txBody>
      </p:sp>
    </p:spTree>
    <p:extLst>
      <p:ext uri="{BB962C8B-B14F-4D97-AF65-F5344CB8AC3E}">
        <p14:creationId xmlns:p14="http://schemas.microsoft.com/office/powerpoint/2010/main" val="18830030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smtClean="0"/>
              <a:t>Jahrespressekonferenz  19.01.2015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BEF11C-541A-4A92-A82E-7A321AFC4902}" type="slidenum">
              <a:rPr lang="de-DE" smtClean="0"/>
              <a:pPr/>
              <a:t>8</a:t>
            </a:fld>
            <a:endParaRPr lang="de-DE"/>
          </a:p>
        </p:txBody>
      </p:sp>
      <p:pic>
        <p:nvPicPr>
          <p:cNvPr id="5" name="Bild 4" descr="wir-sind-ig-metall_ohne_signe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" y="998008"/>
            <a:ext cx="7280275" cy="3480715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647700" y="4607322"/>
            <a:ext cx="7280275" cy="493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3180"/>
              </a:lnSpc>
              <a:buClr>
                <a:srgbClr val="FF0000"/>
              </a:buClr>
              <a:buFont typeface="Wingdings" charset="2"/>
              <a:buChar char="§"/>
            </a:pPr>
            <a:r>
              <a:rPr lang="de-DE" sz="2400" b="1" dirty="0" smtClean="0">
                <a:solidFill>
                  <a:srgbClr val="000000"/>
                </a:solidFill>
              </a:rPr>
              <a:t>Tarifrunde Metall/ </a:t>
            </a:r>
            <a:r>
              <a:rPr lang="de-DE" sz="2400" b="1" dirty="0" err="1" smtClean="0">
                <a:solidFill>
                  <a:srgbClr val="000000"/>
                </a:solidFill>
              </a:rPr>
              <a:t>Elektro</a:t>
            </a:r>
            <a:endParaRPr lang="de-DE" sz="2400" b="1" dirty="0" smtClean="0">
              <a:solidFill>
                <a:srgbClr val="000000"/>
              </a:solidFill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647699" y="4999766"/>
            <a:ext cx="7280275" cy="493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3180"/>
              </a:lnSpc>
              <a:buClr>
                <a:srgbClr val="FF0000"/>
              </a:buClr>
              <a:buFont typeface="Wingdings" charset="2"/>
              <a:buChar char="§"/>
            </a:pPr>
            <a:r>
              <a:rPr lang="de-DE" sz="2400" b="1" dirty="0" smtClean="0">
                <a:solidFill>
                  <a:srgbClr val="000000"/>
                </a:solidFill>
              </a:rPr>
              <a:t>Betriebspolitik und Arbeitszeitdebatte</a:t>
            </a:r>
            <a:endParaRPr lang="de-DE" sz="2400" b="1" dirty="0">
              <a:solidFill>
                <a:srgbClr val="000000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647700" y="5398930"/>
            <a:ext cx="6819900" cy="493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3180"/>
              </a:lnSpc>
              <a:buClr>
                <a:srgbClr val="FF0000"/>
              </a:buClr>
              <a:buFont typeface="Wingdings" charset="2"/>
              <a:buChar char="§"/>
            </a:pPr>
            <a:r>
              <a:rPr lang="de-DE" sz="2400" b="1" dirty="0" smtClean="0">
                <a:solidFill>
                  <a:srgbClr val="000000"/>
                </a:solidFill>
              </a:rPr>
              <a:t>Herausforderung Werkverträge</a:t>
            </a:r>
            <a:endParaRPr lang="de-DE" sz="24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4683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VORLAGE">
  <a:themeElements>
    <a:clrScheme name="Farbe1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0070C0"/>
      </a:accent1>
      <a:accent2>
        <a:srgbClr val="F39000"/>
      </a:accent2>
      <a:accent3>
        <a:srgbClr val="008000"/>
      </a:accent3>
      <a:accent4>
        <a:srgbClr val="FF0000"/>
      </a:accent4>
      <a:accent5>
        <a:srgbClr val="FFFF00"/>
      </a:accent5>
      <a:accent6>
        <a:srgbClr val="969696"/>
      </a:accent6>
      <a:hlink>
        <a:srgbClr val="4D4D4D"/>
      </a:hlink>
      <a:folHlink>
        <a:srgbClr val="919191"/>
      </a:folHlink>
    </a:clrScheme>
    <a:fontScheme name="VORLAG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VORL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ORL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ORL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ORL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ORL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ORL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ORL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ORL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ORL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ORL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ORL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ORL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PP-Vorlagen</Template>
  <TotalTime>0</TotalTime>
  <Words>212</Words>
  <Application>Microsoft Macintosh PowerPoint</Application>
  <PresentationFormat>Bildschirmpräsentation (4:3)</PresentationFormat>
  <Paragraphs>68</Paragraphs>
  <Slides>12</Slides>
  <Notes>10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3" baseType="lpstr">
      <vt:lpstr>VORLAGE</vt:lpstr>
      <vt:lpstr>PowerPoint-Präsentation</vt:lpstr>
      <vt:lpstr>Mitgliederentwicklung</vt:lpstr>
      <vt:lpstr>Mitgliederentwicklung betriebsangehörige Mitglieder</vt:lpstr>
      <vt:lpstr>Mitgliederentwicklung</vt:lpstr>
      <vt:lpstr>Mitgliederentwicklung Angestellte</vt:lpstr>
      <vt:lpstr>Mitgliederentwicklung Jugendliche</vt:lpstr>
      <vt:lpstr>PowerPoint-Präsentation</vt:lpstr>
      <vt:lpstr>PowerPoint-Präsentation</vt:lpstr>
      <vt:lpstr>PowerPoint-Präsentation</vt:lpstr>
      <vt:lpstr>Beitragseinnahmen</vt:lpstr>
      <vt:lpstr>Verwendung des Beitrags</vt:lpstr>
      <vt:lpstr>PowerPoint-Präsentation</vt:lpstr>
    </vt:vector>
  </TitlesOfParts>
  <Company>IG Metall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Pressekonferenz 21.01.2014</dc:title>
  <dc:creator>VB03</dc:creator>
  <cp:lastModifiedBy>Norbert Reiser</cp:lastModifiedBy>
  <cp:revision>722</cp:revision>
  <cp:lastPrinted>2015-01-19T08:10:18Z</cp:lastPrinted>
  <dcterms:created xsi:type="dcterms:W3CDTF">2005-11-08T15:50:39Z</dcterms:created>
  <dcterms:modified xsi:type="dcterms:W3CDTF">2015-01-19T15:04:01Z</dcterms:modified>
</cp:coreProperties>
</file>