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3"/>
    <p:sldMasterId id="2147483952" r:id="rId4"/>
    <p:sldMasterId id="2147483963" r:id="rId5"/>
  </p:sldMasterIdLst>
  <p:notesMasterIdLst>
    <p:notesMasterId r:id="rId18"/>
  </p:notesMasterIdLst>
  <p:handoutMasterIdLst>
    <p:handoutMasterId r:id="rId19"/>
  </p:handoutMasterIdLst>
  <p:sldIdLst>
    <p:sldId id="1239" r:id="rId6"/>
    <p:sldId id="1224" r:id="rId7"/>
    <p:sldId id="1246" r:id="rId8"/>
    <p:sldId id="1252" r:id="rId9"/>
    <p:sldId id="1248" r:id="rId10"/>
    <p:sldId id="1250" r:id="rId11"/>
    <p:sldId id="1249" r:id="rId12"/>
    <p:sldId id="1253" r:id="rId13"/>
    <p:sldId id="1256" r:id="rId14"/>
    <p:sldId id="1231" r:id="rId15"/>
    <p:sldId id="1254" r:id="rId16"/>
    <p:sldId id="1251" r:id="rId17"/>
  </p:sldIdLst>
  <p:sldSz cx="9144000" cy="5143500" type="screen16x9"/>
  <p:notesSz cx="6797675" cy="9926638"/>
  <p:embeddedFontLst>
    <p:embeddedFont>
      <p:font typeface="Meta Head IGM Cond Black" panose="02000A06040000020004" pitchFamily="2" charset="0"/>
      <p:bold r:id="rId20"/>
    </p:embeddedFont>
    <p:embeddedFont>
      <p:font typeface="Meta Head IGM Cond Light" panose="02000506030000020004" pitchFamily="2" charset="0"/>
      <p:regular r:id="rId21"/>
    </p:embeddedFont>
    <p:embeddedFont>
      <p:font typeface="Meta IGM" panose="02000503040000020004" pitchFamily="2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essel, Thomas" initials="TR" lastIdx="3" clrIdx="6">
    <p:extLst>
      <p:ext uri="{19B8F6BF-5375-455C-9EA6-DF929625EA0E}">
        <p15:presenceInfo xmlns:p15="http://schemas.microsoft.com/office/powerpoint/2012/main" userId="Ressel, Thomas" providerId="None"/>
      </p:ext>
    </p:extLst>
  </p:cmAuthor>
  <p:cmAuthor id="1" name="Knuettel, Jens" initials="KJ" lastIdx="3" clrIdx="0">
    <p:extLst>
      <p:ext uri="{19B8F6BF-5375-455C-9EA6-DF929625EA0E}">
        <p15:presenceInfo xmlns:p15="http://schemas.microsoft.com/office/powerpoint/2012/main" userId="S-1-5-21-1681774397-3292891888-1623808579-56755" providerId="AD"/>
      </p:ext>
    </p:extLst>
  </p:cmAuthor>
  <p:cmAuthor id="8" name="Webler, Bianca" initials="WB" lastIdx="5" clrIdx="7">
    <p:extLst>
      <p:ext uri="{19B8F6BF-5375-455C-9EA6-DF929625EA0E}">
        <p15:presenceInfo xmlns:p15="http://schemas.microsoft.com/office/powerpoint/2012/main" userId="S-1-5-21-1681774397-3292891888-1623808579-53115" providerId="AD"/>
      </p:ext>
    </p:extLst>
  </p:cmAuthor>
  <p:cmAuthor id="2" name="Blum-Geenen, Sabine" initials="BS" lastIdx="48" clrIdx="1">
    <p:extLst>
      <p:ext uri="{19B8F6BF-5375-455C-9EA6-DF929625EA0E}">
        <p15:presenceInfo xmlns:p15="http://schemas.microsoft.com/office/powerpoint/2012/main" userId="S-1-5-21-1681774397-3292891888-1623808579-15067" providerId="AD"/>
      </p:ext>
    </p:extLst>
  </p:cmAuthor>
  <p:cmAuthor id="9" name="Janczyk, Stefanie" initials="JS" lastIdx="18" clrIdx="8">
    <p:extLst>
      <p:ext uri="{19B8F6BF-5375-455C-9EA6-DF929625EA0E}">
        <p15:presenceInfo xmlns:p15="http://schemas.microsoft.com/office/powerpoint/2012/main" userId="S-1-5-21-1681774397-3292891888-1623808579-27840" providerId="AD"/>
      </p:ext>
    </p:extLst>
  </p:cmAuthor>
  <p:cmAuthor id="3" name="Begass, Christian" initials="BC" lastIdx="1" clrIdx="2">
    <p:extLst>
      <p:ext uri="{19B8F6BF-5375-455C-9EA6-DF929625EA0E}">
        <p15:presenceInfo xmlns:p15="http://schemas.microsoft.com/office/powerpoint/2012/main" userId="S-1-5-21-1681774397-3292891888-1623808579-54110" providerId="AD"/>
      </p:ext>
    </p:extLst>
  </p:cmAuthor>
  <p:cmAuthor id="10" name="Mohr, Katrin" initials="MK" lastIdx="1" clrIdx="9">
    <p:extLst>
      <p:ext uri="{19B8F6BF-5375-455C-9EA6-DF929625EA0E}">
        <p15:presenceInfo xmlns:p15="http://schemas.microsoft.com/office/powerpoint/2012/main" userId="S-1-5-21-1681774397-3292891888-1623808579-53117" providerId="AD"/>
      </p:ext>
    </p:extLst>
  </p:cmAuthor>
  <p:cmAuthor id="4" name="Sinss, Carsten" initials="SC" lastIdx="2" clrIdx="3">
    <p:extLst>
      <p:ext uri="{19B8F6BF-5375-455C-9EA6-DF929625EA0E}">
        <p15:presenceInfo xmlns:p15="http://schemas.microsoft.com/office/powerpoint/2012/main" userId="S-1-5-21-1681774397-3292891888-1623808579-53237" providerId="AD"/>
      </p:ext>
    </p:extLst>
  </p:cmAuthor>
  <p:cmAuthor id="5" name="Sinss, Carsten" initials="SC [2]" lastIdx="1" clrIdx="4">
    <p:extLst>
      <p:ext uri="{19B8F6BF-5375-455C-9EA6-DF929625EA0E}">
        <p15:presenceInfo xmlns:p15="http://schemas.microsoft.com/office/powerpoint/2012/main" userId="Sinss, Carsten" providerId="None"/>
      </p:ext>
    </p:extLst>
  </p:cmAuthor>
  <p:cmAuthor id="6" name="Blum-Geenen, Sabine" initials="BS [2]" lastIdx="15" clrIdx="5">
    <p:extLst>
      <p:ext uri="{19B8F6BF-5375-455C-9EA6-DF929625EA0E}">
        <p15:presenceInfo xmlns:p15="http://schemas.microsoft.com/office/powerpoint/2012/main" userId="Blum-Geenen, Sab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51B"/>
    <a:srgbClr val="E4091D"/>
    <a:srgbClr val="FFFFFF"/>
    <a:srgbClr val="D9222B"/>
    <a:srgbClr val="FC3838"/>
    <a:srgbClr val="FF0000"/>
    <a:srgbClr val="BF433E"/>
    <a:srgbClr val="F41922"/>
    <a:srgbClr val="3C3C3B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9" autoAdjust="0"/>
    <p:restoredTop sz="60209" autoAdjust="0"/>
  </p:normalViewPr>
  <p:slideViewPr>
    <p:cSldViewPr snapToGrid="0" snapToObjects="1" showGuides="1">
      <p:cViewPr varScale="1">
        <p:scale>
          <a:sx n="88" d="100"/>
          <a:sy n="88" d="100"/>
        </p:scale>
        <p:origin x="906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 snapToObjects="1">
      <p:cViewPr varScale="1">
        <p:scale>
          <a:sx n="61" d="100"/>
          <a:sy n="61" d="100"/>
        </p:scale>
        <p:origin x="247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7E8C48-DBC2-49F7-9E93-EE02A88DB4E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1369CC77-4AAB-48F3-A2F2-9DB216BFA04E}">
      <dgm:prSet phldrT="[Text]" custT="1"/>
      <dgm:spPr/>
      <dgm:t>
        <a:bodyPr/>
        <a:lstStyle/>
        <a:p>
          <a:r>
            <a:rPr lang="de-DE" sz="1800" b="1" dirty="0" smtClean="0">
              <a:solidFill>
                <a:schemeClr val="accent6">
                  <a:lumMod val="10000"/>
                </a:schemeClr>
              </a:solidFill>
            </a:rPr>
            <a:t>Gute Arbeit		</a:t>
          </a:r>
          <a:endParaRPr lang="de-DE" sz="1800" b="1" dirty="0">
            <a:solidFill>
              <a:schemeClr val="accent6">
                <a:lumMod val="10000"/>
              </a:schemeClr>
            </a:solidFill>
          </a:endParaRPr>
        </a:p>
      </dgm:t>
    </dgm:pt>
    <dgm:pt modelId="{B51226DA-659E-49DB-9F22-54A03AA28853}" type="parTrans" cxnId="{9E717ED9-C056-4D1F-8DAA-E65BA0F688F8}">
      <dgm:prSet/>
      <dgm:spPr/>
      <dgm:t>
        <a:bodyPr/>
        <a:lstStyle/>
        <a:p>
          <a:endParaRPr lang="de-DE"/>
        </a:p>
      </dgm:t>
    </dgm:pt>
    <dgm:pt modelId="{612584E3-6870-46AB-8C76-DBF57439366B}" type="sibTrans" cxnId="{9E717ED9-C056-4D1F-8DAA-E65BA0F688F8}">
      <dgm:prSet/>
      <dgm:spPr/>
      <dgm:t>
        <a:bodyPr/>
        <a:lstStyle/>
        <a:p>
          <a:endParaRPr lang="de-DE"/>
        </a:p>
      </dgm:t>
    </dgm:pt>
    <dgm:pt modelId="{A23A3351-E5F1-4405-B1CC-834509EBF2AD}">
      <dgm:prSet phldrT="[Text]" custT="1"/>
      <dgm:spPr/>
      <dgm:t>
        <a:bodyPr/>
        <a:lstStyle/>
        <a:p>
          <a:r>
            <a:rPr lang="de-DE" sz="1800" b="1" dirty="0" smtClean="0">
              <a:solidFill>
                <a:schemeClr val="accent6">
                  <a:lumMod val="10000"/>
                </a:schemeClr>
              </a:solidFill>
            </a:rPr>
            <a:t>Höhere Löhne			</a:t>
          </a:r>
          <a:endParaRPr lang="de-DE" sz="1800" b="1" dirty="0">
            <a:solidFill>
              <a:schemeClr val="accent6">
                <a:lumMod val="10000"/>
              </a:schemeClr>
            </a:solidFill>
          </a:endParaRPr>
        </a:p>
      </dgm:t>
    </dgm:pt>
    <dgm:pt modelId="{6F076CF1-3E22-4B9B-AC76-8A0685B06087}" type="parTrans" cxnId="{028E86E1-816D-4EAC-80C0-25BFF26143B9}">
      <dgm:prSet/>
      <dgm:spPr/>
      <dgm:t>
        <a:bodyPr/>
        <a:lstStyle/>
        <a:p>
          <a:endParaRPr lang="de-DE"/>
        </a:p>
      </dgm:t>
    </dgm:pt>
    <dgm:pt modelId="{54A08953-7AE5-41C9-BD76-01297376F053}" type="sibTrans" cxnId="{028E86E1-816D-4EAC-80C0-25BFF26143B9}">
      <dgm:prSet/>
      <dgm:spPr/>
      <dgm:t>
        <a:bodyPr/>
        <a:lstStyle/>
        <a:p>
          <a:endParaRPr lang="de-DE"/>
        </a:p>
      </dgm:t>
    </dgm:pt>
    <dgm:pt modelId="{E86B3EE2-5F07-458E-9D59-26EC89DE2C46}">
      <dgm:prSet phldrT="[Text]" custT="1"/>
      <dgm:spPr/>
      <dgm:t>
        <a:bodyPr/>
        <a:lstStyle/>
        <a:p>
          <a:r>
            <a:rPr lang="de-DE" sz="1800" b="1" dirty="0" smtClean="0">
              <a:solidFill>
                <a:schemeClr val="accent6">
                  <a:lumMod val="10000"/>
                </a:schemeClr>
              </a:solidFill>
            </a:rPr>
            <a:t>Arbeitszeiten, die zum Leben passen</a:t>
          </a:r>
          <a:endParaRPr lang="de-DE" sz="1800" b="1" dirty="0">
            <a:solidFill>
              <a:schemeClr val="accent6">
                <a:lumMod val="10000"/>
              </a:schemeClr>
            </a:solidFill>
          </a:endParaRPr>
        </a:p>
      </dgm:t>
    </dgm:pt>
    <dgm:pt modelId="{554AD960-0AD5-4F9D-8D00-D29FAF779188}" type="parTrans" cxnId="{A980FE23-4817-4DCB-8291-FA255EBFFE08}">
      <dgm:prSet/>
      <dgm:spPr/>
      <dgm:t>
        <a:bodyPr/>
        <a:lstStyle/>
        <a:p>
          <a:endParaRPr lang="de-DE"/>
        </a:p>
      </dgm:t>
    </dgm:pt>
    <dgm:pt modelId="{036C3C16-D259-441E-A894-75371EE871CA}" type="sibTrans" cxnId="{A980FE23-4817-4DCB-8291-FA255EBFFE08}">
      <dgm:prSet/>
      <dgm:spPr/>
      <dgm:t>
        <a:bodyPr/>
        <a:lstStyle/>
        <a:p>
          <a:endParaRPr lang="de-DE"/>
        </a:p>
      </dgm:t>
    </dgm:pt>
    <dgm:pt modelId="{46EEE13D-E314-477D-8B30-C9160D9113E4}">
      <dgm:prSet phldrT="[Text]" custT="1"/>
      <dgm:spPr/>
      <dgm:t>
        <a:bodyPr/>
        <a:lstStyle/>
        <a:p>
          <a:r>
            <a:rPr lang="de-DE" sz="2400" dirty="0" smtClean="0"/>
            <a:t>Was wir nicht brauchen:</a:t>
          </a:r>
          <a:endParaRPr lang="de-DE" sz="2400" dirty="0"/>
        </a:p>
      </dgm:t>
    </dgm:pt>
    <dgm:pt modelId="{F08267AC-9052-4A24-8933-29422DEB6517}" type="parTrans" cxnId="{90C0E1C4-B9F4-48A8-974F-F30381C6EB14}">
      <dgm:prSet/>
      <dgm:spPr/>
      <dgm:t>
        <a:bodyPr/>
        <a:lstStyle/>
        <a:p>
          <a:endParaRPr lang="de-DE"/>
        </a:p>
      </dgm:t>
    </dgm:pt>
    <dgm:pt modelId="{3743884B-E988-4789-BDC1-D9C820BA47EF}" type="sibTrans" cxnId="{90C0E1C4-B9F4-48A8-974F-F30381C6EB14}">
      <dgm:prSet/>
      <dgm:spPr/>
      <dgm:t>
        <a:bodyPr/>
        <a:lstStyle/>
        <a:p>
          <a:endParaRPr lang="de-DE"/>
        </a:p>
      </dgm:t>
    </dgm:pt>
    <dgm:pt modelId="{DB26482B-0B2A-49C3-8292-352EF4D1E489}">
      <dgm:prSet phldrT="[Text]" custT="1"/>
      <dgm:spPr/>
      <dgm:t>
        <a:bodyPr/>
        <a:lstStyle/>
        <a:p>
          <a:r>
            <a:rPr lang="de-DE" sz="1800" b="1" dirty="0" smtClean="0">
              <a:solidFill>
                <a:schemeClr val="tx1"/>
              </a:solidFill>
            </a:rPr>
            <a:t>Längere Wochenarbeitszeiten</a:t>
          </a:r>
          <a:endParaRPr lang="de-DE" sz="1800" b="1" dirty="0">
            <a:solidFill>
              <a:schemeClr val="tx1"/>
            </a:solidFill>
          </a:endParaRPr>
        </a:p>
      </dgm:t>
    </dgm:pt>
    <dgm:pt modelId="{54159384-85FE-43CF-90AC-9946E1251B2F}" type="parTrans" cxnId="{719173CC-3D89-4D66-9209-D1EF882AC211}">
      <dgm:prSet/>
      <dgm:spPr/>
      <dgm:t>
        <a:bodyPr/>
        <a:lstStyle/>
        <a:p>
          <a:endParaRPr lang="de-DE"/>
        </a:p>
      </dgm:t>
    </dgm:pt>
    <dgm:pt modelId="{2D0786EB-10F6-419E-B6F9-8C143C7E8F78}" type="sibTrans" cxnId="{719173CC-3D89-4D66-9209-D1EF882AC211}">
      <dgm:prSet/>
      <dgm:spPr/>
      <dgm:t>
        <a:bodyPr/>
        <a:lstStyle/>
        <a:p>
          <a:endParaRPr lang="de-DE"/>
        </a:p>
      </dgm:t>
    </dgm:pt>
    <dgm:pt modelId="{A73A4CF2-390D-492E-87A3-3CF1B03B4297}">
      <dgm:prSet phldrT="[Text]" custT="1"/>
      <dgm:spPr/>
      <dgm:t>
        <a:bodyPr/>
        <a:lstStyle/>
        <a:p>
          <a:r>
            <a:rPr lang="de-DE" sz="1800" b="1" dirty="0" smtClean="0">
              <a:solidFill>
                <a:schemeClr val="tx1"/>
              </a:solidFill>
            </a:rPr>
            <a:t>Arbeitgeber, die nicht ausbilden	</a:t>
          </a:r>
          <a:endParaRPr lang="de-DE" sz="1800" b="1" dirty="0">
            <a:solidFill>
              <a:schemeClr val="tx1"/>
            </a:solidFill>
          </a:endParaRPr>
        </a:p>
      </dgm:t>
    </dgm:pt>
    <dgm:pt modelId="{222498DF-F0FC-412D-826C-1487CA3FBCF3}" type="parTrans" cxnId="{167EE706-80C4-4A9E-AD67-47A4BF47AE7E}">
      <dgm:prSet/>
      <dgm:spPr/>
      <dgm:t>
        <a:bodyPr/>
        <a:lstStyle/>
        <a:p>
          <a:endParaRPr lang="de-DE"/>
        </a:p>
      </dgm:t>
    </dgm:pt>
    <dgm:pt modelId="{51DE79B5-C89F-4C91-BA06-33B8C7A36F00}" type="sibTrans" cxnId="{167EE706-80C4-4A9E-AD67-47A4BF47AE7E}">
      <dgm:prSet/>
      <dgm:spPr/>
      <dgm:t>
        <a:bodyPr/>
        <a:lstStyle/>
        <a:p>
          <a:endParaRPr lang="de-DE"/>
        </a:p>
      </dgm:t>
    </dgm:pt>
    <dgm:pt modelId="{D0165524-C6D7-431F-B179-24C29A8FCB1C}">
      <dgm:prSet phldrT="[Text]" custT="1"/>
      <dgm:spPr/>
      <dgm:t>
        <a:bodyPr/>
        <a:lstStyle/>
        <a:p>
          <a:r>
            <a:rPr lang="de-DE" sz="1800" b="1" dirty="0" smtClean="0">
              <a:solidFill>
                <a:schemeClr val="tx1"/>
              </a:solidFill>
            </a:rPr>
            <a:t>Arbeitgeber, die keinen Plan zur Personalentwicklung haben</a:t>
          </a:r>
          <a:endParaRPr lang="de-DE" sz="1800" b="1" dirty="0">
            <a:solidFill>
              <a:schemeClr val="tx1"/>
            </a:solidFill>
          </a:endParaRPr>
        </a:p>
      </dgm:t>
    </dgm:pt>
    <dgm:pt modelId="{E45FB5FE-3FE8-48A3-985A-C7A53BABFC64}" type="parTrans" cxnId="{6C04897A-E005-40BB-AE6D-E5F7B3D09AEB}">
      <dgm:prSet/>
      <dgm:spPr/>
      <dgm:t>
        <a:bodyPr/>
        <a:lstStyle/>
        <a:p>
          <a:endParaRPr lang="de-DE"/>
        </a:p>
      </dgm:t>
    </dgm:pt>
    <dgm:pt modelId="{8569EB6B-437E-4A8C-B89A-8DE84CC75CD3}" type="sibTrans" cxnId="{6C04897A-E005-40BB-AE6D-E5F7B3D09AEB}">
      <dgm:prSet/>
      <dgm:spPr/>
      <dgm:t>
        <a:bodyPr/>
        <a:lstStyle/>
        <a:p>
          <a:endParaRPr lang="de-DE"/>
        </a:p>
      </dgm:t>
    </dgm:pt>
    <dgm:pt modelId="{8C6CE89E-D797-4051-AB3A-AA68B79E328F}">
      <dgm:prSet phldrT="[Text]" custT="1"/>
      <dgm:spPr/>
      <dgm:t>
        <a:bodyPr/>
        <a:lstStyle/>
        <a:p>
          <a:r>
            <a:rPr lang="de-DE" sz="1800" b="1" dirty="0" smtClean="0">
              <a:solidFill>
                <a:schemeClr val="accent6">
                  <a:lumMod val="10000"/>
                </a:schemeClr>
              </a:solidFill>
            </a:rPr>
            <a:t>Investitionen in die Beschäftigten</a:t>
          </a:r>
          <a:endParaRPr lang="de-DE" sz="1800" b="1" dirty="0">
            <a:solidFill>
              <a:schemeClr val="accent6">
                <a:lumMod val="10000"/>
              </a:schemeClr>
            </a:solidFill>
          </a:endParaRPr>
        </a:p>
      </dgm:t>
    </dgm:pt>
    <dgm:pt modelId="{944C3749-4E90-44D1-ABC7-9F307BA2B90E}" type="parTrans" cxnId="{38D42FED-4EBD-4836-AED4-2FCD87CB9E6D}">
      <dgm:prSet/>
      <dgm:spPr/>
      <dgm:t>
        <a:bodyPr/>
        <a:lstStyle/>
        <a:p>
          <a:endParaRPr lang="de-DE"/>
        </a:p>
      </dgm:t>
    </dgm:pt>
    <dgm:pt modelId="{8D1F06FA-6C7D-48F5-87C7-7852C649E776}" type="sibTrans" cxnId="{38D42FED-4EBD-4836-AED4-2FCD87CB9E6D}">
      <dgm:prSet/>
      <dgm:spPr/>
      <dgm:t>
        <a:bodyPr/>
        <a:lstStyle/>
        <a:p>
          <a:endParaRPr lang="de-DE"/>
        </a:p>
      </dgm:t>
    </dgm:pt>
    <dgm:pt modelId="{B9D33277-C981-4500-A54F-0794A889B402}">
      <dgm:prSet phldrT="[Text]" custT="1"/>
      <dgm:spPr/>
      <dgm:t>
        <a:bodyPr/>
        <a:lstStyle/>
        <a:p>
          <a:r>
            <a:rPr lang="de-DE" sz="1800" b="1" dirty="0" smtClean="0">
              <a:solidFill>
                <a:schemeClr val="tx1"/>
              </a:solidFill>
            </a:rPr>
            <a:t>Höheres Rentenalter</a:t>
          </a:r>
          <a:endParaRPr lang="de-DE" sz="1800" b="1" dirty="0">
            <a:solidFill>
              <a:schemeClr val="tx1"/>
            </a:solidFill>
          </a:endParaRPr>
        </a:p>
      </dgm:t>
    </dgm:pt>
    <dgm:pt modelId="{EBB03442-0CF2-4015-83FC-45F865E5431C}" type="parTrans" cxnId="{014C85B2-EA37-4063-B4F8-616CE39EFB97}">
      <dgm:prSet/>
      <dgm:spPr/>
      <dgm:t>
        <a:bodyPr/>
        <a:lstStyle/>
        <a:p>
          <a:endParaRPr lang="de-DE"/>
        </a:p>
      </dgm:t>
    </dgm:pt>
    <dgm:pt modelId="{EB70D9B5-3C79-4A35-818A-6BC0B0C3B297}" type="sibTrans" cxnId="{014C85B2-EA37-4063-B4F8-616CE39EFB97}">
      <dgm:prSet/>
      <dgm:spPr/>
      <dgm:t>
        <a:bodyPr/>
        <a:lstStyle/>
        <a:p>
          <a:endParaRPr lang="de-DE"/>
        </a:p>
      </dgm:t>
    </dgm:pt>
    <dgm:pt modelId="{02A6898D-0802-46A2-B414-21D12513A3BA}">
      <dgm:prSet phldrT="[Text]" custT="1"/>
      <dgm:spPr>
        <a:solidFill>
          <a:schemeClr val="tx1">
            <a:lumMod val="75000"/>
          </a:schemeClr>
        </a:solidFill>
      </dgm:spPr>
      <dgm:t>
        <a:bodyPr/>
        <a:lstStyle/>
        <a:p>
          <a:r>
            <a:rPr lang="de-DE" sz="2400" dirty="0" smtClean="0"/>
            <a:t>Was wir brauchen:</a:t>
          </a:r>
          <a:endParaRPr lang="de-DE" sz="2400" dirty="0"/>
        </a:p>
      </dgm:t>
    </dgm:pt>
    <dgm:pt modelId="{EB859A5D-3EE8-4FE3-94DC-182710A41A9B}" type="sibTrans" cxnId="{0083FD23-00D2-4572-B487-12DB31B747C2}">
      <dgm:prSet/>
      <dgm:spPr/>
      <dgm:t>
        <a:bodyPr/>
        <a:lstStyle/>
        <a:p>
          <a:endParaRPr lang="de-DE"/>
        </a:p>
      </dgm:t>
    </dgm:pt>
    <dgm:pt modelId="{41790037-7145-43F9-891B-DFBD7D2B1B91}" type="parTrans" cxnId="{0083FD23-00D2-4572-B487-12DB31B747C2}">
      <dgm:prSet/>
      <dgm:spPr/>
      <dgm:t>
        <a:bodyPr/>
        <a:lstStyle/>
        <a:p>
          <a:endParaRPr lang="de-DE"/>
        </a:p>
      </dgm:t>
    </dgm:pt>
    <dgm:pt modelId="{D5C02B70-04C9-4EE2-8D86-A99E8C5BA9FE}" type="pres">
      <dgm:prSet presAssocID="{007E8C48-DBC2-49F7-9E93-EE02A88DB4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9567B90-25CD-4844-86BF-D0D50FB820FD}" type="pres">
      <dgm:prSet presAssocID="{02A6898D-0802-46A2-B414-21D12513A3BA}" presName="parentLin" presStyleCnt="0"/>
      <dgm:spPr/>
    </dgm:pt>
    <dgm:pt modelId="{74312A17-B8E3-4125-8158-C18EC0EF0DB0}" type="pres">
      <dgm:prSet presAssocID="{02A6898D-0802-46A2-B414-21D12513A3BA}" presName="parentLeftMargin" presStyleLbl="node1" presStyleIdx="0" presStyleCnt="2"/>
      <dgm:spPr/>
      <dgm:t>
        <a:bodyPr/>
        <a:lstStyle/>
        <a:p>
          <a:endParaRPr lang="de-DE"/>
        </a:p>
      </dgm:t>
    </dgm:pt>
    <dgm:pt modelId="{5CC2FF2C-7A8B-4DE9-B7E3-15A014180C81}" type="pres">
      <dgm:prSet presAssocID="{02A6898D-0802-46A2-B414-21D12513A3B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5A451C6-9989-4FCD-8E7A-24BBDEC1F84D}" type="pres">
      <dgm:prSet presAssocID="{02A6898D-0802-46A2-B414-21D12513A3BA}" presName="negativeSpace" presStyleCnt="0"/>
      <dgm:spPr/>
    </dgm:pt>
    <dgm:pt modelId="{2E1C995F-F92A-441C-9854-0290DD53AE8A}" type="pres">
      <dgm:prSet presAssocID="{02A6898D-0802-46A2-B414-21D12513A3BA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EF48770-F3EB-499E-A62C-0286E7DA15B7}" type="pres">
      <dgm:prSet presAssocID="{EB859A5D-3EE8-4FE3-94DC-182710A41A9B}" presName="spaceBetweenRectangles" presStyleCnt="0"/>
      <dgm:spPr/>
    </dgm:pt>
    <dgm:pt modelId="{923316C5-6BB5-4A65-9C2B-3CC1FAA104B8}" type="pres">
      <dgm:prSet presAssocID="{46EEE13D-E314-477D-8B30-C9160D9113E4}" presName="parentLin" presStyleCnt="0"/>
      <dgm:spPr/>
    </dgm:pt>
    <dgm:pt modelId="{464886E4-7FD8-4516-A352-139711E66E34}" type="pres">
      <dgm:prSet presAssocID="{46EEE13D-E314-477D-8B30-C9160D9113E4}" presName="parentLeftMargin" presStyleLbl="node1" presStyleIdx="0" presStyleCnt="2"/>
      <dgm:spPr/>
      <dgm:t>
        <a:bodyPr/>
        <a:lstStyle/>
        <a:p>
          <a:endParaRPr lang="de-DE"/>
        </a:p>
      </dgm:t>
    </dgm:pt>
    <dgm:pt modelId="{CDC3C1C6-67B1-46CE-BFB1-4490779B600D}" type="pres">
      <dgm:prSet presAssocID="{46EEE13D-E314-477D-8B30-C9160D9113E4}" presName="parentText" presStyleLbl="node1" presStyleIdx="1" presStyleCnt="2" custLinFactNeighborY="-9146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CA58356-4814-4FC4-B987-76C51B305C19}" type="pres">
      <dgm:prSet presAssocID="{46EEE13D-E314-477D-8B30-C9160D9113E4}" presName="negativeSpace" presStyleCnt="0"/>
      <dgm:spPr/>
    </dgm:pt>
    <dgm:pt modelId="{9C64293C-F51E-449F-92E2-E33E7E78AA02}" type="pres">
      <dgm:prSet presAssocID="{46EEE13D-E314-477D-8B30-C9160D9113E4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167EE706-80C4-4A9E-AD67-47A4BF47AE7E}" srcId="{46EEE13D-E314-477D-8B30-C9160D9113E4}" destId="{A73A4CF2-390D-492E-87A3-3CF1B03B4297}" srcOrd="2" destOrd="0" parTransId="{222498DF-F0FC-412D-826C-1487CA3FBCF3}" sibTransId="{51DE79B5-C89F-4C91-BA06-33B8C7A36F00}"/>
    <dgm:cxn modelId="{06AA4AD0-5D6B-47C6-91B3-CA97C9ADD41E}" type="presOf" srcId="{46EEE13D-E314-477D-8B30-C9160D9113E4}" destId="{464886E4-7FD8-4516-A352-139711E66E34}" srcOrd="0" destOrd="0" presId="urn:microsoft.com/office/officeart/2005/8/layout/list1"/>
    <dgm:cxn modelId="{944A7BC1-F7BA-43BB-BB7D-B6CF951A4260}" type="presOf" srcId="{E86B3EE2-5F07-458E-9D59-26EC89DE2C46}" destId="{2E1C995F-F92A-441C-9854-0290DD53AE8A}" srcOrd="0" destOrd="2" presId="urn:microsoft.com/office/officeart/2005/8/layout/list1"/>
    <dgm:cxn modelId="{90C0E1C4-B9F4-48A8-974F-F30381C6EB14}" srcId="{007E8C48-DBC2-49F7-9E93-EE02A88DB4EB}" destId="{46EEE13D-E314-477D-8B30-C9160D9113E4}" srcOrd="1" destOrd="0" parTransId="{F08267AC-9052-4A24-8933-29422DEB6517}" sibTransId="{3743884B-E988-4789-BDC1-D9C820BA47EF}"/>
    <dgm:cxn modelId="{C1C4386A-2A8F-479D-91E8-9ABB2E559457}" type="presOf" srcId="{02A6898D-0802-46A2-B414-21D12513A3BA}" destId="{5CC2FF2C-7A8B-4DE9-B7E3-15A014180C81}" srcOrd="1" destOrd="0" presId="urn:microsoft.com/office/officeart/2005/8/layout/list1"/>
    <dgm:cxn modelId="{961F89F0-AF65-40E7-B259-174CF452A9B5}" type="presOf" srcId="{1369CC77-4AAB-48F3-A2F2-9DB216BFA04E}" destId="{2E1C995F-F92A-441C-9854-0290DD53AE8A}" srcOrd="0" destOrd="0" presId="urn:microsoft.com/office/officeart/2005/8/layout/list1"/>
    <dgm:cxn modelId="{1DF5F509-1473-4312-94F8-0BF7A39277A5}" type="presOf" srcId="{8C6CE89E-D797-4051-AB3A-AA68B79E328F}" destId="{2E1C995F-F92A-441C-9854-0290DD53AE8A}" srcOrd="0" destOrd="3" presId="urn:microsoft.com/office/officeart/2005/8/layout/list1"/>
    <dgm:cxn modelId="{0083FD23-00D2-4572-B487-12DB31B747C2}" srcId="{007E8C48-DBC2-49F7-9E93-EE02A88DB4EB}" destId="{02A6898D-0802-46A2-B414-21D12513A3BA}" srcOrd="0" destOrd="0" parTransId="{41790037-7145-43F9-891B-DFBD7D2B1B91}" sibTransId="{EB859A5D-3EE8-4FE3-94DC-182710A41A9B}"/>
    <dgm:cxn modelId="{37558928-8FD8-46B9-B088-91380882F8BD}" type="presOf" srcId="{46EEE13D-E314-477D-8B30-C9160D9113E4}" destId="{CDC3C1C6-67B1-46CE-BFB1-4490779B600D}" srcOrd="1" destOrd="0" presId="urn:microsoft.com/office/officeart/2005/8/layout/list1"/>
    <dgm:cxn modelId="{9E717ED9-C056-4D1F-8DAA-E65BA0F688F8}" srcId="{02A6898D-0802-46A2-B414-21D12513A3BA}" destId="{1369CC77-4AAB-48F3-A2F2-9DB216BFA04E}" srcOrd="0" destOrd="0" parTransId="{B51226DA-659E-49DB-9F22-54A03AA28853}" sibTransId="{612584E3-6870-46AB-8C76-DBF57439366B}"/>
    <dgm:cxn modelId="{749BDB1C-46E7-4C2B-99C1-889A88458050}" type="presOf" srcId="{02A6898D-0802-46A2-B414-21D12513A3BA}" destId="{74312A17-B8E3-4125-8158-C18EC0EF0DB0}" srcOrd="0" destOrd="0" presId="urn:microsoft.com/office/officeart/2005/8/layout/list1"/>
    <dgm:cxn modelId="{BA689BEB-0853-4F80-AD97-59C6C23AFBF0}" type="presOf" srcId="{A73A4CF2-390D-492E-87A3-3CF1B03B4297}" destId="{9C64293C-F51E-449F-92E2-E33E7E78AA02}" srcOrd="0" destOrd="2" presId="urn:microsoft.com/office/officeart/2005/8/layout/list1"/>
    <dgm:cxn modelId="{D978B807-BA84-49C6-967E-C478DE79C2D0}" type="presOf" srcId="{B9D33277-C981-4500-A54F-0794A889B402}" destId="{9C64293C-F51E-449F-92E2-E33E7E78AA02}" srcOrd="0" destOrd="1" presId="urn:microsoft.com/office/officeart/2005/8/layout/list1"/>
    <dgm:cxn modelId="{A980FE23-4817-4DCB-8291-FA255EBFFE08}" srcId="{02A6898D-0802-46A2-B414-21D12513A3BA}" destId="{E86B3EE2-5F07-458E-9D59-26EC89DE2C46}" srcOrd="2" destOrd="0" parTransId="{554AD960-0AD5-4F9D-8D00-D29FAF779188}" sibTransId="{036C3C16-D259-441E-A894-75371EE871CA}"/>
    <dgm:cxn modelId="{4BCFBF86-8EFF-40AB-862F-0A8116827A0F}" type="presOf" srcId="{DB26482B-0B2A-49C3-8292-352EF4D1E489}" destId="{9C64293C-F51E-449F-92E2-E33E7E78AA02}" srcOrd="0" destOrd="0" presId="urn:microsoft.com/office/officeart/2005/8/layout/list1"/>
    <dgm:cxn modelId="{38D42FED-4EBD-4836-AED4-2FCD87CB9E6D}" srcId="{02A6898D-0802-46A2-B414-21D12513A3BA}" destId="{8C6CE89E-D797-4051-AB3A-AA68B79E328F}" srcOrd="3" destOrd="0" parTransId="{944C3749-4E90-44D1-ABC7-9F307BA2B90E}" sibTransId="{8D1F06FA-6C7D-48F5-87C7-7852C649E776}"/>
    <dgm:cxn modelId="{7014913A-1D4B-4276-9C2F-8181A007FC96}" type="presOf" srcId="{A23A3351-E5F1-4405-B1CC-834509EBF2AD}" destId="{2E1C995F-F92A-441C-9854-0290DD53AE8A}" srcOrd="0" destOrd="1" presId="urn:microsoft.com/office/officeart/2005/8/layout/list1"/>
    <dgm:cxn modelId="{6C04897A-E005-40BB-AE6D-E5F7B3D09AEB}" srcId="{46EEE13D-E314-477D-8B30-C9160D9113E4}" destId="{D0165524-C6D7-431F-B179-24C29A8FCB1C}" srcOrd="3" destOrd="0" parTransId="{E45FB5FE-3FE8-48A3-985A-C7A53BABFC64}" sibTransId="{8569EB6B-437E-4A8C-B89A-8DE84CC75CD3}"/>
    <dgm:cxn modelId="{F35EA7D8-58AA-47AF-8A4A-3D902FCDC596}" type="presOf" srcId="{D0165524-C6D7-431F-B179-24C29A8FCB1C}" destId="{9C64293C-F51E-449F-92E2-E33E7E78AA02}" srcOrd="0" destOrd="3" presId="urn:microsoft.com/office/officeart/2005/8/layout/list1"/>
    <dgm:cxn modelId="{014C85B2-EA37-4063-B4F8-616CE39EFB97}" srcId="{46EEE13D-E314-477D-8B30-C9160D9113E4}" destId="{B9D33277-C981-4500-A54F-0794A889B402}" srcOrd="1" destOrd="0" parTransId="{EBB03442-0CF2-4015-83FC-45F865E5431C}" sibTransId="{EB70D9B5-3C79-4A35-818A-6BC0B0C3B297}"/>
    <dgm:cxn modelId="{028E86E1-816D-4EAC-80C0-25BFF26143B9}" srcId="{02A6898D-0802-46A2-B414-21D12513A3BA}" destId="{A23A3351-E5F1-4405-B1CC-834509EBF2AD}" srcOrd="1" destOrd="0" parTransId="{6F076CF1-3E22-4B9B-AC76-8A0685B06087}" sibTransId="{54A08953-7AE5-41C9-BD76-01297376F053}"/>
    <dgm:cxn modelId="{719173CC-3D89-4D66-9209-D1EF882AC211}" srcId="{46EEE13D-E314-477D-8B30-C9160D9113E4}" destId="{DB26482B-0B2A-49C3-8292-352EF4D1E489}" srcOrd="0" destOrd="0" parTransId="{54159384-85FE-43CF-90AC-9946E1251B2F}" sibTransId="{2D0786EB-10F6-419E-B6F9-8C143C7E8F78}"/>
    <dgm:cxn modelId="{ACE5C5CB-964E-4287-8FB8-34FCD0C44162}" type="presOf" srcId="{007E8C48-DBC2-49F7-9E93-EE02A88DB4EB}" destId="{D5C02B70-04C9-4EE2-8D86-A99E8C5BA9FE}" srcOrd="0" destOrd="0" presId="urn:microsoft.com/office/officeart/2005/8/layout/list1"/>
    <dgm:cxn modelId="{9238C17C-4B6E-4CB5-93B0-2B365BFA077A}" type="presParOf" srcId="{D5C02B70-04C9-4EE2-8D86-A99E8C5BA9FE}" destId="{39567B90-25CD-4844-86BF-D0D50FB820FD}" srcOrd="0" destOrd="0" presId="urn:microsoft.com/office/officeart/2005/8/layout/list1"/>
    <dgm:cxn modelId="{CCC3D4AE-413B-46CC-A5B9-00C1B907502A}" type="presParOf" srcId="{39567B90-25CD-4844-86BF-D0D50FB820FD}" destId="{74312A17-B8E3-4125-8158-C18EC0EF0DB0}" srcOrd="0" destOrd="0" presId="urn:microsoft.com/office/officeart/2005/8/layout/list1"/>
    <dgm:cxn modelId="{5EB0C2A2-3B00-4917-869F-8F77D55C62FF}" type="presParOf" srcId="{39567B90-25CD-4844-86BF-D0D50FB820FD}" destId="{5CC2FF2C-7A8B-4DE9-B7E3-15A014180C81}" srcOrd="1" destOrd="0" presId="urn:microsoft.com/office/officeart/2005/8/layout/list1"/>
    <dgm:cxn modelId="{43880588-1DC4-4D5F-827F-1D47923D6402}" type="presParOf" srcId="{D5C02B70-04C9-4EE2-8D86-A99E8C5BA9FE}" destId="{F5A451C6-9989-4FCD-8E7A-24BBDEC1F84D}" srcOrd="1" destOrd="0" presId="urn:microsoft.com/office/officeart/2005/8/layout/list1"/>
    <dgm:cxn modelId="{82D817E4-69C4-4BF8-A36B-D66D07F1ACC4}" type="presParOf" srcId="{D5C02B70-04C9-4EE2-8D86-A99E8C5BA9FE}" destId="{2E1C995F-F92A-441C-9854-0290DD53AE8A}" srcOrd="2" destOrd="0" presId="urn:microsoft.com/office/officeart/2005/8/layout/list1"/>
    <dgm:cxn modelId="{E1C4C9C4-EF40-4648-AD04-8BCF671105AF}" type="presParOf" srcId="{D5C02B70-04C9-4EE2-8D86-A99E8C5BA9FE}" destId="{9EF48770-F3EB-499E-A62C-0286E7DA15B7}" srcOrd="3" destOrd="0" presId="urn:microsoft.com/office/officeart/2005/8/layout/list1"/>
    <dgm:cxn modelId="{9417D4BB-30A6-43A6-99F5-B8132D9511DB}" type="presParOf" srcId="{D5C02B70-04C9-4EE2-8D86-A99E8C5BA9FE}" destId="{923316C5-6BB5-4A65-9C2B-3CC1FAA104B8}" srcOrd="4" destOrd="0" presId="urn:microsoft.com/office/officeart/2005/8/layout/list1"/>
    <dgm:cxn modelId="{FFFA5D54-ABC3-4BFC-8B73-C32413A6BF69}" type="presParOf" srcId="{923316C5-6BB5-4A65-9C2B-3CC1FAA104B8}" destId="{464886E4-7FD8-4516-A352-139711E66E34}" srcOrd="0" destOrd="0" presId="urn:microsoft.com/office/officeart/2005/8/layout/list1"/>
    <dgm:cxn modelId="{248BB6EE-5EFE-4AF9-9CC7-20E3D6227D1E}" type="presParOf" srcId="{923316C5-6BB5-4A65-9C2B-3CC1FAA104B8}" destId="{CDC3C1C6-67B1-46CE-BFB1-4490779B600D}" srcOrd="1" destOrd="0" presId="urn:microsoft.com/office/officeart/2005/8/layout/list1"/>
    <dgm:cxn modelId="{A4965044-3700-4B82-84A2-60FA7317BCED}" type="presParOf" srcId="{D5C02B70-04C9-4EE2-8D86-A99E8C5BA9FE}" destId="{2CA58356-4814-4FC4-B987-76C51B305C19}" srcOrd="5" destOrd="0" presId="urn:microsoft.com/office/officeart/2005/8/layout/list1"/>
    <dgm:cxn modelId="{167DF4A5-9626-4824-8F58-489641804539}" type="presParOf" srcId="{D5C02B70-04C9-4EE2-8D86-A99E8C5BA9FE}" destId="{9C64293C-F51E-449F-92E2-E33E7E78AA0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C995F-F92A-441C-9854-0290DD53AE8A}">
      <dsp:nvSpPr>
        <dsp:cNvPr id="0" name=""/>
        <dsp:cNvSpPr/>
      </dsp:nvSpPr>
      <dsp:spPr>
        <a:xfrm>
          <a:off x="0" y="200539"/>
          <a:ext cx="8346365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71" tIns="229108" rIns="64777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solidFill>
                <a:schemeClr val="accent6">
                  <a:lumMod val="10000"/>
                </a:schemeClr>
              </a:solidFill>
            </a:rPr>
            <a:t>Gute Arbeit		</a:t>
          </a:r>
          <a:endParaRPr lang="de-DE" sz="1800" b="1" kern="1200" dirty="0">
            <a:solidFill>
              <a:schemeClr val="accent6">
                <a:lumMod val="1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solidFill>
                <a:schemeClr val="accent6">
                  <a:lumMod val="10000"/>
                </a:schemeClr>
              </a:solidFill>
            </a:rPr>
            <a:t>Höhere Löhne			</a:t>
          </a:r>
          <a:endParaRPr lang="de-DE" sz="1800" b="1" kern="1200" dirty="0">
            <a:solidFill>
              <a:schemeClr val="accent6">
                <a:lumMod val="1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solidFill>
                <a:schemeClr val="accent6">
                  <a:lumMod val="10000"/>
                </a:schemeClr>
              </a:solidFill>
            </a:rPr>
            <a:t>Arbeitszeiten, die zum Leben passen</a:t>
          </a:r>
          <a:endParaRPr lang="de-DE" sz="1800" b="1" kern="1200" dirty="0">
            <a:solidFill>
              <a:schemeClr val="accent6">
                <a:lumMod val="1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solidFill>
                <a:schemeClr val="accent6">
                  <a:lumMod val="10000"/>
                </a:schemeClr>
              </a:solidFill>
            </a:rPr>
            <a:t>Investitionen in die Beschäftigten</a:t>
          </a:r>
          <a:endParaRPr lang="de-DE" sz="1800" b="1" kern="1200" dirty="0">
            <a:solidFill>
              <a:schemeClr val="accent6">
                <a:lumMod val="10000"/>
              </a:schemeClr>
            </a:solidFill>
          </a:endParaRPr>
        </a:p>
      </dsp:txBody>
      <dsp:txXfrm>
        <a:off x="0" y="200539"/>
        <a:ext cx="8346365" cy="1559250"/>
      </dsp:txXfrm>
    </dsp:sp>
    <dsp:sp modelId="{5CC2FF2C-7A8B-4DE9-B7E3-15A014180C81}">
      <dsp:nvSpPr>
        <dsp:cNvPr id="0" name=""/>
        <dsp:cNvSpPr/>
      </dsp:nvSpPr>
      <dsp:spPr>
        <a:xfrm>
          <a:off x="417318" y="38179"/>
          <a:ext cx="5842455" cy="324720"/>
        </a:xfrm>
        <a:prstGeom prst="roundRect">
          <a:avLst/>
        </a:prstGeom>
        <a:solidFill>
          <a:schemeClr val="tx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831" tIns="0" rIns="22083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Was wir brauchen:</a:t>
          </a:r>
          <a:endParaRPr lang="de-DE" sz="2400" kern="1200" dirty="0"/>
        </a:p>
      </dsp:txBody>
      <dsp:txXfrm>
        <a:off x="433170" y="54031"/>
        <a:ext cx="5810751" cy="293016"/>
      </dsp:txXfrm>
    </dsp:sp>
    <dsp:sp modelId="{9C64293C-F51E-449F-92E2-E33E7E78AA02}">
      <dsp:nvSpPr>
        <dsp:cNvPr id="0" name=""/>
        <dsp:cNvSpPr/>
      </dsp:nvSpPr>
      <dsp:spPr>
        <a:xfrm>
          <a:off x="0" y="1981549"/>
          <a:ext cx="8346365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263809"/>
              <a:satOff val="-43122"/>
              <a:lumOff val="-31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71" tIns="229108" rIns="64777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solidFill>
                <a:schemeClr val="tx1"/>
              </a:solidFill>
            </a:rPr>
            <a:t>Längere Wochenarbeitszeiten</a:t>
          </a:r>
          <a:endParaRPr lang="de-DE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solidFill>
                <a:schemeClr val="tx1"/>
              </a:solidFill>
            </a:rPr>
            <a:t>Höheres Rentenalter</a:t>
          </a:r>
          <a:endParaRPr lang="de-DE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solidFill>
                <a:schemeClr val="tx1"/>
              </a:solidFill>
            </a:rPr>
            <a:t>Arbeitgeber, die nicht ausbilden	</a:t>
          </a:r>
          <a:endParaRPr lang="de-DE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solidFill>
                <a:schemeClr val="tx1"/>
              </a:solidFill>
            </a:rPr>
            <a:t>Arbeitgeber, die keinen Plan zur Personalentwicklung haben</a:t>
          </a:r>
          <a:endParaRPr lang="de-DE" sz="1800" b="1" kern="1200" dirty="0">
            <a:solidFill>
              <a:schemeClr val="tx1"/>
            </a:solidFill>
          </a:endParaRPr>
        </a:p>
      </dsp:txBody>
      <dsp:txXfrm>
        <a:off x="0" y="1981549"/>
        <a:ext cx="8346365" cy="1559250"/>
      </dsp:txXfrm>
    </dsp:sp>
    <dsp:sp modelId="{CDC3C1C6-67B1-46CE-BFB1-4490779B600D}">
      <dsp:nvSpPr>
        <dsp:cNvPr id="0" name=""/>
        <dsp:cNvSpPr/>
      </dsp:nvSpPr>
      <dsp:spPr>
        <a:xfrm>
          <a:off x="417318" y="1789490"/>
          <a:ext cx="5842455" cy="324720"/>
        </a:xfrm>
        <a:prstGeom prst="roundRect">
          <a:avLst/>
        </a:prstGeom>
        <a:solidFill>
          <a:schemeClr val="accent2">
            <a:hueOff val="9263809"/>
            <a:satOff val="-43122"/>
            <a:lumOff val="-31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831" tIns="0" rIns="22083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Was wir nicht brauchen:</a:t>
          </a:r>
          <a:endParaRPr lang="de-DE" sz="2400" kern="1200" dirty="0"/>
        </a:p>
      </dsp:txBody>
      <dsp:txXfrm>
        <a:off x="433170" y="1805342"/>
        <a:ext cx="5810751" cy="29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68492C6-ED8A-564E-B3D1-6FC36A6D9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179970" tIns="179970" rIns="179970" bIns="179970" rtlCol="0"/>
          <a:lstStyle>
            <a:lvl1pPr algn="l">
              <a:defRPr sz="1200"/>
            </a:lvl1pPr>
          </a:lstStyle>
          <a:p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C568E1-C914-E044-B5DC-41DA91055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179970" tIns="179970" rIns="179970" bIns="179970" rtlCol="0"/>
          <a:lstStyle>
            <a:lvl1pPr algn="r">
              <a:defRPr sz="1200"/>
            </a:lvl1pPr>
          </a:lstStyle>
          <a:p>
            <a:fld id="{D893A924-A15F-FB45-9450-A978DD7F2A70}" type="datetimeFigureOut">
              <a:rPr lang="de-DE" sz="1000">
                <a:latin typeface="Meta IGM" panose="02000503040000020004" pitchFamily="2" charset="0"/>
              </a:rPr>
              <a:t>05.10.2023</a:t>
            </a:fld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51DF70-631C-BE4E-95FD-56CEFF6C4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179970" tIns="179970" rIns="179970" bIns="179970" rtlCol="0" anchor="b"/>
          <a:lstStyle>
            <a:lvl1pPr algn="l">
              <a:defRPr sz="1200"/>
            </a:lvl1pPr>
          </a:lstStyle>
          <a:p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822CB3-F0D6-5A45-9129-191C5695E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179970" tIns="179970" rIns="179970" bIns="179970" rtlCol="0" anchor="b"/>
          <a:lstStyle>
            <a:lvl1pPr algn="r">
              <a:defRPr sz="1200"/>
            </a:lvl1pPr>
          </a:lstStyle>
          <a:p>
            <a:fld id="{53B84A8F-D800-3D49-A16E-28CD7380C913}" type="slidenum">
              <a:rPr lang="de-DE" sz="1000">
                <a:latin typeface="Meta IGM" panose="02000503040000020004" pitchFamily="2" charset="0"/>
              </a:rPr>
              <a:t>‹Nr.›</a:t>
            </a:fld>
            <a:endParaRPr lang="de-DE" sz="100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92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179970" tIns="179970" rIns="179970" bIns="179970" rtlCol="0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179970" tIns="179970" rIns="179970" bIns="179970" rtlCol="0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16B77BA6-83BE-5742-8C0B-6F675812BA19}" type="datetimeFigureOut">
              <a:rPr lang="de-DE" smtClean="0"/>
              <a:pPr/>
              <a:t>05.10.2023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179970" tIns="179970" rIns="179970" bIns="179970" rtlCol="0" anchor="b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179970" tIns="179970" rIns="179970" bIns="179970" rtlCol="0" anchor="b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AD868B3C-6C54-1D41-B938-33F4013C078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21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ta IGM" panose="0200050304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1376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9756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1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025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868B3C-6C54-1D41-B938-33F4013C078E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IGM" panose="0200050304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037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3360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994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3042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3389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4734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969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8221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1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9016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4" Type="http://schemas.openxmlformats.org/officeDocument/2006/relationships/hyperlink" Target="mailto:Katrin.mohr@igmetall.de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902893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64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0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277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4560226"/>
            <a:ext cx="3187699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  <a:endParaRPr lang="de-DE" sz="11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  <a:noFill/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</a:t>
            </a:r>
            <a:r>
              <a:rPr lang="de-DE" dirty="0" smtClean="0"/>
              <a:t>Eure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AUFMERKSAMKEIT!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3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0"/>
            <a:ext cx="9144000" cy="4064000"/>
          </a:xfrm>
          <a:prstGeom prst="rect">
            <a:avLst/>
          </a:prstGeom>
          <a:blipFill>
            <a:blip r:embed="rId2"/>
            <a:srcRect/>
            <a:stretch>
              <a:fillRect t="-66265" b="-66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242278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4560226"/>
            <a:ext cx="3187699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  <a:endParaRPr lang="de-DE" sz="11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  <a:noFill/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</a:t>
            </a:r>
            <a:r>
              <a:rPr lang="de-DE" dirty="0" smtClean="0"/>
              <a:t>DANK!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084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113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-385192"/>
            <a:ext cx="9144000" cy="4064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 smtClean="0"/>
              <a:t>Input Transformations-workshop Arbeitszeit 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 smtClean="0"/>
              <a:t>Katrin Mohr, 22.09.2022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1510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374211"/>
            <a:ext cx="6591039" cy="961628"/>
          </a:xfrm>
        </p:spPr>
        <p:txBody>
          <a:bodyPr anchor="ctr" anchorCtr="0"/>
          <a:lstStyle>
            <a:lvl1pPr algn="l">
              <a:defRPr sz="3500" spc="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4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481404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26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4" y="241800"/>
            <a:ext cx="7930285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 smtClean="0"/>
              <a:t>TITEL </a:t>
            </a:r>
            <a:r>
              <a:rPr lang="de-DE" dirty="0" err="1" smtClean="0"/>
              <a:t>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066800"/>
            <a:ext cx="8642349" cy="3351778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89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250824" y="4233672"/>
            <a:ext cx="8893175" cy="4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  <p:sp>
        <p:nvSpPr>
          <p:cNvPr id="13" name="Textfeld 12"/>
          <p:cNvSpPr txBox="1"/>
          <p:nvPr userDrawn="1"/>
        </p:nvSpPr>
        <p:spPr>
          <a:xfrm rot="16200000">
            <a:off x="8819954" y="1841806"/>
            <a:ext cx="512961" cy="769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de-DE" sz="500" dirty="0" smtClean="0">
                <a:solidFill>
                  <a:schemeClr val="bg1"/>
                </a:solidFill>
                <a:latin typeface="Meta IGM" panose="02000503040000020004" pitchFamily="2" charset="0"/>
              </a:rPr>
              <a:t>Foto: Reiner</a:t>
            </a:r>
            <a:r>
              <a:rPr lang="de-DE" sz="500" baseline="0" dirty="0" smtClean="0">
                <a:solidFill>
                  <a:schemeClr val="bg1"/>
                </a:solidFill>
                <a:latin typeface="Meta IGM" panose="02000503040000020004" pitchFamily="2" charset="0"/>
              </a:rPr>
              <a:t> Kunze</a:t>
            </a:r>
            <a:endParaRPr lang="de-DE" sz="500" dirty="0" smtClean="0">
              <a:solidFill>
                <a:schemeClr val="bg1"/>
              </a:solidFill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05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_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4" y="241800"/>
            <a:ext cx="7930285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6" y="1066800"/>
            <a:ext cx="3884252" cy="3351778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577195" y="1066800"/>
            <a:ext cx="3884252" cy="3351778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060412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28332BA-1E60-C547-87CF-B32F3589022F}"/>
              </a:ext>
            </a:extLst>
          </p:cNvPr>
          <p:cNvSpPr/>
          <p:nvPr userDrawn="1"/>
        </p:nvSpPr>
        <p:spPr>
          <a:xfrm>
            <a:off x="5250569" y="3766384"/>
            <a:ext cx="3791420" cy="3543684"/>
          </a:xfrm>
          <a:custGeom>
            <a:avLst/>
            <a:gdLst>
              <a:gd name="connsiteX0" fmla="*/ 0 w 1533886"/>
              <a:gd name="connsiteY0" fmla="*/ 0 h 2268362"/>
              <a:gd name="connsiteX1" fmla="*/ 1533886 w 1533886"/>
              <a:gd name="connsiteY1" fmla="*/ 0 h 2268362"/>
              <a:gd name="connsiteX2" fmla="*/ 1533886 w 1533886"/>
              <a:gd name="connsiteY2" fmla="*/ 2268362 h 2268362"/>
              <a:gd name="connsiteX3" fmla="*/ 0 w 1533886"/>
              <a:gd name="connsiteY3" fmla="*/ 2268362 h 2268362"/>
              <a:gd name="connsiteX4" fmla="*/ 0 w 1533886"/>
              <a:gd name="connsiteY4" fmla="*/ 0 h 2268362"/>
              <a:gd name="connsiteX0" fmla="*/ 0 w 1533886"/>
              <a:gd name="connsiteY0" fmla="*/ 0 h 2268362"/>
              <a:gd name="connsiteX1" fmla="*/ 1533886 w 1533886"/>
              <a:gd name="connsiteY1" fmla="*/ 2268362 h 2268362"/>
              <a:gd name="connsiteX2" fmla="*/ 0 w 1533886"/>
              <a:gd name="connsiteY2" fmla="*/ 2268362 h 2268362"/>
              <a:gd name="connsiteX3" fmla="*/ 0 w 1533886"/>
              <a:gd name="connsiteY3" fmla="*/ 0 h 2268362"/>
              <a:gd name="connsiteX0" fmla="*/ 0 w 3896086"/>
              <a:gd name="connsiteY0" fmla="*/ 0 h 2268362"/>
              <a:gd name="connsiteX1" fmla="*/ 3896086 w 3896086"/>
              <a:gd name="connsiteY1" fmla="*/ 1938162 h 2268362"/>
              <a:gd name="connsiteX2" fmla="*/ 0 w 3896086"/>
              <a:gd name="connsiteY2" fmla="*/ 2268362 h 2268362"/>
              <a:gd name="connsiteX3" fmla="*/ 0 w 3896086"/>
              <a:gd name="connsiteY3" fmla="*/ 0 h 2268362"/>
              <a:gd name="connsiteX0" fmla="*/ 0 w 4607286"/>
              <a:gd name="connsiteY0" fmla="*/ 0 h 2306462"/>
              <a:gd name="connsiteX1" fmla="*/ 4607286 w 4607286"/>
              <a:gd name="connsiteY1" fmla="*/ 2306462 h 2306462"/>
              <a:gd name="connsiteX2" fmla="*/ 0 w 4607286"/>
              <a:gd name="connsiteY2" fmla="*/ 2268362 h 2306462"/>
              <a:gd name="connsiteX3" fmla="*/ 0 w 4607286"/>
              <a:gd name="connsiteY3" fmla="*/ 0 h 2306462"/>
              <a:gd name="connsiteX0" fmla="*/ 12700 w 4619986"/>
              <a:gd name="connsiteY0" fmla="*/ 0 h 4262262"/>
              <a:gd name="connsiteX1" fmla="*/ 4619986 w 4619986"/>
              <a:gd name="connsiteY1" fmla="*/ 2306462 h 4262262"/>
              <a:gd name="connsiteX2" fmla="*/ 0 w 4619986"/>
              <a:gd name="connsiteY2" fmla="*/ 4262262 h 4262262"/>
              <a:gd name="connsiteX3" fmla="*/ 12700 w 4619986"/>
              <a:gd name="connsiteY3" fmla="*/ 0 h 426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986" h="4262262">
                <a:moveTo>
                  <a:pt x="12700" y="0"/>
                </a:moveTo>
                <a:lnTo>
                  <a:pt x="4619986" y="2306462"/>
                </a:lnTo>
                <a:lnTo>
                  <a:pt x="0" y="4262262"/>
                </a:lnTo>
                <a:cubicBezTo>
                  <a:pt x="4233" y="2841508"/>
                  <a:pt x="8467" y="1420754"/>
                  <a:pt x="1270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52000">
                <a:schemeClr val="tx1"/>
              </a:gs>
              <a:gs pos="98000">
                <a:schemeClr val="accent1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67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467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5264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269509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170710"/>
            <a:ext cx="8642350" cy="32711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74948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988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1682515"/>
            <a:ext cx="3187699" cy="32162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</a:p>
          <a:p>
            <a:pPr algn="r"/>
            <a:r>
              <a:rPr lang="de-DE" sz="1100" b="1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FB Grundsatzfragen</a:t>
            </a:r>
          </a:p>
          <a:p>
            <a:pPr algn="r"/>
            <a:r>
              <a:rPr lang="de-DE" sz="1100" b="1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und Gesellschaftspolitik</a:t>
            </a:r>
            <a:endParaRPr lang="de-DE" sz="1100" b="1" i="0" kern="1200" dirty="0" smtClean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Katrin Mohr</a:t>
            </a:r>
            <a:b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  <a:hlinkClick r:id="rId4"/>
              </a:rPr>
              <a:t>katrin.mohr@igmetall.de</a:t>
            </a:r>
            <a:endParaRPr lang="de-DE" sz="1100" b="0" i="0" kern="1200" dirty="0" smtClean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endParaRPr lang="de-DE" sz="1100" b="0" i="0" kern="1200" dirty="0" smtClean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1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FB Sozialpolitik </a:t>
            </a:r>
          </a:p>
          <a:p>
            <a:pPr algn="r"/>
            <a:r>
              <a:rPr lang="de-DE" sz="1100" b="0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Stefanie Janczyk</a:t>
            </a:r>
          </a:p>
          <a:p>
            <a:pPr algn="r"/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  <a:hlinkClick r:id="rId4"/>
              </a:rPr>
              <a:t>stefanie.janczyk@igmetall.de</a:t>
            </a:r>
            <a:endParaRPr lang="de-DE" sz="1100" b="0" i="0" kern="1200" dirty="0" smtClean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endParaRPr lang="de-DE" sz="1100" b="0" i="0" kern="1200" dirty="0" smtClean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endParaRPr lang="de-DE" sz="1100" b="0" i="0" kern="1200" dirty="0" smtClean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endParaRPr lang="de-DE" sz="1100" b="0" i="0" kern="1200" dirty="0" smtClean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6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Impressum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Wilhelm-Leuschner-Str. 79, 60329 Frankfurt am Main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Vertreten durch den Vorstand, 1. Vorsitzender: Jörg Hofmann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Kontakt: vorstand@igmetall.de</a:t>
            </a:r>
          </a:p>
          <a:p>
            <a:pPr algn="r"/>
            <a:endParaRPr lang="de-DE" sz="600" b="0" i="0" kern="1200" dirty="0" smtClean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600" b="0" i="0" kern="1200" dirty="0" err="1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V.i.S.d.P</a:t>
            </a:r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. / Verantwortlich nach § 18 Abs. 2 </a:t>
            </a:r>
            <a:r>
              <a:rPr lang="de-DE" sz="600" b="0" i="0" kern="1200" dirty="0" err="1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MStV</a:t>
            </a:r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: 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Thorben Albrecht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FB</a:t>
            </a:r>
            <a:r>
              <a:rPr lang="de-DE" sz="600" b="0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Grundsatzfragen und Gesellschaftspolitik</a:t>
            </a:r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/Leiter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Alte</a:t>
            </a:r>
            <a:r>
              <a:rPr lang="de-DE" sz="600" b="0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Jakobstraße </a:t>
            </a:r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149, 10969 Berlin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Kontakt: thorben.albrecht@igmetall.de</a:t>
            </a:r>
            <a:endParaRPr lang="de-DE" sz="6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6304521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</a:t>
            </a:r>
            <a:r>
              <a:rPr lang="de-DE" dirty="0" smtClean="0"/>
              <a:t>Eure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AUFMERKSAMKEIT!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84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72973" y="1911434"/>
            <a:ext cx="1826073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754059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9143999" cy="421033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810399">
            <a:off x="6503852" y="1661595"/>
            <a:ext cx="1908276" cy="4718833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1478735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94859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186091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299168"/>
            <a:ext cx="8642349" cy="2119409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44968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9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32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58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7837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51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1365774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979525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813144"/>
            <a:ext cx="278403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9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9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  <a:endParaRPr lang="de-DE" sz="9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029030" y="4818063"/>
            <a:ext cx="269396" cy="26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798" r:id="rId2"/>
    <p:sldLayoutId id="2147483795" r:id="rId3"/>
    <p:sldLayoutId id="2147483962" r:id="rId4"/>
    <p:sldLayoutId id="2147483961" r:id="rId5"/>
    <p:sldLayoutId id="2147483662" r:id="rId6"/>
    <p:sldLayoutId id="2147483951" r:id="rId7"/>
    <p:sldLayoutId id="2147483677" r:id="rId8"/>
    <p:sldLayoutId id="2147483675" r:id="rId9"/>
    <p:sldLayoutId id="2147483678" r:id="rId10"/>
    <p:sldLayoutId id="2147483676" r:id="rId11"/>
    <p:sldLayoutId id="2147483674" r:id="rId12"/>
    <p:sldLayoutId id="2147483803" r:id="rId13"/>
    <p:sldLayoutId id="2147483944" r:id="rId1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7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7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7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7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17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2A879-8ADF-4F0E-A45C-123876CF62F2}" type="datetimeFigureOut">
              <a:rPr lang="de-DE" smtClean="0"/>
              <a:t>05.10.2023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0028F-2AFD-415F-B4F6-E2D1887002A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835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1365774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979525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250824" y="4786476"/>
            <a:ext cx="532325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0" i="1" dirty="0" smtClean="0">
                <a:solidFill>
                  <a:srgbClr val="3C3C3B"/>
                </a:solidFill>
                <a:latin typeface="Meta IGM" panose="02000503040000020004" pitchFamily="2" charset="0"/>
              </a:rPr>
              <a:t>Für Arbeitszeiten, die zum Leben passen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 </a:t>
            </a:r>
            <a:r>
              <a:rPr lang="de-DE" sz="1000" b="0" i="0" baseline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| 08.06.2023</a:t>
            </a:r>
            <a:endParaRPr lang="de-DE" sz="1000" b="0" i="0" dirty="0">
              <a:solidFill>
                <a:srgbClr val="3C3C3B"/>
              </a:solidFill>
              <a:latin typeface="Meta IGM" panose="02000503040000020004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636168"/>
            <a:ext cx="27840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</a:t>
            </a:r>
            <a:r>
              <a:rPr lang="de-DE" sz="10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Metall Vorstand</a:t>
            </a:r>
            <a:endParaRPr lang="de-DE" sz="10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0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FB Grundsatzfragen</a:t>
            </a:r>
            <a:endParaRPr lang="de-DE" sz="10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53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1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eu01.safelinks.protection.outlook.com/?url=https%3A%2F%2Fwww.igmetall.de%2Faktive%2Fpolitik-und-gesellschaft%2Fwer-fachkraefte-will-muss-auf-gute-arbeit-setzen&amp;data=05%7C01%7CKatrin.Mohr%40igmetall.de%7C4357e6f43172443a5ebd08dbc4e4d384%7C2bd676ce2ad64cdab8eaf427e49c4c69%7C0%7C0%7C638320259294408464%7CUnknown%7CTWFpbGZsb3d8eyJWIjoiMC4wLjAwMDAiLCJQIjoiV2luMzIiLCJBTiI6Ik1haWwiLCJXVCI6Mn0%3D%7C3000%7C%7C%7C&amp;sdata=T7kun5jnw9f7SqiFSpav4ZyzyqX6jlCcQj6tOhqdBvY%3D&amp;reserved=0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hyperlink" Target="https://www.bundesregierung.de/resource/blob/976020/2198382/b426dd3624f0a5086566c38f5dd6218b/2023-06-23-transformation-1-data.pdf?download=1" TargetMode="External"/><Relationship Id="rId4" Type="http://schemas.openxmlformats.org/officeDocument/2006/relationships/hyperlink" Target="https://www.bmas.de/SharedDocs/Downloads/DE/Publikationen/fachkraeftestrategie-der-bundesregierung.pdf?__blob=publicationFile&amp;v=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4B062AD-6F39-8B4B-A769-7638138C83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110" y="3515526"/>
            <a:ext cx="4859057" cy="1367548"/>
          </a:xfrm>
        </p:spPr>
        <p:txBody>
          <a:bodyPr/>
          <a:lstStyle/>
          <a:p>
            <a:r>
              <a:rPr lang="de-DE" sz="2800" dirty="0">
                <a:latin typeface="+mj-lt"/>
              </a:rPr>
              <a:t>Wer Fachkräfte </a:t>
            </a:r>
            <a:r>
              <a:rPr lang="de-DE" sz="2800" dirty="0" smtClean="0">
                <a:latin typeface="+mj-lt"/>
              </a:rPr>
              <a:t/>
            </a:r>
            <a:br>
              <a:rPr lang="de-DE" sz="2800" dirty="0" smtClean="0">
                <a:latin typeface="+mj-lt"/>
              </a:rPr>
            </a:br>
            <a:r>
              <a:rPr lang="de-DE" sz="2800" dirty="0" smtClean="0">
                <a:latin typeface="+mj-lt"/>
              </a:rPr>
              <a:t>will</a:t>
            </a:r>
            <a:r>
              <a:rPr lang="de-DE" sz="2800" dirty="0">
                <a:latin typeface="+mj-lt"/>
              </a:rPr>
              <a:t>, </a:t>
            </a:r>
            <a:r>
              <a:rPr lang="de-DE" sz="2800" dirty="0" smtClean="0">
                <a:latin typeface="+mj-lt"/>
              </a:rPr>
              <a:t>muss </a:t>
            </a:r>
            <a:r>
              <a:rPr lang="de-DE" sz="2800" dirty="0">
                <a:latin typeface="+mj-lt"/>
              </a:rPr>
              <a:t>auf </a:t>
            </a:r>
            <a:r>
              <a:rPr lang="de-DE" sz="2800" dirty="0" smtClean="0">
                <a:latin typeface="+mj-lt"/>
              </a:rPr>
              <a:t/>
            </a:r>
            <a:br>
              <a:rPr lang="de-DE" sz="2800" dirty="0" smtClean="0">
                <a:latin typeface="+mj-lt"/>
              </a:rPr>
            </a:br>
            <a:r>
              <a:rPr lang="de-DE" sz="2800" dirty="0" smtClean="0">
                <a:latin typeface="+mj-lt"/>
              </a:rPr>
              <a:t>gute </a:t>
            </a:r>
            <a:r>
              <a:rPr lang="de-DE" sz="2800" dirty="0">
                <a:latin typeface="+mj-lt"/>
              </a:rPr>
              <a:t>Arbeit setzen</a:t>
            </a:r>
            <a:r>
              <a:rPr lang="de-DE" sz="2800" dirty="0" smtClean="0">
                <a:latin typeface="+mj-lt"/>
              </a:rPr>
              <a:t>!</a:t>
            </a:r>
            <a:r>
              <a:rPr lang="de-DE" sz="2400" dirty="0" smtClean="0">
                <a:latin typeface="+mj-lt"/>
              </a:rPr>
              <a:t/>
            </a:r>
            <a:br>
              <a:rPr lang="de-DE" sz="2400" dirty="0" smtClean="0">
                <a:latin typeface="+mj-lt"/>
              </a:rPr>
            </a:br>
            <a:r>
              <a:rPr lang="de-DE" sz="2400" dirty="0" smtClean="0">
                <a:latin typeface="+mn-lt"/>
              </a:rPr>
              <a:t/>
            </a:r>
            <a:br>
              <a:rPr lang="de-DE" sz="2400" dirty="0" smtClean="0">
                <a:latin typeface="+mn-lt"/>
              </a:rPr>
            </a:br>
            <a:endParaRPr lang="de-DE" sz="1100" dirty="0">
              <a:latin typeface="+mn-lt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8DF8A6E5-718B-B342-B559-A0649F43F9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0110" y="4380271"/>
            <a:ext cx="4881715" cy="692431"/>
          </a:xfrm>
        </p:spPr>
        <p:txBody>
          <a:bodyPr>
            <a:noAutofit/>
          </a:bodyPr>
          <a:lstStyle/>
          <a:p>
            <a:r>
              <a:rPr lang="de-DE" sz="2400" dirty="0"/>
              <a:t>Infos und Positionen </a:t>
            </a:r>
            <a:r>
              <a:rPr lang="de-DE" sz="2400" dirty="0" smtClean="0"/>
              <a:t>der IG Metall</a:t>
            </a:r>
            <a:r>
              <a:rPr lang="de-DE" sz="2400" dirty="0"/>
              <a:t/>
            </a:r>
            <a:br>
              <a:rPr lang="de-DE" sz="2400" dirty="0"/>
            </a:br>
            <a:r>
              <a:rPr lang="de-DE" sz="2400" dirty="0"/>
              <a:t>zur Fachkräftesicherung</a:t>
            </a:r>
            <a:endParaRPr lang="de-DE" sz="2400" dirty="0">
              <a:latin typeface="+mn-lt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-54290" y="0"/>
            <a:ext cx="23682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2">
                    <a:lumMod val="65000"/>
                  </a:schemeClr>
                </a:solidFill>
              </a:rPr>
              <a:t>Foto: </a:t>
            </a:r>
            <a:r>
              <a:rPr lang="de-DE" sz="800" dirty="0" err="1">
                <a:solidFill>
                  <a:schemeClr val="bg2">
                    <a:lumMod val="65000"/>
                  </a:schemeClr>
                </a:solidFill>
              </a:rPr>
              <a:t>iStock</a:t>
            </a:r>
            <a:r>
              <a:rPr lang="de-DE" sz="800" dirty="0">
                <a:solidFill>
                  <a:schemeClr val="bg2">
                    <a:lumMod val="65000"/>
                  </a:schemeClr>
                </a:solidFill>
              </a:rPr>
              <a:t>/Heiko119</a:t>
            </a:r>
          </a:p>
        </p:txBody>
      </p:sp>
    </p:spTree>
    <p:extLst>
      <p:ext uri="{BB962C8B-B14F-4D97-AF65-F5344CB8AC3E}">
        <p14:creationId xmlns:p14="http://schemas.microsoft.com/office/powerpoint/2010/main" val="37354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250824" y="100873"/>
            <a:ext cx="7390593" cy="1046857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 anchorCtr="0"/>
          <a:lstStyle/>
          <a:p>
            <a:pPr>
              <a:lnSpc>
                <a:spcPct val="90000"/>
              </a:lnSpc>
              <a:buSzPct val="90000"/>
            </a:pPr>
            <a:r>
              <a:rPr lang="de-DE" sz="3500" b="1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Fach- und Arbeitskräftebedarfe: </a:t>
            </a:r>
            <a:endParaRPr lang="de-DE" sz="3500" b="1" dirty="0" smtClean="0">
              <a:solidFill>
                <a:schemeClr val="accent6">
                  <a:lumMod val="10000"/>
                </a:schemeClr>
              </a:solidFill>
              <a:latin typeface="+mj-lt"/>
            </a:endParaRPr>
          </a:p>
          <a:p>
            <a:pPr marL="243450" indent="-243450">
              <a:lnSpc>
                <a:spcPct val="90000"/>
              </a:lnSpc>
              <a:buSzPct val="90000"/>
              <a:buBlip>
                <a:blip r:embed="rId3"/>
              </a:buBlip>
            </a:pPr>
            <a:r>
              <a:rPr lang="de-DE" sz="27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 ein </a:t>
            </a:r>
            <a:r>
              <a:rPr lang="de-DE" sz="270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Thema, dass die IGM anpackt!</a:t>
            </a:r>
            <a:endParaRPr lang="de-DE" sz="2700" dirty="0" smtClean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7" name="Inhaltsplatzhalter 4"/>
          <p:cNvSpPr txBox="1">
            <a:spLocks/>
          </p:cNvSpPr>
          <p:nvPr/>
        </p:nvSpPr>
        <p:spPr>
          <a:xfrm>
            <a:off x="250823" y="1421176"/>
            <a:ext cx="8944795" cy="36522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</a:rPr>
              <a:t>umfassende Investitionen in Aus- und Weiterbildung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: v.a. Arbeitgeber gefragt,                                                                                                 in Belegschaften und Nachwuchs zu investieren und vorausschauende                                                                   Personalplanung zu betreiben</a:t>
            </a:r>
          </a:p>
          <a:p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</a:rPr>
              <a:t>Neue Instrumente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: Qualifizierungsgeld nutzen, gegenüber Politik für                                                          </a:t>
            </a:r>
            <a:r>
              <a:rPr lang="de-DE" sz="1400" dirty="0" err="1" smtClean="0">
                <a:solidFill>
                  <a:schemeClr val="accent6">
                    <a:lumMod val="10000"/>
                  </a:schemeClr>
                </a:solidFill>
              </a:rPr>
              <a:t>Bildungs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(teil)zeit und Verbesserungen beim Transferkurzarbeitergeld einsetzen</a:t>
            </a:r>
          </a:p>
          <a:p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</a:rPr>
              <a:t>Erwerbsbeteiligung von Frauen und Älteren steigern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:</a:t>
            </a:r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mit alterns-                                                                                    gerechten Arbeitsbedingungen, familienfreundlichen Arbeitszeiten,                                                                                      guter Kinderbetreuung</a:t>
            </a:r>
            <a:r>
              <a:rPr lang="de-DE" sz="14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und </a:t>
            </a:r>
            <a:r>
              <a:rPr lang="de-DE" sz="1400" dirty="0">
                <a:solidFill>
                  <a:schemeClr val="accent6">
                    <a:lumMod val="10000"/>
                  </a:schemeClr>
                </a:solidFill>
              </a:rPr>
              <a:t>Unterstützung bei 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Pflege </a:t>
            </a:r>
          </a:p>
          <a:p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</a:rPr>
              <a:t>Arbeitslose wieder integrieren: 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entschiedene Umsetzung der                                                                                     beschlossenen Verbesserungen (Weiterbildungsgeld, Qualifizierung vor Vermittlung)</a:t>
            </a:r>
          </a:p>
          <a:p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</a:rPr>
              <a:t>Jugendlichen Perspektiven geben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: mehr Beratung und Unterstützung sowie umfassende Ausbildungsgarantie</a:t>
            </a:r>
          </a:p>
          <a:p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</a:rPr>
              <a:t>Fachkräfteeinwanderung - aber fair: 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Die IG Metall sagt ja zu Fachkräfteeinwanderung und Fairer Mobilität, aber nein zu Missbrauch und Dumping! </a:t>
            </a:r>
          </a:p>
          <a:p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</a:rPr>
              <a:t>Mit guter Arbeit und mehr Tarifbindung Fachkräfte sichern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</a:rPr>
              <a:t>: höhere Löhne, bessere Arbeitsbedingungen und Arbeitszeiten,  die zum Leben passen sind der Schlüssel!</a:t>
            </a:r>
            <a:endParaRPr lang="de-DE" sz="1400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endParaRPr lang="de-DE" sz="1400" dirty="0" smtClean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de-DE" sz="1400" dirty="0" smtClean="0">
              <a:solidFill>
                <a:schemeClr val="accent6">
                  <a:lumMod val="10000"/>
                </a:schemeClr>
              </a:solidFill>
            </a:endParaRPr>
          </a:p>
          <a:p>
            <a:endParaRPr lang="de-DE" sz="200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044914" y="4339389"/>
            <a:ext cx="10990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>
                <a:solidFill>
                  <a:schemeClr val="bg1"/>
                </a:solidFill>
              </a:rPr>
              <a:t>Foto:</a:t>
            </a:r>
            <a:r>
              <a:rPr lang="de-DE" sz="600" baseline="0" dirty="0" smtClean="0">
                <a:solidFill>
                  <a:schemeClr val="bg1"/>
                </a:solidFill>
              </a:rPr>
              <a:t> </a:t>
            </a:r>
            <a:r>
              <a:rPr lang="de-DE" sz="600" dirty="0" smtClean="0">
                <a:solidFill>
                  <a:schemeClr val="bg1"/>
                </a:solidFill>
              </a:rPr>
              <a:t>Joachim E. Röttgers</a:t>
            </a:r>
            <a:endParaRPr lang="de-DE" sz="600" dirty="0">
              <a:solidFill>
                <a:schemeClr val="bg1"/>
              </a:solidFill>
            </a:endParaRPr>
          </a:p>
        </p:txBody>
      </p:sp>
      <p:sp>
        <p:nvSpPr>
          <p:cNvPr id="8" name="Flussdiagramm: Karte 1"/>
          <p:cNvSpPr>
            <a:spLocks noChangeAspect="1"/>
          </p:cNvSpPr>
          <p:nvPr/>
        </p:nvSpPr>
        <p:spPr>
          <a:xfrm rot="16200000">
            <a:off x="6093617" y="167075"/>
            <a:ext cx="3217455" cy="2883304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00"/>
              <a:gd name="connsiteY0" fmla="*/ 2000 h 10000"/>
              <a:gd name="connsiteX1" fmla="*/ 6971 w 10000"/>
              <a:gd name="connsiteY1" fmla="*/ 49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00"/>
              <a:gd name="connsiteY0" fmla="*/ 2000 h 10000"/>
              <a:gd name="connsiteX1" fmla="*/ 9967 w 10000"/>
              <a:gd name="connsiteY1" fmla="*/ 33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2000"/>
                </a:moveTo>
                <a:lnTo>
                  <a:pt x="9967" y="33"/>
                </a:ln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2000"/>
                </a:lnTo>
                <a:close/>
              </a:path>
            </a:pathLst>
          </a:custGeom>
          <a:blipFill dpi="0" rotWithShape="0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7784782" y="2484579"/>
            <a:ext cx="21379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chemeClr val="accent6">
                    <a:lumMod val="75000"/>
                  </a:schemeClr>
                </a:solidFill>
              </a:rPr>
              <a:t>Bild: Michael Latz/IG Metall</a:t>
            </a:r>
            <a:endParaRPr lang="de-DE" sz="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891981" y="2694599"/>
            <a:ext cx="3252019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Gute </a:t>
            </a:r>
            <a:r>
              <a:rPr lang="de-DE" sz="1200" b="1" dirty="0">
                <a:solidFill>
                  <a:schemeClr val="bg1"/>
                </a:solidFill>
              </a:rPr>
              <a:t>Arbeitsbedingungen </a:t>
            </a:r>
            <a:r>
              <a:rPr lang="de-DE" sz="1200" b="1" dirty="0" smtClean="0">
                <a:solidFill>
                  <a:schemeClr val="bg1"/>
                </a:solidFill>
              </a:rPr>
              <a:t>sind das </a:t>
            </a:r>
            <a:r>
              <a:rPr lang="de-DE" sz="1200" b="1" dirty="0">
                <a:solidFill>
                  <a:schemeClr val="bg1"/>
                </a:solidFill>
              </a:rPr>
              <a:t>A &amp; O der </a:t>
            </a:r>
            <a:r>
              <a:rPr lang="de-DE" sz="1200" b="1" dirty="0" smtClean="0">
                <a:solidFill>
                  <a:schemeClr val="bg1"/>
                </a:solidFill>
              </a:rPr>
              <a:t>Fachkräftesicherung</a:t>
            </a:r>
            <a:r>
              <a:rPr lang="de-DE" sz="1200" b="1" dirty="0">
                <a:solidFill>
                  <a:schemeClr val="bg1"/>
                </a:solidFill>
              </a:rPr>
              <a:t>. Dafür wird sich die IG Metall weiterhin </a:t>
            </a:r>
            <a:r>
              <a:rPr lang="de-DE" sz="1200" b="1" dirty="0" smtClean="0">
                <a:solidFill>
                  <a:schemeClr val="bg1"/>
                </a:solidFill>
              </a:rPr>
              <a:t>vehement </a:t>
            </a:r>
            <a:r>
              <a:rPr lang="de-DE" sz="1200" b="1" dirty="0">
                <a:solidFill>
                  <a:schemeClr val="bg1"/>
                </a:solidFill>
              </a:rPr>
              <a:t>einsetzen.</a:t>
            </a:r>
          </a:p>
        </p:txBody>
      </p:sp>
      <p:sp>
        <p:nvSpPr>
          <p:cNvPr id="11" name="Rechteck 10"/>
          <p:cNvSpPr/>
          <p:nvPr/>
        </p:nvSpPr>
        <p:spPr>
          <a:xfrm>
            <a:off x="120975" y="1034140"/>
            <a:ext cx="445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b="1" dirty="0" smtClean="0">
                <a:solidFill>
                  <a:schemeClr val="accent6">
                    <a:lumMod val="10000"/>
                  </a:schemeClr>
                </a:solidFill>
              </a:rPr>
              <a:t>Wir brauchen ein Bündel von Maßnahmen:</a:t>
            </a:r>
            <a:endParaRPr lang="de-DE" sz="1800" b="1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42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97614">
            <a:off x="250824" y="1424965"/>
            <a:ext cx="4857780" cy="302981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4" y="142512"/>
            <a:ext cx="8178561" cy="454025"/>
          </a:xfrm>
        </p:spPr>
        <p:txBody>
          <a:bodyPr/>
          <a:lstStyle/>
          <a:p>
            <a:r>
              <a:rPr lang="de-DE" sz="3500" dirty="0" smtClean="0">
                <a:solidFill>
                  <a:schemeClr val="accent6">
                    <a:lumMod val="10000"/>
                  </a:schemeClr>
                </a:solidFill>
                <a:latin typeface="+mj-lt"/>
                <a:ea typeface="+mn-ea"/>
                <a:cs typeface="+mn-cs"/>
              </a:rPr>
              <a:t>Faktenpapier Fachkräftesicherung</a:t>
            </a:r>
            <a:endParaRPr lang="de-DE" sz="3600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0824" y="691214"/>
            <a:ext cx="8725010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3450" lvl="0" indent="-243450">
              <a:lnSpc>
                <a:spcPct val="90000"/>
              </a:lnSpc>
              <a:buSzPct val="90000"/>
              <a:buBlip>
                <a:blip r:embed="rId4"/>
              </a:buBlip>
            </a:pPr>
            <a:r>
              <a:rPr lang="de-DE" sz="2700" b="1" cap="all" spc="200" dirty="0" smtClean="0">
                <a:solidFill>
                  <a:srgbClr val="DADADA">
                    <a:lumMod val="10000"/>
                  </a:srgbClr>
                </a:solidFill>
                <a:latin typeface="Meta Head IGM Cond Black"/>
              </a:rPr>
              <a:t>Hier findet Ihr weitere Informationen</a:t>
            </a:r>
            <a:endParaRPr lang="de-DE" sz="2700" dirty="0">
              <a:solidFill>
                <a:srgbClr val="DADADA">
                  <a:lumMod val="10000"/>
                </a:srgbClr>
              </a:solidFill>
              <a:latin typeface="Meta Head IGM Cond Black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358523" y="1359111"/>
            <a:ext cx="3905220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b="1" cap="all" spc="200" dirty="0" smtClean="0">
                <a:solidFill>
                  <a:srgbClr val="C00000"/>
                </a:solidFill>
                <a:latin typeface="Meta Head IGM Cond Black" panose="02000506030000020004" pitchFamily="2" charset="77"/>
                <a:ea typeface="+mj-ea"/>
                <a:cs typeface="+mj-cs"/>
              </a:rPr>
              <a:t>Link:</a:t>
            </a:r>
          </a:p>
          <a:p>
            <a:r>
              <a:rPr lang="de-DE" sz="2800" b="1" u="sng" cap="all" spc="200" dirty="0" smtClean="0">
                <a:solidFill>
                  <a:srgbClr val="C00000"/>
                </a:solidFill>
                <a:latin typeface="Meta Head IGM Cond Black" panose="02000506030000020004" pitchFamily="2" charset="77"/>
                <a:ea typeface="+mj-ea"/>
                <a:cs typeface="+mj-cs"/>
                <a:hlinkClick r:id="rId5"/>
              </a:rPr>
              <a:t>Wer </a:t>
            </a:r>
            <a:r>
              <a:rPr lang="de-DE" sz="2800" b="1" u="sng" cap="all" spc="200" dirty="0">
                <a:solidFill>
                  <a:srgbClr val="C00000"/>
                </a:solidFill>
                <a:latin typeface="Meta Head IGM Cond Black" panose="02000506030000020004" pitchFamily="2" charset="77"/>
                <a:ea typeface="+mj-ea"/>
                <a:cs typeface="+mj-cs"/>
                <a:hlinkClick r:id="rId5"/>
              </a:rPr>
              <a:t>Fachkräfte will, muss auf gute Arbeit setzen! (igmetall.de</a:t>
            </a:r>
            <a:r>
              <a:rPr lang="de-DE" sz="2800" b="1" u="sng" cap="all" spc="200" dirty="0" smtClean="0">
                <a:solidFill>
                  <a:srgbClr val="C00000"/>
                </a:solidFill>
                <a:latin typeface="Meta Head IGM Cond Black" panose="02000506030000020004" pitchFamily="2" charset="77"/>
                <a:ea typeface="+mj-ea"/>
                <a:cs typeface="+mj-cs"/>
                <a:hlinkClick r:id="rId5"/>
              </a:rPr>
              <a:t>)</a:t>
            </a:r>
            <a:endParaRPr lang="de-DE" sz="2800" b="1" u="sng" cap="all" spc="200" dirty="0" smtClean="0">
              <a:solidFill>
                <a:srgbClr val="C00000"/>
              </a:solidFill>
              <a:latin typeface="Meta Head IGM Cond Black" panose="02000506030000020004" pitchFamily="2" charset="77"/>
              <a:ea typeface="+mj-ea"/>
              <a:cs typeface="+mj-cs"/>
            </a:endParaRPr>
          </a:p>
          <a:p>
            <a:r>
              <a:rPr lang="de-DE" sz="1000" b="1" u="sng" cap="all" spc="200" dirty="0" smtClean="0">
                <a:solidFill>
                  <a:srgbClr val="C00000"/>
                </a:solidFill>
                <a:latin typeface="Meta Head IGM Cond Black" panose="02000506030000020004" pitchFamily="2" charset="77"/>
                <a:ea typeface="+mj-ea"/>
                <a:cs typeface="+mj-cs"/>
              </a:rPr>
              <a:t>über Mausklick + Hyperlink Öffnen</a:t>
            </a:r>
            <a:endParaRPr lang="de-DE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854" y="1440294"/>
            <a:ext cx="5759277" cy="2524062"/>
          </a:xfrm>
        </p:spPr>
        <p:txBody>
          <a:bodyPr/>
          <a:lstStyle/>
          <a:p>
            <a:r>
              <a:rPr lang="de-DE" dirty="0" smtClean="0"/>
              <a:t>Vielen Dank</a:t>
            </a:r>
            <a:r>
              <a:rPr lang="de-DE" dirty="0" smtClean="0"/>
              <a:t>!</a:t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55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4"/>
          <p:cNvSpPr txBox="1">
            <a:spLocks/>
          </p:cNvSpPr>
          <p:nvPr/>
        </p:nvSpPr>
        <p:spPr>
          <a:xfrm>
            <a:off x="250824" y="1492584"/>
            <a:ext cx="8583459" cy="32788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None/>
            </a:pPr>
            <a:endParaRPr lang="de-DE" sz="200" b="1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044914" y="4339389"/>
            <a:ext cx="10990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>
                <a:solidFill>
                  <a:schemeClr val="bg1"/>
                </a:solidFill>
              </a:rPr>
              <a:t>Foto:</a:t>
            </a:r>
            <a:r>
              <a:rPr lang="de-DE" sz="600" baseline="0" dirty="0" smtClean="0">
                <a:solidFill>
                  <a:schemeClr val="bg1"/>
                </a:solidFill>
              </a:rPr>
              <a:t> </a:t>
            </a:r>
            <a:r>
              <a:rPr lang="de-DE" sz="600" dirty="0" smtClean="0">
                <a:solidFill>
                  <a:schemeClr val="bg1"/>
                </a:solidFill>
              </a:rPr>
              <a:t>Joachim E. Röttgers</a:t>
            </a:r>
            <a:endParaRPr lang="de-DE" sz="600" dirty="0">
              <a:solidFill>
                <a:schemeClr val="bg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250824" y="131970"/>
            <a:ext cx="8723055" cy="1046857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 anchorCtr="0"/>
          <a:lstStyle/>
          <a:p>
            <a:pPr>
              <a:lnSpc>
                <a:spcPct val="90000"/>
              </a:lnSpc>
              <a:buSzPct val="90000"/>
            </a:pPr>
            <a:r>
              <a:rPr lang="de-DE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Wer Fachkräfte will, muss auf gute Arbeit setzen!</a:t>
            </a:r>
          </a:p>
          <a:p>
            <a:pPr>
              <a:lnSpc>
                <a:spcPct val="90000"/>
              </a:lnSpc>
              <a:buSzPct val="90000"/>
            </a:pPr>
            <a:endParaRPr lang="de-DE" sz="1000" b="1" dirty="0" smtClean="0">
              <a:solidFill>
                <a:schemeClr val="accent6">
                  <a:lumMod val="10000"/>
                </a:schemeClr>
              </a:solidFill>
              <a:latin typeface="+mj-lt"/>
            </a:endParaRPr>
          </a:p>
          <a:p>
            <a:pPr marL="243450" indent="-243450">
              <a:lnSpc>
                <a:spcPct val="90000"/>
              </a:lnSpc>
              <a:buSzPct val="90000"/>
              <a:buBlip>
                <a:blip r:embed="rId3"/>
              </a:buBlip>
            </a:pPr>
            <a:r>
              <a:rPr lang="de-DE" sz="28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 </a:t>
            </a:r>
            <a:r>
              <a:rPr lang="de-DE" sz="27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Die Position der IG Metall in Kürze  </a:t>
            </a:r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116402531"/>
              </p:ext>
            </p:extLst>
          </p:nvPr>
        </p:nvGraphicFramePr>
        <p:xfrm>
          <a:off x="369370" y="1178827"/>
          <a:ext cx="8346365" cy="3578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Plus 4"/>
          <p:cNvSpPr/>
          <p:nvPr/>
        </p:nvSpPr>
        <p:spPr>
          <a:xfrm>
            <a:off x="7319806" y="1487044"/>
            <a:ext cx="1173353" cy="1213945"/>
          </a:xfrm>
          <a:prstGeom prst="mathPl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inus 7"/>
          <p:cNvSpPr/>
          <p:nvPr/>
        </p:nvSpPr>
        <p:spPr>
          <a:xfrm>
            <a:off x="7319805" y="3348736"/>
            <a:ext cx="1173353" cy="108298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836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250824" y="231775"/>
            <a:ext cx="8581449" cy="1046857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 anchorCtr="0"/>
          <a:lstStyle/>
          <a:p>
            <a:pPr>
              <a:lnSpc>
                <a:spcPct val="90000"/>
              </a:lnSpc>
              <a:buSzPct val="90000"/>
            </a:pPr>
            <a:r>
              <a:rPr lang="de-DE" sz="35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Herausforderung </a:t>
            </a:r>
            <a:r>
              <a:rPr lang="de-DE" sz="3500" b="1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Fach- und </a:t>
            </a:r>
            <a:r>
              <a:rPr lang="de-DE" sz="35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Arbeitskräftebedarfe</a:t>
            </a:r>
          </a:p>
          <a:p>
            <a:pPr marL="243450" indent="-243450">
              <a:lnSpc>
                <a:spcPct val="90000"/>
              </a:lnSpc>
              <a:buSzPct val="90000"/>
              <a:buBlip>
                <a:blip r:embed="rId3"/>
              </a:buBlip>
            </a:pPr>
            <a:r>
              <a:rPr lang="de-DE" sz="28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 </a:t>
            </a:r>
            <a:r>
              <a:rPr lang="de-DE" sz="27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Zahlen und Fakten</a:t>
            </a:r>
          </a:p>
        </p:txBody>
      </p:sp>
      <p:sp>
        <p:nvSpPr>
          <p:cNvPr id="7" name="Inhaltsplatzhalter 4"/>
          <p:cNvSpPr txBox="1">
            <a:spLocks/>
          </p:cNvSpPr>
          <p:nvPr/>
        </p:nvSpPr>
        <p:spPr>
          <a:xfrm>
            <a:off x="263122" y="1438940"/>
            <a:ext cx="4498063" cy="34863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bis 2026 </a:t>
            </a:r>
            <a:r>
              <a:rPr lang="de-DE" sz="1600" b="1" dirty="0" smtClean="0">
                <a:solidFill>
                  <a:schemeClr val="accent6">
                    <a:lumMod val="10000"/>
                  </a:schemeClr>
                </a:solidFill>
              </a:rPr>
              <a:t>Lücke </a:t>
            </a:r>
            <a:r>
              <a:rPr lang="de-DE" sz="1600" b="1" dirty="0">
                <a:solidFill>
                  <a:schemeClr val="accent6">
                    <a:lumMod val="10000"/>
                  </a:schemeClr>
                </a:solidFill>
              </a:rPr>
              <a:t>von 240.000 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zwischen neu zu besetzenden Arbeitsplätzen und verfügbaren 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Arbeitskräften 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(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  <a:hlinkClick r:id="rId4"/>
              </a:rPr>
              <a:t>Fachkräftestrategie der 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  <a:hlinkClick r:id="rId4"/>
              </a:rPr>
              <a:t>Bundesregierung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S. 10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Längst werden in vielen Branchen </a:t>
            </a:r>
            <a:r>
              <a:rPr lang="de-DE" sz="1600" b="1" dirty="0" smtClean="0">
                <a:solidFill>
                  <a:schemeClr val="accent6">
                    <a:lumMod val="10000"/>
                  </a:schemeClr>
                </a:solidFill>
              </a:rPr>
              <a:t>nicht nur Fachkräfte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, sondern </a:t>
            </a:r>
            <a:r>
              <a:rPr lang="de-DE" sz="1600" b="1" dirty="0" smtClean="0">
                <a:solidFill>
                  <a:schemeClr val="accent6">
                    <a:lumMod val="10000"/>
                  </a:schemeClr>
                </a:solidFill>
              </a:rPr>
              <a:t>auch Arbeitskräfte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 gesucht.</a:t>
            </a:r>
          </a:p>
          <a:p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Fach- und Arbeitskräftemangel herrscht insbesondere auch in den für den </a:t>
            </a:r>
            <a:r>
              <a:rPr lang="de-DE" sz="1600" b="1" dirty="0" smtClean="0">
                <a:solidFill>
                  <a:schemeClr val="accent6">
                    <a:lumMod val="10000"/>
                  </a:schemeClr>
                </a:solidFill>
              </a:rPr>
              <a:t>sozial-ökologischen Umbau wichtigen Berufen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  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          (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  <a:hlinkClick r:id="rId5"/>
              </a:rPr>
              <a:t>Taskforce Fachkräfte der Allianz für Transformation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044914" y="4339389"/>
            <a:ext cx="10990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>
                <a:solidFill>
                  <a:schemeClr val="bg1"/>
                </a:solidFill>
              </a:rPr>
              <a:t>Foto:</a:t>
            </a:r>
            <a:r>
              <a:rPr lang="de-DE" sz="600" baseline="0" dirty="0" smtClean="0">
                <a:solidFill>
                  <a:schemeClr val="bg1"/>
                </a:solidFill>
              </a:rPr>
              <a:t> </a:t>
            </a:r>
            <a:r>
              <a:rPr lang="de-DE" sz="600" dirty="0" smtClean="0">
                <a:solidFill>
                  <a:schemeClr val="bg1"/>
                </a:solidFill>
              </a:rPr>
              <a:t>Joachim E. Röttgers</a:t>
            </a:r>
            <a:endParaRPr lang="de-DE" sz="600" dirty="0">
              <a:solidFill>
                <a:schemeClr val="bg1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3" y="1116669"/>
            <a:ext cx="3149672" cy="363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2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7505" y="229128"/>
            <a:ext cx="8315659" cy="454025"/>
          </a:xfrm>
        </p:spPr>
        <p:txBody>
          <a:bodyPr/>
          <a:lstStyle/>
          <a:p>
            <a:r>
              <a:rPr lang="de-DE" sz="36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Das </a:t>
            </a:r>
            <a:r>
              <a:rPr lang="de-DE" sz="3600" dirty="0">
                <a:solidFill>
                  <a:schemeClr val="accent6">
                    <a:lumMod val="10000"/>
                  </a:schemeClr>
                </a:solidFill>
                <a:latin typeface="+mj-lt"/>
                <a:ea typeface="+mn-ea"/>
                <a:cs typeface="+mn-cs"/>
              </a:rPr>
              <a:t>Fachkräfte-Paradox</a:t>
            </a:r>
            <a:r>
              <a:rPr lang="de-DE" sz="36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: </a:t>
            </a:r>
            <a:br>
              <a:rPr lang="de-DE" sz="36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</a:br>
            <a:endParaRPr lang="de-DE" sz="3600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55132" y="719530"/>
            <a:ext cx="9367284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3450" lvl="0" indent="-243450">
              <a:lnSpc>
                <a:spcPct val="90000"/>
              </a:lnSpc>
              <a:buSzPct val="90000"/>
              <a:buBlip>
                <a:blip r:embed="rId3"/>
              </a:buBlip>
            </a:pPr>
            <a:r>
              <a:rPr lang="de-DE" sz="27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Arbeitskräfteknappheit </a:t>
            </a:r>
            <a:r>
              <a:rPr lang="de-DE" sz="2700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bei gleichzeitigem -</a:t>
            </a:r>
            <a:r>
              <a:rPr lang="de-DE" sz="27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überschuss</a:t>
            </a:r>
            <a:endParaRPr lang="de-DE" sz="2700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335" y="1813438"/>
            <a:ext cx="4296637" cy="276649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425335" y="1362279"/>
            <a:ext cx="46418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accent1">
                    <a:lumMod val="50000"/>
                  </a:schemeClr>
                </a:solidFill>
              </a:rPr>
              <a:t>Angekündigte Entlassungen bei ausgewählten Tech-Unternehmen 2023 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777894" y="4464517"/>
            <a:ext cx="2038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accent1">
                    <a:lumMod val="50000"/>
                  </a:schemeClr>
                </a:solidFill>
              </a:rPr>
              <a:t>Quelle: </a:t>
            </a:r>
            <a:r>
              <a:rPr lang="de-DE" sz="900" dirty="0" err="1" smtClean="0">
                <a:solidFill>
                  <a:schemeClr val="accent1">
                    <a:lumMod val="50000"/>
                  </a:schemeClr>
                </a:solidFill>
              </a:rPr>
              <a:t>statista</a:t>
            </a:r>
            <a:r>
              <a:rPr lang="de-DE" sz="900" dirty="0" smtClean="0">
                <a:solidFill>
                  <a:schemeClr val="accent1">
                    <a:lumMod val="50000"/>
                  </a:schemeClr>
                </a:solidFill>
              </a:rPr>
              <a:t> 2023</a:t>
            </a:r>
            <a:endParaRPr lang="de-DE" sz="9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32" y="1832207"/>
            <a:ext cx="4019208" cy="2531014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155132" y="1401002"/>
            <a:ext cx="464180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accent1">
                    <a:lumMod val="50000"/>
                  </a:schemeClr>
                </a:solidFill>
              </a:rPr>
              <a:t>Wo die meisten Fachkräfte fehlen…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73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243736" y="231775"/>
            <a:ext cx="8581449" cy="1046857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 anchorCtr="0"/>
          <a:lstStyle/>
          <a:p>
            <a:pPr>
              <a:lnSpc>
                <a:spcPct val="90000"/>
              </a:lnSpc>
              <a:buSzPct val="90000"/>
            </a:pPr>
            <a:r>
              <a:rPr lang="de-DE" sz="35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Die </a:t>
            </a:r>
            <a:r>
              <a:rPr lang="de-DE" sz="3500" b="1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Lage in den Branchen der IG Metall</a:t>
            </a:r>
          </a:p>
          <a:p>
            <a:pPr marL="243450" indent="-243450">
              <a:lnSpc>
                <a:spcPct val="90000"/>
              </a:lnSpc>
              <a:buSzPct val="90000"/>
              <a:buBlip>
                <a:blip r:embed="rId3"/>
              </a:buBlip>
            </a:pPr>
            <a:r>
              <a:rPr lang="de-DE" sz="28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  </a:t>
            </a:r>
            <a:r>
              <a:rPr lang="de-DE" sz="27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BETRIEBSBEFRAGUNG April/Mai 2023</a:t>
            </a:r>
            <a:endParaRPr lang="de-DE" sz="2700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7" name="Inhaltsplatzhalter 4"/>
          <p:cNvSpPr txBox="1">
            <a:spLocks/>
          </p:cNvSpPr>
          <p:nvPr/>
        </p:nvSpPr>
        <p:spPr>
          <a:xfrm>
            <a:off x="263123" y="1438940"/>
            <a:ext cx="6064916" cy="34863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 smtClean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044914" y="4339389"/>
            <a:ext cx="10990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>
                <a:solidFill>
                  <a:schemeClr val="bg1"/>
                </a:solidFill>
              </a:rPr>
              <a:t>Foto:</a:t>
            </a:r>
            <a:r>
              <a:rPr lang="de-DE" sz="600" baseline="0" dirty="0" smtClean="0">
                <a:solidFill>
                  <a:schemeClr val="bg1"/>
                </a:solidFill>
              </a:rPr>
              <a:t> </a:t>
            </a:r>
            <a:r>
              <a:rPr lang="de-DE" sz="600" dirty="0" smtClean="0">
                <a:solidFill>
                  <a:schemeClr val="bg1"/>
                </a:solidFill>
              </a:rPr>
              <a:t>Joachim E. Röttgers</a:t>
            </a:r>
            <a:endParaRPr lang="de-DE" sz="600" dirty="0">
              <a:solidFill>
                <a:schemeClr val="bg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6199863" y="1570244"/>
            <a:ext cx="2836415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Über ein Drittel der Betriebe (36 %) berichtet von großen Problemen bei der Fach-/Arbeitskräftesicherung.</a:t>
            </a:r>
          </a:p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83 % der befragten Betriebsräte bestätigen hier zumindest teilweise Schwierigkeiten im Betrieb.</a:t>
            </a:r>
          </a:p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Nur 4 % sehen jetzt oder auch in der Zukunft für ihren Betrieb keine Probleme bei der Personalverfügbarkeit.</a:t>
            </a:r>
          </a:p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endParaRPr lang="de-DE" sz="1400" dirty="0" smtClean="0">
              <a:solidFill>
                <a:schemeClr val="accent5">
                  <a:lumMod val="50000"/>
                </a:schemeClr>
              </a:solidFill>
              <a:latin typeface="Meta IGM" panose="02000503040000020004" pitchFamily="2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23" y="1810393"/>
            <a:ext cx="5755123" cy="2743438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75183" y="1350003"/>
            <a:ext cx="3667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b="1" dirty="0">
                <a:solidFill>
                  <a:schemeClr val="accent6">
                    <a:lumMod val="10000"/>
                  </a:schemeClr>
                </a:solidFill>
              </a:rPr>
              <a:t>Engpässe bei Fach-/Arbeitskräften</a:t>
            </a:r>
          </a:p>
        </p:txBody>
      </p:sp>
    </p:spTree>
    <p:extLst>
      <p:ext uri="{BB962C8B-B14F-4D97-AF65-F5344CB8AC3E}">
        <p14:creationId xmlns:p14="http://schemas.microsoft.com/office/powerpoint/2010/main" val="179086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243736" y="231775"/>
            <a:ext cx="8581449" cy="1046857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 anchorCtr="0"/>
          <a:lstStyle/>
          <a:p>
            <a:pPr>
              <a:lnSpc>
                <a:spcPct val="90000"/>
              </a:lnSpc>
              <a:buSzPct val="90000"/>
            </a:pPr>
            <a:r>
              <a:rPr lang="de-DE" sz="35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Die </a:t>
            </a:r>
            <a:r>
              <a:rPr lang="de-DE" sz="3500" b="1" dirty="0">
                <a:solidFill>
                  <a:schemeClr val="accent6">
                    <a:lumMod val="10000"/>
                  </a:schemeClr>
                </a:solidFill>
                <a:latin typeface="+mj-lt"/>
              </a:rPr>
              <a:t>Lage in den Branchen der IG Metall</a:t>
            </a:r>
          </a:p>
          <a:p>
            <a:pPr marL="243450" indent="-243450">
              <a:lnSpc>
                <a:spcPct val="90000"/>
              </a:lnSpc>
              <a:buSzPct val="90000"/>
              <a:buBlip>
                <a:blip r:embed="rId3"/>
              </a:buBlip>
            </a:pPr>
            <a:r>
              <a:rPr lang="de-DE" sz="28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  </a:t>
            </a:r>
            <a:r>
              <a:rPr lang="de-DE" sz="27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BETRIEBSBEFRAGUNG April/Mai 2023</a:t>
            </a:r>
            <a:endParaRPr lang="de-DE" sz="2700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7" name="Inhaltsplatzhalter 4"/>
          <p:cNvSpPr txBox="1">
            <a:spLocks/>
          </p:cNvSpPr>
          <p:nvPr/>
        </p:nvSpPr>
        <p:spPr>
          <a:xfrm>
            <a:off x="243736" y="1278632"/>
            <a:ext cx="6064916" cy="34863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 smtClean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044914" y="4339389"/>
            <a:ext cx="10990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>
                <a:solidFill>
                  <a:schemeClr val="bg1"/>
                </a:solidFill>
              </a:rPr>
              <a:t>Foto:</a:t>
            </a:r>
            <a:r>
              <a:rPr lang="de-DE" sz="600" baseline="0" dirty="0" smtClean="0">
                <a:solidFill>
                  <a:schemeClr val="bg1"/>
                </a:solidFill>
              </a:rPr>
              <a:t> </a:t>
            </a:r>
            <a:r>
              <a:rPr lang="de-DE" sz="600" dirty="0" smtClean="0">
                <a:solidFill>
                  <a:schemeClr val="bg1"/>
                </a:solidFill>
              </a:rPr>
              <a:t>Joachim E. Röttgers</a:t>
            </a:r>
            <a:endParaRPr lang="de-DE" sz="600" dirty="0">
              <a:solidFill>
                <a:schemeClr val="bg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375183" y="1350003"/>
            <a:ext cx="4297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b="1" dirty="0" smtClean="0">
                <a:solidFill>
                  <a:schemeClr val="accent6">
                    <a:lumMod val="10000"/>
                  </a:schemeClr>
                </a:solidFill>
              </a:rPr>
              <a:t>Was sind die Ursachen für die Engpässe?</a:t>
            </a:r>
            <a:endParaRPr lang="de-DE" sz="1800" b="1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5988877" y="737943"/>
            <a:ext cx="2967755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buSzPct val="90000"/>
            </a:pPr>
            <a:endParaRPr lang="de-DE" sz="1600" dirty="0" smtClean="0">
              <a:solidFill>
                <a:schemeClr val="accent6">
                  <a:lumMod val="10000"/>
                </a:schemeClr>
              </a:solidFill>
              <a:latin typeface="Meta IGM" panose="02000503040000020004" pitchFamily="2" charset="0"/>
            </a:endParaRPr>
          </a:p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Mehr als zwei Drittel der befragten Betriebsräte (68 %) klagt über zu wenig Bewerber*innen. </a:t>
            </a:r>
          </a:p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Die Ursachen hierfür sind vielfältig und hängen häufig </a:t>
            </a:r>
            <a:r>
              <a:rPr lang="de-DE" sz="1400" dirty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mit schlechten Entgelten</a:t>
            </a: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/ Arbeitsbedingungen </a:t>
            </a:r>
            <a:r>
              <a:rPr lang="de-DE" sz="1400" dirty="0" err="1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zusam-men</a:t>
            </a: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.</a:t>
            </a:r>
            <a:r>
              <a:rPr lang="de-DE" sz="1400" dirty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 </a:t>
            </a: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Diese werden mit 45 % an zweiter Stelle genannt.</a:t>
            </a:r>
          </a:p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Häufig genannt sind auch viele altersbedingte Austritte, eine geringe Ausbildungsbereit-</a:t>
            </a:r>
            <a:r>
              <a:rPr lang="de-DE" sz="1400" dirty="0" err="1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schaft</a:t>
            </a:r>
            <a:r>
              <a:rPr lang="de-DE" sz="14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 und unzureichende Weiterbildungsmöglichkeiten.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183" y="1790706"/>
            <a:ext cx="5613694" cy="254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250824" y="231775"/>
            <a:ext cx="8581449" cy="1046857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 anchorCtr="0"/>
          <a:lstStyle/>
          <a:p>
            <a:pPr>
              <a:lnSpc>
                <a:spcPct val="90000"/>
              </a:lnSpc>
              <a:buSzPct val="90000"/>
            </a:pPr>
            <a:r>
              <a:rPr lang="de-DE" sz="35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Vorausschauende Personalpolitik?</a:t>
            </a:r>
          </a:p>
          <a:p>
            <a:pPr marL="243450" indent="-243450">
              <a:lnSpc>
                <a:spcPct val="90000"/>
              </a:lnSpc>
              <a:buSzPct val="90000"/>
              <a:buBlip>
                <a:blip r:embed="rId3"/>
              </a:buBlip>
            </a:pPr>
            <a:r>
              <a:rPr lang="de-DE" sz="28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 Zu selten vorhanden!</a:t>
            </a:r>
            <a:endParaRPr lang="de-DE" sz="2700" dirty="0" smtClean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7" name="Inhaltsplatzhalter 4"/>
          <p:cNvSpPr txBox="1">
            <a:spLocks/>
          </p:cNvSpPr>
          <p:nvPr/>
        </p:nvSpPr>
        <p:spPr>
          <a:xfrm>
            <a:off x="263123" y="1438940"/>
            <a:ext cx="6064916" cy="34863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 smtClean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044914" y="4339389"/>
            <a:ext cx="10990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 smtClean="0">
                <a:solidFill>
                  <a:schemeClr val="bg1"/>
                </a:solidFill>
              </a:rPr>
              <a:t>Foto:</a:t>
            </a:r>
            <a:r>
              <a:rPr lang="de-DE" sz="600" baseline="0" dirty="0" smtClean="0">
                <a:solidFill>
                  <a:schemeClr val="bg1"/>
                </a:solidFill>
              </a:rPr>
              <a:t> </a:t>
            </a:r>
            <a:r>
              <a:rPr lang="de-DE" sz="600" dirty="0" smtClean="0">
                <a:solidFill>
                  <a:schemeClr val="bg1"/>
                </a:solidFill>
              </a:rPr>
              <a:t>Joachim E. Röttgers</a:t>
            </a:r>
            <a:endParaRPr lang="de-DE" sz="600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118" y="1030013"/>
            <a:ext cx="3588733" cy="3801085"/>
          </a:xfrm>
          <a:prstGeom prst="rect">
            <a:avLst/>
          </a:prstGeom>
        </p:spPr>
      </p:pic>
      <p:sp>
        <p:nvSpPr>
          <p:cNvPr id="12" name="Inhaltsplatzhalter 4"/>
          <p:cNvSpPr txBox="1">
            <a:spLocks/>
          </p:cNvSpPr>
          <p:nvPr/>
        </p:nvSpPr>
        <p:spPr>
          <a:xfrm>
            <a:off x="263123" y="1285721"/>
            <a:ext cx="6064916" cy="34863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600" dirty="0" smtClean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08361" y="1421631"/>
            <a:ext cx="2679476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r>
              <a:rPr lang="de-DE" sz="18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Die Hälfte der befragten Betriebsräte sehen in ihrem Unternehmen keine systematische Personalplanung und Ermittlung von Personalbedarf. </a:t>
            </a:r>
          </a:p>
          <a:p>
            <a:pPr marL="358775" lvl="0" indent="-358775">
              <a:spcAft>
                <a:spcPts val="600"/>
              </a:spcAft>
              <a:buSzPct val="90000"/>
              <a:buBlip>
                <a:blip r:embed="rId3"/>
              </a:buBlip>
            </a:pPr>
            <a:r>
              <a:rPr lang="de-DE" sz="1800" dirty="0" smtClean="0">
                <a:solidFill>
                  <a:schemeClr val="accent5">
                    <a:lumMod val="50000"/>
                  </a:schemeClr>
                </a:solidFill>
                <a:latin typeface="Meta IGM" panose="02000503040000020004" pitchFamily="2" charset="0"/>
              </a:rPr>
              <a:t>Nur 22% sagen, dass es eine solche gibt. </a:t>
            </a:r>
          </a:p>
        </p:txBody>
      </p:sp>
    </p:spTree>
    <p:extLst>
      <p:ext uri="{BB962C8B-B14F-4D97-AF65-F5344CB8AC3E}">
        <p14:creationId xmlns:p14="http://schemas.microsoft.com/office/powerpoint/2010/main" val="24595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43033" y="78684"/>
            <a:ext cx="7894316" cy="530313"/>
          </a:xfrm>
        </p:spPr>
        <p:txBody>
          <a:bodyPr/>
          <a:lstStyle/>
          <a:p>
            <a:r>
              <a:rPr lang="de-DE" sz="3500" dirty="0">
                <a:solidFill>
                  <a:schemeClr val="accent6">
                    <a:lumMod val="10000"/>
                  </a:schemeClr>
                </a:solidFill>
                <a:latin typeface="+mj-lt"/>
                <a:ea typeface="+mn-ea"/>
                <a:cs typeface="+mn-cs"/>
              </a:rPr>
              <a:t>Nachwuchsförderung? </a:t>
            </a:r>
            <a:r>
              <a:rPr lang="de-DE" sz="3200" cap="none" dirty="0">
                <a:solidFill>
                  <a:srgbClr val="3C3C3B"/>
                </a:solidFill>
              </a:rPr>
              <a:t/>
            </a:r>
            <a:br>
              <a:rPr lang="de-DE" sz="3200" cap="none" dirty="0">
                <a:solidFill>
                  <a:srgbClr val="3C3C3B"/>
                </a:solidFill>
              </a:rPr>
            </a:br>
            <a:endParaRPr lang="de-DE" sz="3200" cap="none" dirty="0">
              <a:solidFill>
                <a:srgbClr val="3C3C3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33" y="1004254"/>
            <a:ext cx="6945880" cy="375783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7215189" y="3526910"/>
            <a:ext cx="17645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rgbClr val="3F3F3F"/>
                </a:solidFill>
              </a:rPr>
              <a:t>Quelle: Bundesagentur für Arbeit, Daten jeweils 31.12.</a:t>
            </a:r>
            <a:br>
              <a:rPr lang="de-DE" sz="1000" dirty="0">
                <a:solidFill>
                  <a:srgbClr val="3F3F3F"/>
                </a:solidFill>
              </a:rPr>
            </a:br>
            <a:r>
              <a:rPr lang="de-DE" sz="1000" dirty="0">
                <a:solidFill>
                  <a:srgbClr val="3F3F3F"/>
                </a:solidFill>
              </a:rPr>
              <a:t>Aktuell liegen Daten bis 31.12.2021 vor. Daten für 2022 stehen erst Mitte 2023 zur Verfügung.</a:t>
            </a:r>
            <a:r>
              <a:rPr lang="de-DE" sz="1000" dirty="0"/>
              <a:t> </a:t>
            </a:r>
          </a:p>
        </p:txBody>
      </p:sp>
      <p:sp>
        <p:nvSpPr>
          <p:cNvPr id="5" name="Rechteck 4"/>
          <p:cNvSpPr/>
          <p:nvPr/>
        </p:nvSpPr>
        <p:spPr>
          <a:xfrm>
            <a:off x="398246" y="608997"/>
            <a:ext cx="8581449" cy="1046857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 anchorCtr="0"/>
          <a:lstStyle/>
          <a:p>
            <a:pPr marL="243450" indent="-243450">
              <a:lnSpc>
                <a:spcPct val="90000"/>
              </a:lnSpc>
              <a:buSzPct val="90000"/>
              <a:buBlip>
                <a:blip r:embed="rId4"/>
              </a:buBlip>
            </a:pPr>
            <a:r>
              <a:rPr lang="de-DE" sz="2700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Ausbildung in den Branchen der IG Metall rückläufig!</a:t>
            </a:r>
            <a:endParaRPr lang="de-DE" sz="2700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908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4" y="142512"/>
            <a:ext cx="8178561" cy="454025"/>
          </a:xfrm>
        </p:spPr>
        <p:txBody>
          <a:bodyPr/>
          <a:lstStyle/>
          <a:p>
            <a:r>
              <a:rPr lang="de-DE" sz="3500" dirty="0">
                <a:solidFill>
                  <a:schemeClr val="accent6">
                    <a:lumMod val="10000"/>
                  </a:schemeClr>
                </a:solidFill>
                <a:latin typeface="+mj-lt"/>
                <a:ea typeface="+mn-ea"/>
                <a:cs typeface="+mn-cs"/>
              </a:rPr>
              <a:t>Weiterbildung? </a:t>
            </a:r>
            <a:endParaRPr lang="de-DE" sz="3600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1026" name="Picture 2" descr="Grafik &quot;Schlechter Stand bei Weiterbildung&quot;: Laut Betriebs- und Personalräten wurden 2021 nur in 50% der Betriebe Bemühungen durch den Arbeitgeber angestellt, die Beschäftigten für aktuelle Anforderungen zu qualifizieren. Ausreichend zeitliche und finanzielle Ressourcen gab es in noch weniger Betriebe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20" y="1130322"/>
            <a:ext cx="5102313" cy="379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250824" y="549700"/>
            <a:ext cx="8725010" cy="842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3450" lvl="0" indent="-243450">
              <a:lnSpc>
                <a:spcPct val="90000"/>
              </a:lnSpc>
              <a:buSzPct val="90000"/>
              <a:buBlip>
                <a:blip r:embed="rId4"/>
              </a:buBlip>
            </a:pPr>
            <a:r>
              <a:rPr lang="de-DE" sz="2700" b="1" cap="all" spc="200" dirty="0">
                <a:solidFill>
                  <a:srgbClr val="DADADA">
                    <a:lumMod val="10000"/>
                  </a:srgbClr>
                </a:solidFill>
                <a:latin typeface="Meta Head IGM Cond Black"/>
              </a:rPr>
              <a:t>Es bleibt eine Kluft zwischen Hohelied und Realität</a:t>
            </a:r>
            <a:endParaRPr lang="de-DE" sz="2700" dirty="0">
              <a:solidFill>
                <a:srgbClr val="DADADA">
                  <a:lumMod val="10000"/>
                </a:srgbClr>
              </a:solidFill>
              <a:latin typeface="Meta Head IGM Cond Black"/>
            </a:endParaRPr>
          </a:p>
        </p:txBody>
      </p:sp>
    </p:spTree>
    <p:extLst>
      <p:ext uri="{BB962C8B-B14F-4D97-AF65-F5344CB8AC3E}">
        <p14:creationId xmlns:p14="http://schemas.microsoft.com/office/powerpoint/2010/main" val="279513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2" id="{3E6DA150-33F4-9041-86E3-32223AC9E950}" vid="{F4968D8E-2ED4-024D-851A-578515E88C09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195B8AD-D540-4823-BE40-08F00494931E}" vid="{FD71B144-0C02-4F97-9D47-7D942E302257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C2D0D846F5C3A438006149A123E6D5D" ma:contentTypeVersion="8" ma:contentTypeDescription="Ein neues Dokument erstellen." ma:contentTypeScope="" ma:versionID="1938d821e01acba0f73c33ebfb5a0662">
  <xsd:schema xmlns:xsd="http://www.w3.org/2001/XMLSchema" xmlns:xs="http://www.w3.org/2001/XMLSchema" xmlns:p="http://schemas.microsoft.com/office/2006/metadata/properties" xmlns:ns2="519087d7-a99f-4446-923a-ceadf0066ff9" xmlns:ns3="01b6d60f-436a-4975-80aa-5daf7af0010b" targetNamespace="http://schemas.microsoft.com/office/2006/metadata/properties" ma:root="true" ma:fieldsID="748343a2e2ce1c0210a70f7ec333c48c" ns2:_="" ns3:_="">
    <xsd:import namespace="519087d7-a99f-4446-923a-ceadf0066ff9"/>
    <xsd:import namespace="01b6d60f-436a-4975-80aa-5daf7af001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9087d7-a99f-4446-923a-ceadf0066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4e1a643d-3598-46ed-9344-1c0e2c508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6d60f-436a-4975-80aa-5daf7af0010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3032df4-c58d-4448-97d2-96c8bc0b43e8}" ma:internalName="TaxCatchAll" ma:showField="CatchAllData" ma:web="01b6d60f-436a-4975-80aa-5daf7af001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65A074-6CD2-4365-AEC4-CD5B7EF37E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9087d7-a99f-4446-923a-ceadf0066ff9"/>
    <ds:schemaRef ds:uri="01b6d60f-436a-4975-80aa-5daf7af001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186E56-AB2A-45C0-B8D5-624AE4B1B4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668</Words>
  <Application>Microsoft Office PowerPoint</Application>
  <PresentationFormat>Bildschirmpräsentation (16:9)</PresentationFormat>
  <Paragraphs>85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12</vt:i4>
      </vt:variant>
    </vt:vector>
  </HeadingPairs>
  <TitlesOfParts>
    <vt:vector size="21" baseType="lpstr">
      <vt:lpstr>Meta Head IGM Cond Black</vt:lpstr>
      <vt:lpstr>Meta Head IGM Cond Light</vt:lpstr>
      <vt:lpstr>Meta IGM</vt:lpstr>
      <vt:lpstr>Arial</vt:lpstr>
      <vt:lpstr>Calibri Light</vt:lpstr>
      <vt:lpstr>Calibri</vt:lpstr>
      <vt:lpstr>Office</vt:lpstr>
      <vt:lpstr>Benutzerdefiniertes Design</vt:lpstr>
      <vt:lpstr>1_Office</vt:lpstr>
      <vt:lpstr>Wer Fachkräfte  will, muss auf  gute Arbeit setzen!  </vt:lpstr>
      <vt:lpstr>PowerPoint-Präsentation</vt:lpstr>
      <vt:lpstr>PowerPoint-Präsentation</vt:lpstr>
      <vt:lpstr>Das Fachkräfte-Paradox:  </vt:lpstr>
      <vt:lpstr>PowerPoint-Präsentation</vt:lpstr>
      <vt:lpstr>PowerPoint-Präsentation</vt:lpstr>
      <vt:lpstr>PowerPoint-Präsentation</vt:lpstr>
      <vt:lpstr>Nachwuchsförderung?  </vt:lpstr>
      <vt:lpstr>Weiterbildung? </vt:lpstr>
      <vt:lpstr>PowerPoint-Präsentation</vt:lpstr>
      <vt:lpstr>Faktenpapier Fachkräftesicherung</vt:lpstr>
      <vt:lpstr>Vielen Dank! </vt:lpstr>
    </vt:vector>
  </TitlesOfParts>
  <Company>IG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Kurz-Anleitung PowerPoint</dc:title>
  <dc:creator>Moeller, Jens</dc:creator>
  <cp:lastModifiedBy>Mohr, Katrin</cp:lastModifiedBy>
  <cp:revision>2742</cp:revision>
  <cp:lastPrinted>2022-05-30T17:08:10Z</cp:lastPrinted>
  <dcterms:created xsi:type="dcterms:W3CDTF">2019-09-18T11:18:06Z</dcterms:created>
  <dcterms:modified xsi:type="dcterms:W3CDTF">2023-10-05T13:01:38Z</dcterms:modified>
</cp:coreProperties>
</file>