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0"/>
  </p:notesMasterIdLst>
  <p:handoutMasterIdLst>
    <p:handoutMasterId r:id="rId31"/>
  </p:handoutMasterIdLst>
  <p:sldIdLst>
    <p:sldId id="299" r:id="rId2"/>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275" r:id="rId16"/>
    <p:sldId id="276" r:id="rId17"/>
    <p:sldId id="277" r:id="rId18"/>
    <p:sldId id="297" r:id="rId19"/>
    <p:sldId id="279" r:id="rId20"/>
    <p:sldId id="280" r:id="rId21"/>
    <p:sldId id="282" r:id="rId22"/>
    <p:sldId id="283" r:id="rId23"/>
    <p:sldId id="285" r:id="rId24"/>
    <p:sldId id="286" r:id="rId25"/>
    <p:sldId id="294" r:id="rId26"/>
    <p:sldId id="296" r:id="rId27"/>
    <p:sldId id="288" r:id="rId28"/>
    <p:sldId id="289" r:id="rId29"/>
  </p:sldIdLst>
  <p:sldSz cx="9144000" cy="6858000" type="screen4x3"/>
  <p:notesSz cx="6797675" cy="9926638"/>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3C3B"/>
    <a:srgbClr val="E30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napToObjects="1" showGuides="1">
      <p:cViewPr varScale="1">
        <p:scale>
          <a:sx n="111" d="100"/>
          <a:sy n="111" d="100"/>
        </p:scale>
        <p:origin x="1572" y="114"/>
      </p:cViewPr>
      <p:guideLst>
        <p:guide orient="horz" pos="2160"/>
        <p:guide pos="2880"/>
      </p:guideLst>
    </p:cSldViewPr>
  </p:slideViewPr>
  <p:notesTextViewPr>
    <p:cViewPr>
      <p:scale>
        <a:sx n="1" d="1"/>
        <a:sy n="1" d="1"/>
      </p:scale>
      <p:origin x="0" y="0"/>
    </p:cViewPr>
  </p:notesTextViewPr>
  <p:notesViewPr>
    <p:cSldViewPr snapToGrid="0" snapToObjects="1">
      <p:cViewPr varScale="1">
        <p:scale>
          <a:sx n="117" d="100"/>
          <a:sy n="117" d="100"/>
        </p:scale>
        <p:origin x="299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68492C6-ED8A-564E-B3D1-6FC36A6D94CE}"/>
              </a:ext>
            </a:extLst>
          </p:cNvPr>
          <p:cNvSpPr>
            <a:spLocks noGrp="1"/>
          </p:cNvSpPr>
          <p:nvPr>
            <p:ph type="hdr" sz="quarter"/>
          </p:nvPr>
        </p:nvSpPr>
        <p:spPr>
          <a:xfrm>
            <a:off x="0" y="0"/>
            <a:ext cx="2945659" cy="498056"/>
          </a:xfrm>
          <a:prstGeom prst="rect">
            <a:avLst/>
          </a:prstGeom>
        </p:spPr>
        <p:txBody>
          <a:bodyPr vert="horz" lIns="180000" tIns="180000" rIns="180000" bIns="180000" rtlCol="0"/>
          <a:lstStyle>
            <a:lvl1pPr algn="l">
              <a:defRPr sz="1200"/>
            </a:lvl1pPr>
          </a:lstStyle>
          <a:p>
            <a:endParaRPr lang="de-DE" sz="1000" dirty="0">
              <a:latin typeface="Meta IGM" panose="02000503040000020004" pitchFamily="2" charset="0"/>
            </a:endParaRPr>
          </a:p>
        </p:txBody>
      </p:sp>
      <p:sp>
        <p:nvSpPr>
          <p:cNvPr id="3" name="Datumsplatzhalter 2">
            <a:extLst>
              <a:ext uri="{FF2B5EF4-FFF2-40B4-BE49-F238E27FC236}">
                <a16:creationId xmlns:a16="http://schemas.microsoft.com/office/drawing/2014/main" id="{8DC568E1-C914-E044-B5DC-41DA91055CA8}"/>
              </a:ext>
            </a:extLst>
          </p:cNvPr>
          <p:cNvSpPr>
            <a:spLocks noGrp="1"/>
          </p:cNvSpPr>
          <p:nvPr>
            <p:ph type="dt" sz="quarter" idx="1"/>
          </p:nvPr>
        </p:nvSpPr>
        <p:spPr>
          <a:xfrm>
            <a:off x="3850443" y="0"/>
            <a:ext cx="2945659" cy="498056"/>
          </a:xfrm>
          <a:prstGeom prst="rect">
            <a:avLst/>
          </a:prstGeom>
        </p:spPr>
        <p:txBody>
          <a:bodyPr vert="horz" lIns="180000" tIns="180000" rIns="180000" bIns="180000" rtlCol="0"/>
          <a:lstStyle>
            <a:lvl1pPr algn="r">
              <a:defRPr sz="1200"/>
            </a:lvl1pPr>
          </a:lstStyle>
          <a:p>
            <a:fld id="{D893A924-A15F-FB45-9450-A978DD7F2A70}" type="datetimeFigureOut">
              <a:rPr lang="de-DE" sz="1000" smtClean="0">
                <a:latin typeface="Meta IGM" panose="02000503040000020004" pitchFamily="2" charset="0"/>
              </a:rPr>
              <a:t>29.11.2021</a:t>
            </a:fld>
            <a:endParaRPr lang="de-DE" sz="1000" dirty="0">
              <a:latin typeface="Meta IGM" panose="02000503040000020004" pitchFamily="2" charset="0"/>
            </a:endParaRPr>
          </a:p>
        </p:txBody>
      </p:sp>
      <p:sp>
        <p:nvSpPr>
          <p:cNvPr id="4" name="Fußzeilenplatzhalter 3">
            <a:extLst>
              <a:ext uri="{FF2B5EF4-FFF2-40B4-BE49-F238E27FC236}">
                <a16:creationId xmlns:a16="http://schemas.microsoft.com/office/drawing/2014/main" id="{3951DF70-631C-BE4E-95FD-56CEFF6C4B0E}"/>
              </a:ext>
            </a:extLst>
          </p:cNvPr>
          <p:cNvSpPr>
            <a:spLocks noGrp="1"/>
          </p:cNvSpPr>
          <p:nvPr>
            <p:ph type="ftr" sz="quarter" idx="2"/>
          </p:nvPr>
        </p:nvSpPr>
        <p:spPr>
          <a:xfrm>
            <a:off x="0" y="9428584"/>
            <a:ext cx="2945659" cy="498055"/>
          </a:xfrm>
          <a:prstGeom prst="rect">
            <a:avLst/>
          </a:prstGeom>
        </p:spPr>
        <p:txBody>
          <a:bodyPr vert="horz" lIns="180000" tIns="180000" rIns="180000" bIns="180000" rtlCol="0" anchor="b"/>
          <a:lstStyle>
            <a:lvl1pPr algn="l">
              <a:defRPr sz="1200"/>
            </a:lvl1pPr>
          </a:lstStyle>
          <a:p>
            <a:endParaRPr lang="de-DE" sz="1000">
              <a:latin typeface="Meta IGM" panose="02000503040000020004" pitchFamily="2" charset="0"/>
            </a:endParaRPr>
          </a:p>
        </p:txBody>
      </p:sp>
      <p:sp>
        <p:nvSpPr>
          <p:cNvPr id="5" name="Foliennummernplatzhalter 4">
            <a:extLst>
              <a:ext uri="{FF2B5EF4-FFF2-40B4-BE49-F238E27FC236}">
                <a16:creationId xmlns:a16="http://schemas.microsoft.com/office/drawing/2014/main" id="{F1822CB3-F0D6-5A45-9129-191C5695EAB4}"/>
              </a:ext>
            </a:extLst>
          </p:cNvPr>
          <p:cNvSpPr>
            <a:spLocks noGrp="1"/>
          </p:cNvSpPr>
          <p:nvPr>
            <p:ph type="sldNum" sz="quarter" idx="3"/>
          </p:nvPr>
        </p:nvSpPr>
        <p:spPr>
          <a:xfrm>
            <a:off x="3850443" y="9428584"/>
            <a:ext cx="2945659" cy="498055"/>
          </a:xfrm>
          <a:prstGeom prst="rect">
            <a:avLst/>
          </a:prstGeom>
        </p:spPr>
        <p:txBody>
          <a:bodyPr vert="horz" lIns="180000" tIns="180000" rIns="180000" bIns="180000" rtlCol="0" anchor="b"/>
          <a:lstStyle>
            <a:lvl1pPr algn="r">
              <a:defRPr sz="1200"/>
            </a:lvl1pPr>
          </a:lstStyle>
          <a:p>
            <a:fld id="{53B84A8F-D800-3D49-A16E-28CD7380C913}" type="slidenum">
              <a:rPr lang="de-DE" sz="1000" smtClean="0">
                <a:latin typeface="Meta IGM" panose="02000503040000020004" pitchFamily="2" charset="0"/>
              </a:rPr>
              <a:t>‹Nr.›</a:t>
            </a:fld>
            <a:endParaRPr lang="de-DE" sz="1000">
              <a:latin typeface="Meta IGM" panose="02000503040000020004" pitchFamily="2" charset="0"/>
            </a:endParaRPr>
          </a:p>
        </p:txBody>
      </p:sp>
    </p:spTree>
    <p:extLst>
      <p:ext uri="{BB962C8B-B14F-4D97-AF65-F5344CB8AC3E}">
        <p14:creationId xmlns:p14="http://schemas.microsoft.com/office/powerpoint/2010/main" val="418349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180000" tIns="180000" rIns="180000" bIns="180000" rtlCol="0"/>
          <a:lstStyle>
            <a:lvl1pPr algn="l">
              <a:defRPr sz="1000" b="0" i="0">
                <a:latin typeface="Meta IGM" panose="02000503040000020004" pitchFamily="2" charset="0"/>
              </a:defRPr>
            </a:lvl1pPr>
          </a:lstStyle>
          <a:p>
            <a:endParaRPr lang="de-DE" dirty="0"/>
          </a:p>
        </p:txBody>
      </p:sp>
      <p:sp>
        <p:nvSpPr>
          <p:cNvPr id="3" name="Datumsplatzhalter 2"/>
          <p:cNvSpPr>
            <a:spLocks noGrp="1"/>
          </p:cNvSpPr>
          <p:nvPr>
            <p:ph type="dt" idx="1"/>
          </p:nvPr>
        </p:nvSpPr>
        <p:spPr>
          <a:xfrm>
            <a:off x="3850443" y="0"/>
            <a:ext cx="2945659" cy="498056"/>
          </a:xfrm>
          <a:prstGeom prst="rect">
            <a:avLst/>
          </a:prstGeom>
        </p:spPr>
        <p:txBody>
          <a:bodyPr vert="horz" lIns="180000" tIns="180000" rIns="180000" bIns="180000" rtlCol="0"/>
          <a:lstStyle>
            <a:lvl1pPr algn="r">
              <a:defRPr sz="1000" b="0" i="0">
                <a:latin typeface="Meta IGM" panose="02000503040000020004" pitchFamily="2" charset="0"/>
              </a:defRPr>
            </a:lvl1pPr>
          </a:lstStyle>
          <a:p>
            <a:fld id="{16B77BA6-83BE-5742-8C0B-6F675812BA19}" type="datetimeFigureOut">
              <a:rPr lang="de-DE" smtClean="0"/>
              <a:pPr/>
              <a:t>29.11.2021</a:t>
            </a:fld>
            <a:endParaRPr lang="de-DE" dirty="0"/>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180000" tIns="180000" rIns="180000" bIns="180000" rtlCol="0" anchor="b"/>
          <a:lstStyle>
            <a:lvl1pPr algn="l">
              <a:defRPr sz="1000" b="0" i="0">
                <a:latin typeface="Meta IGM" panose="02000503040000020004" pitchFamily="2" charset="0"/>
              </a:defRPr>
            </a:lvl1pPr>
          </a:lstStyle>
          <a:p>
            <a:endParaRPr lang="de-DE"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180000" tIns="180000" rIns="180000" bIns="180000" rtlCol="0" anchor="b"/>
          <a:lstStyle>
            <a:lvl1pPr algn="r">
              <a:defRPr sz="1000" b="0" i="0">
                <a:latin typeface="Meta IGM" panose="02000503040000020004" pitchFamily="2" charset="0"/>
              </a:defRPr>
            </a:lvl1pPr>
          </a:lstStyle>
          <a:p>
            <a:fld id="{AD868B3C-6C54-1D41-B938-33F4013C078E}" type="slidenum">
              <a:rPr lang="de-DE" smtClean="0"/>
              <a:pPr/>
              <a:t>‹Nr.›</a:t>
            </a:fld>
            <a:endParaRPr lang="de-DE" dirty="0"/>
          </a:p>
        </p:txBody>
      </p:sp>
    </p:spTree>
    <p:extLst>
      <p:ext uri="{BB962C8B-B14F-4D97-AF65-F5344CB8AC3E}">
        <p14:creationId xmlns:p14="http://schemas.microsoft.com/office/powerpoint/2010/main" val="2992191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eta IGM" panose="02000503040000020004" pitchFamily="2"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1" baseline="0" dirty="0" smtClean="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345457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E945833-583C-0146-B60F-A64D4086718E}"/>
              </a:ext>
            </a:extLst>
          </p:cNvPr>
          <p:cNvPicPr>
            <a:picLocks noChangeAspect="1"/>
          </p:cNvPicPr>
          <p:nvPr userDrawn="1"/>
        </p:nvPicPr>
        <p:blipFill rotWithShape="1">
          <a:blip r:embed="rId2"/>
          <a:srcRect t="8505" b="9624"/>
          <a:stretch/>
        </p:blipFill>
        <p:spPr>
          <a:xfrm>
            <a:off x="0" y="1"/>
            <a:ext cx="9144000" cy="5292436"/>
          </a:xfrm>
          <a:prstGeom prst="rect">
            <a:avLst/>
          </a:prstGeom>
          <a:blipFill>
            <a:blip r:embed="rId2"/>
            <a:stretch>
              <a:fillRect t="-66265" b="-66265"/>
            </a:stretch>
          </a:blipFill>
        </p:spPr>
      </p:pic>
      <p:sp>
        <p:nvSpPr>
          <p:cNvPr id="12" name="Rechteck 35">
            <a:extLst>
              <a:ext uri="{FF2B5EF4-FFF2-40B4-BE49-F238E27FC236}">
                <a16:creationId xmlns:a16="http://schemas.microsoft.com/office/drawing/2014/main" id="{87C6ECEA-27E9-4149-885B-9D401072A6FF}"/>
              </a:ext>
            </a:extLst>
          </p:cNvPr>
          <p:cNvSpPr/>
          <p:nvPr userDrawn="1"/>
        </p:nvSpPr>
        <p:spPr>
          <a:xfrm rot="3786198">
            <a:off x="6518446" y="3086381"/>
            <a:ext cx="1872121" cy="4684854"/>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52491"/>
              <a:gd name="connsiteY0" fmla="*/ 0 h 3868614"/>
              <a:gd name="connsiteX1" fmla="*/ 1652491 w 1652491"/>
              <a:gd name="connsiteY1" fmla="*/ 842520 h 3868614"/>
              <a:gd name="connsiteX2" fmla="*/ 487189 w 1652491"/>
              <a:gd name="connsiteY2" fmla="*/ 3680657 h 3868614"/>
              <a:gd name="connsiteX3" fmla="*/ 0 w 1652491"/>
              <a:gd name="connsiteY3" fmla="*/ 3868614 h 3868614"/>
              <a:gd name="connsiteX4" fmla="*/ 0 w 1652491"/>
              <a:gd name="connsiteY4" fmla="*/ 0 h 3868614"/>
              <a:gd name="connsiteX0" fmla="*/ 63874 w 1716365"/>
              <a:gd name="connsiteY0" fmla="*/ 0 h 4684854"/>
              <a:gd name="connsiteX1" fmla="*/ 1716365 w 1716365"/>
              <a:gd name="connsiteY1" fmla="*/ 842520 h 4684854"/>
              <a:gd name="connsiteX2" fmla="*/ 0 w 1716365"/>
              <a:gd name="connsiteY2" fmla="*/ 4684854 h 4684854"/>
              <a:gd name="connsiteX3" fmla="*/ 63874 w 1716365"/>
              <a:gd name="connsiteY3" fmla="*/ 3868614 h 4684854"/>
              <a:gd name="connsiteX4" fmla="*/ 63874 w 1716365"/>
              <a:gd name="connsiteY4" fmla="*/ 0 h 4684854"/>
              <a:gd name="connsiteX0" fmla="*/ 63874 w 1872121"/>
              <a:gd name="connsiteY0" fmla="*/ 0 h 4684854"/>
              <a:gd name="connsiteX1" fmla="*/ 1872121 w 1872121"/>
              <a:gd name="connsiteY1" fmla="*/ 929864 h 4684854"/>
              <a:gd name="connsiteX2" fmla="*/ 0 w 1872121"/>
              <a:gd name="connsiteY2" fmla="*/ 4684854 h 4684854"/>
              <a:gd name="connsiteX3" fmla="*/ 63874 w 1872121"/>
              <a:gd name="connsiteY3" fmla="*/ 3868614 h 4684854"/>
              <a:gd name="connsiteX4" fmla="*/ 63874 w 1872121"/>
              <a:gd name="connsiteY4" fmla="*/ 0 h 4684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2121" h="4684854">
                <a:moveTo>
                  <a:pt x="63874" y="0"/>
                </a:moveTo>
                <a:lnTo>
                  <a:pt x="1872121" y="929864"/>
                </a:lnTo>
                <a:lnTo>
                  <a:pt x="0" y="4684854"/>
                </a:lnTo>
                <a:lnTo>
                  <a:pt x="63874" y="3868614"/>
                </a:lnTo>
                <a:lnTo>
                  <a:pt x="6387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13" name="Grafik 12">
            <a:extLst>
              <a:ext uri="{FF2B5EF4-FFF2-40B4-BE49-F238E27FC236}">
                <a16:creationId xmlns:a16="http://schemas.microsoft.com/office/drawing/2014/main" id="{7FBA9952-0311-994B-9EED-900DBCFE2AE9}"/>
              </a:ext>
            </a:extLst>
          </p:cNvPr>
          <p:cNvPicPr>
            <a:picLocks noChangeAspect="1"/>
          </p:cNvPicPr>
          <p:nvPr userDrawn="1"/>
        </p:nvPicPr>
        <p:blipFill>
          <a:blip r:embed="rId3"/>
          <a:stretch>
            <a:fillRect/>
          </a:stretch>
        </p:blipFill>
        <p:spPr>
          <a:xfrm>
            <a:off x="-266712" y="1961706"/>
            <a:ext cx="6747304" cy="6661461"/>
          </a:xfrm>
          <a:prstGeom prst="rect">
            <a:avLst/>
          </a:prstGeom>
        </p:spPr>
      </p:pic>
      <p:sp>
        <p:nvSpPr>
          <p:cNvPr id="2" name="Title 1"/>
          <p:cNvSpPr>
            <a:spLocks noGrp="1"/>
          </p:cNvSpPr>
          <p:nvPr>
            <p:ph type="ctrTitle" hasCustomPrompt="1"/>
          </p:nvPr>
        </p:nvSpPr>
        <p:spPr>
          <a:xfrm>
            <a:off x="250828" y="3835400"/>
            <a:ext cx="4859057" cy="2055501"/>
          </a:xfrm>
        </p:spPr>
        <p:txBody>
          <a:bodyPr anchor="b" anchorCtr="0"/>
          <a:lstStyle>
            <a:lvl1pPr algn="l">
              <a:defRPr sz="3500" b="1" i="0" spc="0" baseline="0">
                <a:solidFill>
                  <a:schemeClr val="bg1"/>
                </a:solidFill>
                <a:latin typeface="Calibri" panose="020F0502020204030204" pitchFamily="34" charset="0"/>
                <a:cs typeface="Calibri" panose="020F0502020204030204" pitchFamily="34" charset="0"/>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5906948"/>
            <a:ext cx="2514146" cy="505675"/>
          </a:xfrm>
        </p:spPr>
        <p:txBody>
          <a:bodyPr wrap="none" lIns="0" tIns="0" rIns="0" bIns="0" anchor="t" anchorCtr="0">
            <a:normAutofit/>
          </a:bodyPr>
          <a:lstStyle>
            <a:lvl1pPr marL="0" indent="0">
              <a:buNone/>
              <a:defRPr sz="2100" b="0" i="0" spc="100" baseline="0">
                <a:solidFill>
                  <a:schemeClr val="bg1"/>
                </a:solidFill>
                <a:latin typeface="Calibri" panose="020F0502020204030204" pitchFamily="34" charset="0"/>
                <a:cs typeface="Calibri" panose="020F0502020204030204" pitchFamily="34" charset="0"/>
              </a:defRPr>
            </a:lvl1pPr>
          </a:lstStyle>
          <a:p>
            <a:r>
              <a:rPr lang="de-DE" dirty="0"/>
              <a:t>Datum</a:t>
            </a:r>
          </a:p>
        </p:txBody>
      </p:sp>
      <p:pic>
        <p:nvPicPr>
          <p:cNvPr id="10" name="Grafik 9">
            <a:extLst>
              <a:ext uri="{FF2B5EF4-FFF2-40B4-BE49-F238E27FC236}">
                <a16:creationId xmlns:a16="http://schemas.microsoft.com/office/drawing/2014/main" id="{688275EC-6A67-6D4C-B31F-4491741C29F3}"/>
              </a:ext>
            </a:extLst>
          </p:cNvPr>
          <p:cNvPicPr>
            <a:picLocks/>
          </p:cNvPicPr>
          <p:nvPr userDrawn="1"/>
        </p:nvPicPr>
        <p:blipFill>
          <a:blip r:embed="rId4"/>
          <a:stretch>
            <a:fillRect/>
          </a:stretch>
        </p:blipFill>
        <p:spPr>
          <a:xfrm>
            <a:off x="7993177" y="270000"/>
            <a:ext cx="900000" cy="900000"/>
          </a:xfrm>
          <a:prstGeom prst="rect">
            <a:avLst/>
          </a:prstGeom>
        </p:spPr>
      </p:pic>
    </p:spTree>
    <p:extLst>
      <p:ext uri="{BB962C8B-B14F-4D97-AF65-F5344CB8AC3E}">
        <p14:creationId xmlns:p14="http://schemas.microsoft.com/office/powerpoint/2010/main" val="6333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A908FF43-6411-B54E-A763-1A821F3151EF}"/>
              </a:ext>
            </a:extLst>
          </p:cNvPr>
          <p:cNvPicPr>
            <a:picLocks noChangeAspect="1"/>
          </p:cNvPicPr>
          <p:nvPr userDrawn="1"/>
        </p:nvPicPr>
        <p:blipFill rotWithShape="1">
          <a:blip r:embed="rId2"/>
          <a:srcRect l="36088" t="11024"/>
          <a:stretch/>
        </p:blipFill>
        <p:spPr>
          <a:xfrm>
            <a:off x="-1" y="0"/>
            <a:ext cx="6841867" cy="6858000"/>
          </a:xfrm>
          <a:prstGeom prst="rect">
            <a:avLst/>
          </a:prstGeom>
        </p:spPr>
      </p:pic>
      <p:sp>
        <p:nvSpPr>
          <p:cNvPr id="6" name="Rechteck 5">
            <a:extLst>
              <a:ext uri="{FF2B5EF4-FFF2-40B4-BE49-F238E27FC236}">
                <a16:creationId xmlns:a16="http://schemas.microsoft.com/office/drawing/2014/main" id="{A40B9E7E-0156-544E-8B23-4556027F32C5}"/>
              </a:ext>
            </a:extLst>
          </p:cNvPr>
          <p:cNvSpPr/>
          <p:nvPr userDrawn="1"/>
        </p:nvSpPr>
        <p:spPr>
          <a:xfrm>
            <a:off x="6825730" y="6202289"/>
            <a:ext cx="2318273" cy="658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0" i="0" dirty="0">
              <a:latin typeface="Meta IGM" panose="02000503040000020004" pitchFamily="2" charset="0"/>
            </a:endParaRPr>
          </a:p>
        </p:txBody>
      </p:sp>
      <p:sp>
        <p:nvSpPr>
          <p:cNvPr id="5" name="Textfeld 4">
            <a:extLst>
              <a:ext uri="{FF2B5EF4-FFF2-40B4-BE49-F238E27FC236}">
                <a16:creationId xmlns:a16="http://schemas.microsoft.com/office/drawing/2014/main" id="{027B3B13-3C71-104B-92CD-29B6205299BB}"/>
              </a:ext>
            </a:extLst>
          </p:cNvPr>
          <p:cNvSpPr txBox="1"/>
          <p:nvPr userDrawn="1"/>
        </p:nvSpPr>
        <p:spPr>
          <a:xfrm>
            <a:off x="5705478" y="5146713"/>
            <a:ext cx="3187699" cy="1384995"/>
          </a:xfrm>
          <a:prstGeom prst="rect">
            <a:avLst/>
          </a:prstGeom>
          <a:noFill/>
        </p:spPr>
        <p:txBody>
          <a:bodyPr wrap="square" lIns="0" tIns="0" rIns="0" bIns="0" rtlCol="0" anchor="b">
            <a:spAutoFit/>
          </a:bodyPr>
          <a:lstStyle/>
          <a:p>
            <a:pPr algn="r"/>
            <a:r>
              <a:rPr lang="de-DE" sz="1000" b="0" i="0" kern="1200" dirty="0">
                <a:solidFill>
                  <a:srgbClr val="3C3C3B"/>
                </a:solidFill>
                <a:effectLst/>
                <a:latin typeface="Calibri" panose="020F0502020204030204" pitchFamily="34" charset="0"/>
                <a:ea typeface="+mn-ea"/>
                <a:cs typeface="Calibri" panose="020F0502020204030204" pitchFamily="34" charset="0"/>
              </a:rPr>
              <a:t>IG METALL </a:t>
            </a:r>
            <a:br>
              <a:rPr lang="de-DE" sz="1000" b="0" i="0" kern="1200" dirty="0">
                <a:solidFill>
                  <a:srgbClr val="3C3C3B"/>
                </a:solidFill>
                <a:effectLst/>
                <a:latin typeface="Calibri" panose="020F0502020204030204" pitchFamily="34" charset="0"/>
                <a:ea typeface="+mn-ea"/>
                <a:cs typeface="Calibri" panose="020F0502020204030204" pitchFamily="34" charset="0"/>
              </a:rPr>
            </a:br>
            <a:r>
              <a:rPr lang="de-DE" sz="1000" b="1" i="0" kern="1200" dirty="0">
                <a:solidFill>
                  <a:srgbClr val="3C3C3B"/>
                </a:solidFill>
                <a:effectLst/>
                <a:latin typeface="Calibri" panose="020F0502020204030204" pitchFamily="34" charset="0"/>
                <a:ea typeface="+mn-ea"/>
                <a:cs typeface="Calibri" panose="020F0502020204030204" pitchFamily="34" charset="0"/>
              </a:rPr>
              <a:t>Gliederung einfügen</a:t>
            </a:r>
          </a:p>
          <a:p>
            <a:pPr algn="r"/>
            <a:endParaRPr lang="de-DE" sz="1000" b="0" i="0" kern="1200" dirty="0">
              <a:solidFill>
                <a:srgbClr val="3C3C3B"/>
              </a:solidFill>
              <a:effectLst/>
              <a:latin typeface="Calibri" panose="020F0502020204030204" pitchFamily="34" charset="0"/>
              <a:ea typeface="+mn-ea"/>
              <a:cs typeface="Calibri" panose="020F0502020204030204" pitchFamily="34" charset="0"/>
            </a:endParaRPr>
          </a:p>
          <a:p>
            <a:pPr algn="r"/>
            <a:r>
              <a:rPr lang="de-DE" sz="1000" b="0" i="0" kern="1200" dirty="0">
                <a:solidFill>
                  <a:srgbClr val="3C3C3B"/>
                </a:solidFill>
                <a:effectLst/>
                <a:latin typeface="Calibri" panose="020F0502020204030204" pitchFamily="34" charset="0"/>
                <a:ea typeface="+mn-ea"/>
                <a:cs typeface="Calibri" panose="020F0502020204030204" pitchFamily="34" charset="0"/>
              </a:rPr>
              <a:t>Max Mustermann</a:t>
            </a:r>
            <a:br>
              <a:rPr lang="de-DE" sz="1000" b="0" i="0" kern="1200" dirty="0">
                <a:solidFill>
                  <a:srgbClr val="3C3C3B"/>
                </a:solidFill>
                <a:effectLst/>
                <a:latin typeface="Calibri" panose="020F0502020204030204" pitchFamily="34" charset="0"/>
                <a:ea typeface="+mn-ea"/>
                <a:cs typeface="Calibri" panose="020F0502020204030204" pitchFamily="34" charset="0"/>
              </a:rPr>
            </a:br>
            <a:r>
              <a:rPr lang="de-DE" sz="1000" b="0" i="0" kern="1200" dirty="0">
                <a:solidFill>
                  <a:srgbClr val="3C3C3B"/>
                </a:solidFill>
                <a:effectLst/>
                <a:latin typeface="Calibri" panose="020F0502020204030204" pitchFamily="34" charset="0"/>
                <a:ea typeface="+mn-ea"/>
                <a:cs typeface="Calibri" panose="020F0502020204030204" pitchFamily="34" charset="0"/>
              </a:rPr>
              <a:t>Musterstraße 12</a:t>
            </a:r>
            <a:br>
              <a:rPr lang="de-DE" sz="1000" b="0" i="0" kern="1200" dirty="0">
                <a:solidFill>
                  <a:srgbClr val="3C3C3B"/>
                </a:solidFill>
                <a:effectLst/>
                <a:latin typeface="Calibri" panose="020F0502020204030204" pitchFamily="34" charset="0"/>
                <a:ea typeface="+mn-ea"/>
                <a:cs typeface="Calibri" panose="020F0502020204030204" pitchFamily="34" charset="0"/>
              </a:rPr>
            </a:br>
            <a:r>
              <a:rPr lang="de-DE" sz="1000" b="0" i="0" kern="1200" dirty="0">
                <a:solidFill>
                  <a:srgbClr val="3C3C3B"/>
                </a:solidFill>
                <a:effectLst/>
                <a:latin typeface="Calibri" panose="020F0502020204030204" pitchFamily="34" charset="0"/>
                <a:ea typeface="+mn-ea"/>
                <a:cs typeface="Calibri" panose="020F0502020204030204" pitchFamily="34" charset="0"/>
              </a:rPr>
              <a:t>45678 Musterstadt</a:t>
            </a:r>
          </a:p>
          <a:p>
            <a:pPr algn="r"/>
            <a:endParaRPr lang="de-DE" sz="1000" b="0" i="0" kern="1200" dirty="0">
              <a:solidFill>
                <a:srgbClr val="3C3C3B"/>
              </a:solidFill>
              <a:effectLst/>
              <a:latin typeface="Calibri" panose="020F0502020204030204" pitchFamily="34" charset="0"/>
              <a:ea typeface="+mn-ea"/>
              <a:cs typeface="Calibri" panose="020F0502020204030204" pitchFamily="34" charset="0"/>
            </a:endParaRPr>
          </a:p>
          <a:p>
            <a:pPr algn="r"/>
            <a:r>
              <a:rPr lang="de-DE" sz="1000" b="0" i="0" kern="1200" dirty="0">
                <a:solidFill>
                  <a:srgbClr val="3C3C3B"/>
                </a:solidFill>
                <a:effectLst/>
                <a:latin typeface="Calibri" panose="020F0502020204030204" pitchFamily="34" charset="0"/>
                <a:ea typeface="+mn-ea"/>
                <a:cs typeface="Calibri" panose="020F0502020204030204" pitchFamily="34" charset="0"/>
              </a:rPr>
              <a:t>Tel 0123 456789-0</a:t>
            </a:r>
            <a:br>
              <a:rPr lang="de-DE" sz="1000" b="0" i="0" kern="1200" dirty="0">
                <a:solidFill>
                  <a:srgbClr val="3C3C3B"/>
                </a:solidFill>
                <a:effectLst/>
                <a:latin typeface="Calibri" panose="020F0502020204030204" pitchFamily="34" charset="0"/>
                <a:ea typeface="+mn-ea"/>
                <a:cs typeface="Calibri" panose="020F0502020204030204" pitchFamily="34" charset="0"/>
              </a:rPr>
            </a:br>
            <a:r>
              <a:rPr lang="de-DE" sz="1000" b="0" i="0" kern="1200" dirty="0" err="1">
                <a:solidFill>
                  <a:srgbClr val="3C3C3B"/>
                </a:solidFill>
                <a:effectLst/>
                <a:latin typeface="Calibri" panose="020F0502020204030204" pitchFamily="34" charset="0"/>
                <a:ea typeface="+mn-ea"/>
                <a:cs typeface="Calibri" panose="020F0502020204030204" pitchFamily="34" charset="0"/>
              </a:rPr>
              <a:t>max.mustermann@igmetall.de</a:t>
            </a:r>
            <a:endParaRPr lang="de-DE" sz="1000" b="0" i="0" kern="1200" dirty="0">
              <a:solidFill>
                <a:srgbClr val="3C3C3B"/>
              </a:solidFill>
              <a:effectLst/>
              <a:latin typeface="Calibri" panose="020F0502020204030204" pitchFamily="34" charset="0"/>
              <a:ea typeface="+mn-ea"/>
              <a:cs typeface="Calibri" panose="020F0502020204030204" pitchFamily="34" charset="0"/>
            </a:endParaRPr>
          </a:p>
        </p:txBody>
      </p:sp>
      <p:sp>
        <p:nvSpPr>
          <p:cNvPr id="7" name="Title 1">
            <a:extLst>
              <a:ext uri="{FF2B5EF4-FFF2-40B4-BE49-F238E27FC236}">
                <a16:creationId xmlns:a16="http://schemas.microsoft.com/office/drawing/2014/main" id="{C68D3693-BBC6-414A-8E27-D8298EF983B2}"/>
              </a:ext>
            </a:extLst>
          </p:cNvPr>
          <p:cNvSpPr>
            <a:spLocks noGrp="1"/>
          </p:cNvSpPr>
          <p:nvPr>
            <p:ph type="ctrTitle" hasCustomPrompt="1"/>
          </p:nvPr>
        </p:nvSpPr>
        <p:spPr>
          <a:xfrm>
            <a:off x="250828" y="1746292"/>
            <a:ext cx="6574902" cy="3365416"/>
          </a:xfrm>
        </p:spPr>
        <p:txBody>
          <a:bodyPr anchor="ctr" anchorCtr="0"/>
          <a:lstStyle>
            <a:lvl1pPr algn="l">
              <a:defRPr sz="3500" b="1" i="0" spc="0" baseline="0">
                <a:solidFill>
                  <a:schemeClr val="bg1"/>
                </a:solidFill>
                <a:latin typeface="Calibri" panose="020F0502020204030204" pitchFamily="34" charset="0"/>
                <a:cs typeface="Calibri" panose="020F0502020204030204" pitchFamily="34" charset="0"/>
              </a:defRPr>
            </a:lvl1pPr>
          </a:lstStyle>
          <a:p>
            <a:r>
              <a:rPr lang="de-DE" dirty="0"/>
              <a:t>VIELEN DANK FÜR IHRE</a:t>
            </a:r>
            <a:br>
              <a:rPr lang="de-DE" dirty="0"/>
            </a:br>
            <a:r>
              <a:rPr lang="de-DE" dirty="0"/>
              <a:t>AUFMERKSAMKEIT.</a:t>
            </a:r>
            <a:endParaRPr lang="en-US" dirty="0"/>
          </a:p>
        </p:txBody>
      </p:sp>
    </p:spTree>
    <p:extLst>
      <p:ext uri="{BB962C8B-B14F-4D97-AF65-F5344CB8AC3E}">
        <p14:creationId xmlns:p14="http://schemas.microsoft.com/office/powerpoint/2010/main" val="180963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EC18758-E8A9-EB45-822B-AAF96468784E}"/>
              </a:ext>
            </a:extLst>
          </p:cNvPr>
          <p:cNvPicPr>
            <a:picLocks noChangeAspect="1"/>
          </p:cNvPicPr>
          <p:nvPr userDrawn="1"/>
        </p:nvPicPr>
        <p:blipFill rotWithShape="1">
          <a:blip r:embed="rId2"/>
          <a:srcRect l="36088" t="11024"/>
          <a:stretch/>
        </p:blipFill>
        <p:spPr>
          <a:xfrm>
            <a:off x="-1" y="0"/>
            <a:ext cx="6841867" cy="6858000"/>
          </a:xfrm>
          <a:prstGeom prst="rect">
            <a:avLst/>
          </a:prstGeom>
        </p:spPr>
      </p:pic>
      <p:sp>
        <p:nvSpPr>
          <p:cNvPr id="2" name="Title 1"/>
          <p:cNvSpPr>
            <a:spLocks noGrp="1"/>
          </p:cNvSpPr>
          <p:nvPr>
            <p:ph type="ctrTitle" hasCustomPrompt="1"/>
          </p:nvPr>
        </p:nvSpPr>
        <p:spPr>
          <a:xfrm>
            <a:off x="250828" y="2410691"/>
            <a:ext cx="6591039" cy="1615284"/>
          </a:xfrm>
        </p:spPr>
        <p:txBody>
          <a:bodyPr anchor="b" anchorCtr="0"/>
          <a:lstStyle>
            <a:lvl1pPr algn="l">
              <a:defRPr sz="3500" spc="0" baseline="0">
                <a:solidFill>
                  <a:schemeClr val="bg1"/>
                </a:solidFill>
              </a:defRPr>
            </a:lvl1pPr>
          </a:lstStyle>
          <a:p>
            <a:r>
              <a:rPr lang="de-DE" dirty="0"/>
              <a:t>PRÄSENTATIONSTITEL </a:t>
            </a:r>
            <a:br>
              <a:rPr lang="de-DE" dirty="0"/>
            </a:br>
            <a:r>
              <a:rPr lang="de-DE" dirty="0"/>
              <a:t>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053683"/>
            <a:ext cx="2514146" cy="463595"/>
          </a:xfrm>
        </p:spPr>
        <p:txBody>
          <a:bodyPr wrap="none" lIns="0" tIns="0" rIns="0" bIns="0" anchor="t" anchorCtr="0">
            <a:normAutofit/>
          </a:bodyPr>
          <a:lstStyle>
            <a:lvl1pPr marL="0" indent="0">
              <a:buNone/>
              <a:defRPr sz="2100" b="0" i="0" spc="100" baseline="0">
                <a:solidFill>
                  <a:schemeClr val="bg1"/>
                </a:solidFill>
                <a:latin typeface="Calibri" panose="020F0502020204030204" pitchFamily="34" charset="0"/>
                <a:cs typeface="Calibri" panose="020F0502020204030204" pitchFamily="34" charset="0"/>
              </a:defRPr>
            </a:lvl1pPr>
          </a:lstStyle>
          <a:p>
            <a:r>
              <a:rPr lang="de-DE" dirty="0"/>
              <a:t>Datum</a:t>
            </a:r>
          </a:p>
        </p:txBody>
      </p:sp>
    </p:spTree>
    <p:extLst>
      <p:ext uri="{BB962C8B-B14F-4D97-AF65-F5344CB8AC3E}">
        <p14:creationId xmlns:p14="http://schemas.microsoft.com/office/powerpoint/2010/main" val="119743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A1D0F7CF-A54D-3E46-B8A4-1495D06BD142}"/>
              </a:ext>
            </a:extLst>
          </p:cNvPr>
          <p:cNvPicPr>
            <a:picLocks noChangeAspect="1"/>
          </p:cNvPicPr>
          <p:nvPr userDrawn="1"/>
        </p:nvPicPr>
        <p:blipFill rotWithShape="1">
          <a:blip r:embed="rId2"/>
          <a:srcRect l="36088" t="11024"/>
          <a:stretch/>
        </p:blipFill>
        <p:spPr>
          <a:xfrm>
            <a:off x="-1" y="0"/>
            <a:ext cx="6841867" cy="6858000"/>
          </a:xfrm>
          <a:prstGeom prst="rect">
            <a:avLst/>
          </a:prstGeom>
        </p:spPr>
      </p:pic>
      <p:sp>
        <p:nvSpPr>
          <p:cNvPr id="2" name="Title 1"/>
          <p:cNvSpPr>
            <a:spLocks noGrp="1"/>
          </p:cNvSpPr>
          <p:nvPr>
            <p:ph type="ctrTitle" hasCustomPrompt="1"/>
          </p:nvPr>
        </p:nvSpPr>
        <p:spPr>
          <a:xfrm>
            <a:off x="250828" y="1746292"/>
            <a:ext cx="6591038" cy="3365416"/>
          </a:xfrm>
        </p:spPr>
        <p:txBody>
          <a:bodyPr anchor="ctr" anchorCtr="0"/>
          <a:lstStyle>
            <a:lvl1pPr algn="l">
              <a:defRPr sz="3500" b="1" i="0" spc="0" baseline="0">
                <a:solidFill>
                  <a:schemeClr val="bg1"/>
                </a:solidFill>
                <a:latin typeface="Calibri" panose="020F0502020204030204" pitchFamily="34" charset="0"/>
                <a:cs typeface="Calibri" panose="020F0502020204030204" pitchFamily="34" charset="0"/>
              </a:defRPr>
            </a:lvl1pPr>
          </a:lstStyle>
          <a:p>
            <a:r>
              <a:rPr lang="de-DE" dirty="0"/>
              <a:t>ZWISCHENTITEL </a:t>
            </a:r>
            <a:br>
              <a:rPr lang="de-DE" dirty="0"/>
            </a:br>
            <a:r>
              <a:rPr lang="de-DE" dirty="0"/>
              <a:t>BEARBEITEN</a:t>
            </a:r>
            <a:endParaRPr lang="en-US" dirty="0"/>
          </a:p>
        </p:txBody>
      </p:sp>
    </p:spTree>
    <p:extLst>
      <p:ext uri="{BB962C8B-B14F-4D97-AF65-F5344CB8AC3E}">
        <p14:creationId xmlns:p14="http://schemas.microsoft.com/office/powerpoint/2010/main" val="366517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7" y="1440002"/>
            <a:ext cx="8643600" cy="540000"/>
          </a:xfrm>
        </p:spPr>
        <p:txBody>
          <a:bodyPr/>
          <a:lstStyle>
            <a:lvl1pPr>
              <a:defRPr spc="0" baseline="0"/>
            </a:lvl1pPr>
          </a:lstStyle>
          <a:p>
            <a:r>
              <a:rPr lang="de-DE" dirty="0"/>
              <a:t>TITEL BEARBEITEN</a:t>
            </a:r>
            <a:endParaRPr lang="en-US" dirty="0"/>
          </a:p>
        </p:txBody>
      </p:sp>
      <p:sp>
        <p:nvSpPr>
          <p:cNvPr id="3" name="Content Placeholder 2"/>
          <p:cNvSpPr>
            <a:spLocks noGrp="1"/>
          </p:cNvSpPr>
          <p:nvPr>
            <p:ph idx="1"/>
          </p:nvPr>
        </p:nvSpPr>
        <p:spPr>
          <a:xfrm>
            <a:off x="250828" y="2520000"/>
            <a:ext cx="8642349" cy="3367615"/>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Calibri" panose="020F0502020204030204" pitchFamily="34" charset="0"/>
                <a:cs typeface="Calibri" panose="020F0502020204030204" pitchFamily="34" charset="0"/>
              </a:defRPr>
            </a:lvl1pPr>
            <a:lvl2pPr marL="586350" indent="-279450">
              <a:spcBef>
                <a:spcPts val="750"/>
              </a:spcBef>
              <a:buSzPct val="90000"/>
              <a:buFontTx/>
              <a:buBlip>
                <a:blip r:embed="rId2"/>
              </a:buBlip>
              <a:defRPr sz="1800" b="0" i="0">
                <a:solidFill>
                  <a:srgbClr val="3C3C3B"/>
                </a:solidFill>
                <a:latin typeface="Calibri" panose="020F0502020204030204" pitchFamily="34" charset="0"/>
                <a:cs typeface="Calibri" panose="020F0502020204030204" pitchFamily="34" charset="0"/>
              </a:defRPr>
            </a:lvl2pPr>
            <a:lvl3pPr marL="899550" indent="-285750">
              <a:spcBef>
                <a:spcPts val="750"/>
              </a:spcBef>
              <a:buFontTx/>
              <a:buBlip>
                <a:blip r:embed="rId2"/>
              </a:buBlip>
              <a:defRPr b="0" i="0">
                <a:solidFill>
                  <a:srgbClr val="3C3C3B"/>
                </a:solidFill>
                <a:latin typeface="Calibri" panose="020F0502020204030204" pitchFamily="34" charset="0"/>
                <a:cs typeface="Calibri" panose="020F0502020204030204" pitchFamily="34" charset="0"/>
              </a:defRPr>
            </a:lvl3pPr>
            <a:lvl4pPr marL="1200150" indent="-279450">
              <a:spcBef>
                <a:spcPts val="750"/>
              </a:spcBef>
              <a:buFontTx/>
              <a:buBlip>
                <a:blip r:embed="rId2"/>
              </a:buBlip>
              <a:defRPr b="0" i="0">
                <a:solidFill>
                  <a:srgbClr val="3C3C3B"/>
                </a:solidFill>
                <a:latin typeface="Calibri" panose="020F0502020204030204" pitchFamily="34" charset="0"/>
                <a:cs typeface="Calibri" panose="020F0502020204030204" pitchFamily="34" charset="0"/>
              </a:defRPr>
            </a:lvl4pPr>
            <a:lvl5pPr marL="1471050">
              <a:spcBef>
                <a:spcPts val="750"/>
              </a:spcBef>
              <a:defRPr>
                <a:solidFill>
                  <a:srgbClr val="3C3C3B"/>
                </a:solidFill>
                <a:latin typeface="Meta for IGM Pro" panose="02000503040000020004" pitchFamily="2" charset="0"/>
              </a:defRPr>
            </a:lvl5pPr>
          </a:lstStyle>
          <a:p>
            <a:pPr lvl="0"/>
            <a:r>
              <a:rPr lang="de-DE" smtClean="0"/>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8" y="1998413"/>
            <a:ext cx="8642349" cy="331544"/>
          </a:xfrm>
        </p:spPr>
        <p:txBody>
          <a:bodyPr lIns="0" tIns="0" rIns="0" bIns="0" anchor="ctr" anchorCtr="0">
            <a:noAutofit/>
          </a:bodyPr>
          <a:lstStyle>
            <a:lvl1pPr marL="0" indent="0">
              <a:buNone/>
              <a:defRPr sz="2100" b="0" i="0" spc="100" baseline="0">
                <a:latin typeface="Calibri" panose="020F0502020204030204" pitchFamily="34" charset="0"/>
                <a:cs typeface="Calibri" panose="020F0502020204030204" pitchFamily="34" charset="0"/>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80" y="6237570"/>
            <a:ext cx="884237" cy="362625"/>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6932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520000"/>
            <a:ext cx="4321176" cy="3418359"/>
          </a:xfrm>
        </p:spPr>
        <p:txBody>
          <a:bodyPr lIns="0" tIns="0" rIns="0" bIns="0">
            <a:noAutofit/>
          </a:bodyPr>
          <a:lstStyle>
            <a:lvl1pPr marL="243450">
              <a:defRPr b="0" i="0">
                <a:solidFill>
                  <a:srgbClr val="3C3C3B"/>
                </a:solidFill>
                <a:latin typeface="Calibri" panose="020F0502020204030204" pitchFamily="34" charset="0"/>
                <a:cs typeface="Calibri" panose="020F0502020204030204" pitchFamily="34" charset="0"/>
              </a:defRPr>
            </a:lvl1pPr>
            <a:lvl2pPr>
              <a:defRPr b="0" i="0">
                <a:solidFill>
                  <a:srgbClr val="3C3C3B"/>
                </a:solidFill>
                <a:latin typeface="Calibri" panose="020F0502020204030204" pitchFamily="34" charset="0"/>
                <a:cs typeface="Calibri" panose="020F0502020204030204" pitchFamily="34" charset="0"/>
              </a:defRPr>
            </a:lvl2pPr>
            <a:lvl3pPr>
              <a:defRPr b="0" i="0">
                <a:solidFill>
                  <a:srgbClr val="3C3C3B"/>
                </a:solidFill>
                <a:latin typeface="Calibri" panose="020F0502020204030204" pitchFamily="34" charset="0"/>
                <a:cs typeface="Calibri" panose="020F0502020204030204" pitchFamily="34" charset="0"/>
              </a:defRPr>
            </a:lvl3pPr>
            <a:lvl4pPr>
              <a:defRPr b="0" i="0">
                <a:solidFill>
                  <a:srgbClr val="3C3C3B"/>
                </a:solidFill>
                <a:latin typeface="Calibri" panose="020F0502020204030204" pitchFamily="34" charset="0"/>
                <a:cs typeface="Calibri" panose="020F0502020204030204" pitchFamily="34" charset="0"/>
              </a:defRPr>
            </a:lvl4pPr>
          </a:lstStyle>
          <a:p>
            <a:pPr lvl="0"/>
            <a:r>
              <a:rPr lang="de-DE" smtClean="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999755"/>
            <a:ext cx="4321175" cy="279458"/>
          </a:xfrm>
        </p:spPr>
        <p:txBody>
          <a:bodyPr lIns="0" tIns="0" rIns="0" bIns="0" anchor="ctr" anchorCtr="0">
            <a:noAutofit/>
          </a:bodyPr>
          <a:lstStyle>
            <a:lvl1pPr marL="0" indent="0">
              <a:buNone/>
              <a:defRPr sz="2100" b="0" i="0" spc="100" baseline="0">
                <a:latin typeface="Calibri" panose="020F0502020204030204" pitchFamily="34" charset="0"/>
                <a:cs typeface="Calibri" panose="020F0502020204030204" pitchFamily="34" charset="0"/>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80" y="6237570"/>
            <a:ext cx="884237" cy="362625"/>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440002"/>
            <a:ext cx="4321175" cy="540000"/>
          </a:xfrm>
        </p:spPr>
        <p:txBody>
          <a:bodyPr/>
          <a:lstStyle>
            <a:lvl1pPr>
              <a:defRPr spc="0" baseline="0"/>
            </a:lvl1pPr>
          </a:lstStyle>
          <a:p>
            <a:r>
              <a:rPr lang="de-DE" dirty="0"/>
              <a:t>TITEL BEARBEITEN</a:t>
            </a:r>
            <a:endParaRPr lang="en-US" dirty="0"/>
          </a:p>
        </p:txBody>
      </p:sp>
      <p:sp>
        <p:nvSpPr>
          <p:cNvPr id="11" name="Bildplatzhalter 5">
            <a:extLst>
              <a:ext uri="{FF2B5EF4-FFF2-40B4-BE49-F238E27FC236}">
                <a16:creationId xmlns:a16="http://schemas.microsoft.com/office/drawing/2014/main" id="{AA9E73B0-CD28-7B4F-8343-A85BBDC6DA5B}"/>
              </a:ext>
            </a:extLst>
          </p:cNvPr>
          <p:cNvSpPr>
            <a:spLocks noGrp="1"/>
          </p:cNvSpPr>
          <p:nvPr>
            <p:ph type="pic" sz="quarter" idx="15"/>
          </p:nvPr>
        </p:nvSpPr>
        <p:spPr>
          <a:xfrm>
            <a:off x="5250569" y="3376276"/>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smtClean="0"/>
              <a:t>Bild durch Klicken auf Symbol hinzufügen</a:t>
            </a:r>
            <a:endParaRPr lang="de-DE" dirty="0"/>
          </a:p>
        </p:txBody>
      </p:sp>
      <p:sp>
        <p:nvSpPr>
          <p:cNvPr id="13" name="Bildplatzhalter 13">
            <a:extLst>
              <a:ext uri="{FF2B5EF4-FFF2-40B4-BE49-F238E27FC236}">
                <a16:creationId xmlns:a16="http://schemas.microsoft.com/office/drawing/2014/main" id="{1F6F6851-D907-A14E-B10E-B2F6E6068117}"/>
              </a:ext>
            </a:extLst>
          </p:cNvPr>
          <p:cNvSpPr>
            <a:spLocks noGrp="1"/>
          </p:cNvSpPr>
          <p:nvPr>
            <p:ph type="pic" sz="quarter" idx="16"/>
          </p:nvPr>
        </p:nvSpPr>
        <p:spPr>
          <a:xfrm>
            <a:off x="6142614" y="2029667"/>
            <a:ext cx="2750561" cy="2759948"/>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smtClean="0"/>
              <a:t>Bild durch Klicken auf Symbol hinzufügen</a:t>
            </a:r>
            <a:endParaRPr lang="de-DE" dirty="0"/>
          </a:p>
        </p:txBody>
      </p:sp>
      <p:sp>
        <p:nvSpPr>
          <p:cNvPr id="15" name="Rechteck 16">
            <a:extLst>
              <a:ext uri="{FF2B5EF4-FFF2-40B4-BE49-F238E27FC236}">
                <a16:creationId xmlns:a16="http://schemas.microsoft.com/office/drawing/2014/main" id="{C51AFF84-62B1-994B-838C-9404B6EEF178}"/>
              </a:ext>
            </a:extLst>
          </p:cNvPr>
          <p:cNvSpPr/>
          <p:nvPr userDrawn="1"/>
        </p:nvSpPr>
        <p:spPr>
          <a:xfrm>
            <a:off x="5250569" y="5410522"/>
            <a:ext cx="3791420" cy="3543684"/>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eta IGM" panose="02000503040000020004" pitchFamily="2" charset="0"/>
            </a:endParaRPr>
          </a:p>
        </p:txBody>
      </p:sp>
    </p:spTree>
    <p:extLst>
      <p:ext uri="{BB962C8B-B14F-4D97-AF65-F5344CB8AC3E}">
        <p14:creationId xmlns:p14="http://schemas.microsoft.com/office/powerpoint/2010/main" val="197783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519999"/>
            <a:ext cx="4228968" cy="3402177"/>
          </a:xfrm>
        </p:spPr>
        <p:txBody>
          <a:bodyPr lIns="0" tIns="0" rIns="0" bIns="0">
            <a:noAutofit/>
          </a:bodyPr>
          <a:lstStyle>
            <a:lvl1pPr marL="243450">
              <a:defRPr b="0" i="0">
                <a:solidFill>
                  <a:srgbClr val="3C3C3B"/>
                </a:solidFill>
                <a:latin typeface="Calibri" panose="020F0502020204030204" pitchFamily="34" charset="0"/>
                <a:cs typeface="Calibri" panose="020F0502020204030204" pitchFamily="34" charset="0"/>
              </a:defRPr>
            </a:lvl1pPr>
            <a:lvl2pPr>
              <a:defRPr b="0" i="0">
                <a:solidFill>
                  <a:srgbClr val="3C3C3B"/>
                </a:solidFill>
                <a:latin typeface="Calibri" panose="020F0502020204030204" pitchFamily="34" charset="0"/>
                <a:cs typeface="Calibri" panose="020F0502020204030204" pitchFamily="34" charset="0"/>
              </a:defRPr>
            </a:lvl2pPr>
            <a:lvl3pPr>
              <a:defRPr b="0" i="0">
                <a:solidFill>
                  <a:srgbClr val="3C3C3B"/>
                </a:solidFill>
                <a:latin typeface="Calibri" panose="020F0502020204030204" pitchFamily="34" charset="0"/>
                <a:cs typeface="Calibri" panose="020F0502020204030204" pitchFamily="34" charset="0"/>
              </a:defRPr>
            </a:lvl3pPr>
            <a:lvl4pPr>
              <a:defRPr b="0" i="0">
                <a:solidFill>
                  <a:srgbClr val="3C3C3B"/>
                </a:solidFill>
                <a:latin typeface="Calibri" panose="020F0502020204030204" pitchFamily="34" charset="0"/>
                <a:cs typeface="Calibri" panose="020F0502020204030204" pitchFamily="34" charset="0"/>
              </a:defRPr>
            </a:lvl4pPr>
          </a:lstStyle>
          <a:p>
            <a:pPr lvl="0"/>
            <a:r>
              <a:rPr lang="de-DE" smtClean="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998143"/>
            <a:ext cx="4228967" cy="279110"/>
          </a:xfrm>
        </p:spPr>
        <p:txBody>
          <a:bodyPr lIns="0" tIns="0" rIns="0" bIns="0" anchor="ctr" anchorCtr="0">
            <a:noAutofit/>
          </a:bodyPr>
          <a:lstStyle>
            <a:lvl1pPr marL="0" indent="0">
              <a:buNone/>
              <a:defRPr sz="2100" b="0" i="0" spc="100" baseline="0">
                <a:latin typeface="Calibri" panose="020F0502020204030204" pitchFamily="34" charset="0"/>
                <a:cs typeface="Calibri" panose="020F0502020204030204" pitchFamily="34" charset="0"/>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9" y="1440001"/>
            <a:ext cx="4147439" cy="4482176"/>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80" y="6237570"/>
            <a:ext cx="884237" cy="362625"/>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440002"/>
            <a:ext cx="4228967" cy="540000"/>
          </a:xfrm>
        </p:spPr>
        <p:txBody>
          <a:bodyPr/>
          <a:lstStyle>
            <a:lvl1pPr>
              <a:defRPr spc="0" baseline="0"/>
            </a:lvl1pPr>
          </a:lstStyle>
          <a:p>
            <a:r>
              <a:rPr lang="de-DE" dirty="0"/>
              <a:t>TITEL BEARBEITEN</a:t>
            </a:r>
            <a:endParaRPr lang="en-US" dirty="0"/>
          </a:p>
        </p:txBody>
      </p:sp>
    </p:spTree>
    <p:extLst>
      <p:ext uri="{BB962C8B-B14F-4D97-AF65-F5344CB8AC3E}">
        <p14:creationId xmlns:p14="http://schemas.microsoft.com/office/powerpoint/2010/main" val="385205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245533" y="1440001"/>
            <a:ext cx="8647645" cy="4482176"/>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80" y="6237570"/>
            <a:ext cx="884237" cy="362625"/>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0976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80" y="6237570"/>
            <a:ext cx="884237" cy="362625"/>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440002"/>
            <a:ext cx="8642350" cy="540000"/>
          </a:xfrm>
        </p:spPr>
        <p:txBody>
          <a:bodyPr/>
          <a:lstStyle>
            <a:lvl1pPr>
              <a:defRPr spc="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2319869"/>
            <a:ext cx="8642350" cy="3602567"/>
          </a:xfrm>
        </p:spPr>
        <p:txBody>
          <a:bodyPr/>
          <a:lstStyle>
            <a:lvl1pPr marL="0" indent="0">
              <a:buNone/>
              <a:defRPr/>
            </a:lvl1pPr>
          </a:lstStyle>
          <a:p>
            <a:r>
              <a:rPr lang="de-DE" smtClean="0"/>
              <a:t>Klicken Sie auf das Symbol, um die SmartArt-Grafik hinzuzufügen</a:t>
            </a:r>
            <a:endParaRPr lang="de-DE" dirty="0"/>
          </a:p>
        </p:txBody>
      </p:sp>
    </p:spTree>
    <p:extLst>
      <p:ext uri="{BB962C8B-B14F-4D97-AF65-F5344CB8AC3E}">
        <p14:creationId xmlns:p14="http://schemas.microsoft.com/office/powerpoint/2010/main" val="928277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80" y="6237570"/>
            <a:ext cx="884237" cy="362625"/>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9755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8" y="1821034"/>
            <a:ext cx="8642349" cy="540000"/>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8" y="2639368"/>
            <a:ext cx="8642349" cy="3537597"/>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p:txBody>
      </p:sp>
      <p:pic>
        <p:nvPicPr>
          <p:cNvPr id="14" name="Grafik 13">
            <a:extLst>
              <a:ext uri="{FF2B5EF4-FFF2-40B4-BE49-F238E27FC236}">
                <a16:creationId xmlns:a16="http://schemas.microsoft.com/office/drawing/2014/main" id="{70113CA0-0DD7-9548-B4A8-43615A11C389}"/>
              </a:ext>
            </a:extLst>
          </p:cNvPr>
          <p:cNvPicPr>
            <a:picLocks/>
          </p:cNvPicPr>
          <p:nvPr userDrawn="1"/>
        </p:nvPicPr>
        <p:blipFill>
          <a:blip r:embed="rId12"/>
          <a:stretch>
            <a:fillRect/>
          </a:stretch>
        </p:blipFill>
        <p:spPr>
          <a:xfrm>
            <a:off x="7993177" y="270000"/>
            <a:ext cx="900000" cy="900000"/>
          </a:xfrm>
          <a:prstGeom prst="rect">
            <a:avLst/>
          </a:prstGeom>
        </p:spPr>
      </p:pic>
      <p:sp>
        <p:nvSpPr>
          <p:cNvPr id="4" name="Textfeld 3">
            <a:extLst>
              <a:ext uri="{FF2B5EF4-FFF2-40B4-BE49-F238E27FC236}">
                <a16:creationId xmlns:a16="http://schemas.microsoft.com/office/drawing/2014/main" id="{36E83AFE-0D76-C240-A33D-8D8C0966DBEB}"/>
              </a:ext>
            </a:extLst>
          </p:cNvPr>
          <p:cNvSpPr txBox="1"/>
          <p:nvPr userDrawn="1"/>
        </p:nvSpPr>
        <p:spPr>
          <a:xfrm>
            <a:off x="250825" y="6433264"/>
            <a:ext cx="4861106" cy="153888"/>
          </a:xfrm>
          <a:prstGeom prst="rect">
            <a:avLst/>
          </a:prstGeom>
          <a:noFill/>
        </p:spPr>
        <p:txBody>
          <a:bodyPr wrap="square" lIns="0" tIns="0" rIns="0" bIns="0" rtlCol="0" anchor="b" anchorCtr="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000" b="0" i="0" dirty="0" smtClean="0">
                <a:solidFill>
                  <a:srgbClr val="3C3C3B"/>
                </a:solidFill>
                <a:latin typeface="Calibri" panose="020F0502020204030204" pitchFamily="34" charset="0"/>
                <a:cs typeface="Calibri" panose="020F0502020204030204" pitchFamily="34" charset="0"/>
              </a:rPr>
              <a:t>Aktuelle Daten aus Gesamtwirtschaft und M+E-Industrie</a:t>
            </a:r>
            <a:endParaRPr lang="de-DE" sz="1000" b="0" i="0" dirty="0">
              <a:solidFill>
                <a:srgbClr val="3C3C3B"/>
              </a:solidFill>
              <a:latin typeface="Calibri" panose="020F0502020204030204" pitchFamily="34" charset="0"/>
              <a:cs typeface="Calibri" panose="020F0502020204030204" pitchFamily="34" charset="0"/>
            </a:endParaRPr>
          </a:p>
        </p:txBody>
      </p:sp>
      <p:sp>
        <p:nvSpPr>
          <p:cNvPr id="13" name="Textfeld 12">
            <a:extLst>
              <a:ext uri="{FF2B5EF4-FFF2-40B4-BE49-F238E27FC236}">
                <a16:creationId xmlns:a16="http://schemas.microsoft.com/office/drawing/2014/main" id="{61566813-E909-A142-B31F-03FCE51CCD4D}"/>
              </a:ext>
            </a:extLst>
          </p:cNvPr>
          <p:cNvSpPr txBox="1"/>
          <p:nvPr userDrawn="1"/>
        </p:nvSpPr>
        <p:spPr>
          <a:xfrm>
            <a:off x="6115053" y="6279375"/>
            <a:ext cx="2784031" cy="307777"/>
          </a:xfrm>
          <a:prstGeom prst="rect">
            <a:avLst/>
          </a:prstGeom>
          <a:noFill/>
        </p:spPr>
        <p:txBody>
          <a:bodyPr wrap="square" lIns="0" tIns="0" rIns="0" bIns="0" rtlCol="0">
            <a:spAutoFit/>
          </a:bodyPr>
          <a:lstStyle/>
          <a:p>
            <a:pPr algn="r"/>
            <a:r>
              <a:rPr lang="de-DE" sz="1000" b="0" i="0" kern="1200" dirty="0">
                <a:solidFill>
                  <a:srgbClr val="3C3C3B"/>
                </a:solidFill>
                <a:effectLst/>
                <a:latin typeface="Calibri" panose="020F0502020204030204" pitchFamily="34" charset="0"/>
                <a:ea typeface="+mn-ea"/>
                <a:cs typeface="Calibri" panose="020F0502020204030204" pitchFamily="34" charset="0"/>
              </a:rPr>
              <a:t>IG </a:t>
            </a:r>
            <a:r>
              <a:rPr lang="de-DE" sz="1000" b="0" i="0" kern="1200" dirty="0" smtClean="0">
                <a:solidFill>
                  <a:srgbClr val="3C3C3B"/>
                </a:solidFill>
                <a:effectLst/>
                <a:latin typeface="Calibri" panose="020F0502020204030204" pitchFamily="34" charset="0"/>
                <a:ea typeface="+mn-ea"/>
                <a:cs typeface="Calibri" panose="020F0502020204030204" pitchFamily="34" charset="0"/>
              </a:rPr>
              <a:t>Metall</a:t>
            </a:r>
            <a:r>
              <a:rPr lang="de-DE" sz="1000" b="1" i="0" kern="1200" baseline="0" dirty="0" smtClean="0">
                <a:solidFill>
                  <a:srgbClr val="3C3C3B"/>
                </a:solidFill>
                <a:effectLst/>
                <a:latin typeface="Calibri" panose="020F0502020204030204" pitchFamily="34" charset="0"/>
                <a:ea typeface="+mn-ea"/>
                <a:cs typeface="Calibri" panose="020F0502020204030204" pitchFamily="34" charset="0"/>
              </a:rPr>
              <a:t> </a:t>
            </a:r>
          </a:p>
          <a:p>
            <a:pPr algn="r"/>
            <a:r>
              <a:rPr lang="de-DE" sz="1000" b="1" i="0" kern="1200" baseline="0" dirty="0" smtClean="0">
                <a:solidFill>
                  <a:srgbClr val="3C3C3B"/>
                </a:solidFill>
                <a:effectLst/>
                <a:latin typeface="Calibri" panose="020F0502020204030204" pitchFamily="34" charset="0"/>
                <a:ea typeface="+mn-ea"/>
                <a:cs typeface="Calibri" panose="020F0502020204030204" pitchFamily="34" charset="0"/>
              </a:rPr>
              <a:t>Ressort Koordination Branchenpolitik</a:t>
            </a:r>
            <a:endParaRPr lang="de-DE" sz="1000" b="1" i="0" kern="1200" dirty="0">
              <a:solidFill>
                <a:srgbClr val="3C3C3B"/>
              </a:solidFill>
              <a:effectLst/>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81257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77" r:id="rId5"/>
    <p:sldLayoutId id="2147483675" r:id="rId6"/>
    <p:sldLayoutId id="2147483678" r:id="rId7"/>
    <p:sldLayoutId id="2147483676" r:id="rId8"/>
    <p:sldLayoutId id="2147483679" r:id="rId9"/>
    <p:sldLayoutId id="2147483674" r:id="rId10"/>
  </p:sldLayoutIdLst>
  <p:hf sldNum="0" hdr="0" dt="0"/>
  <p:txStyles>
    <p:titleStyle>
      <a:lvl1pPr algn="l" defTabSz="685800" rtl="0" eaLnBrk="1" latinLnBrk="0" hangingPunct="1">
        <a:lnSpc>
          <a:spcPct val="90000"/>
        </a:lnSpc>
        <a:spcBef>
          <a:spcPct val="0"/>
        </a:spcBef>
        <a:buNone/>
        <a:defRPr sz="3500" b="1" i="0" kern="1200" spc="0" baseline="0">
          <a:solidFill>
            <a:srgbClr val="E3051B"/>
          </a:solidFill>
          <a:latin typeface="Calibri" panose="020F0502020204030204" pitchFamily="34" charset="0"/>
          <a:ea typeface="+mj-ea"/>
          <a:cs typeface="Calibri" panose="020F0502020204030204" pitchFamily="34" charset="0"/>
        </a:defRPr>
      </a:lvl1pPr>
    </p:titleStyle>
    <p:bodyStyle>
      <a:lvl1pPr marL="171450" indent="-243450" algn="l" defTabSz="685800" rtl="0" eaLnBrk="1" latinLnBrk="0" hangingPunct="1">
        <a:lnSpc>
          <a:spcPct val="90000"/>
        </a:lnSpc>
        <a:spcBef>
          <a:spcPts val="750"/>
        </a:spcBef>
        <a:buSzPct val="90000"/>
        <a:buFontTx/>
        <a:buBlip>
          <a:blip r:embed="rId13"/>
        </a:buBlip>
        <a:defRPr sz="1800" b="0" i="0" kern="1200">
          <a:solidFill>
            <a:srgbClr val="3C3C3B"/>
          </a:solidFill>
          <a:latin typeface="Calibri" panose="020F0502020204030204" pitchFamily="34" charset="0"/>
          <a:ea typeface="+mn-ea"/>
          <a:cs typeface="Calibri" panose="020F0502020204030204" pitchFamily="34" charset="0"/>
        </a:defRPr>
      </a:lvl1pPr>
      <a:lvl2pPr marL="5143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Calibri" panose="020F0502020204030204" pitchFamily="34" charset="0"/>
          <a:ea typeface="+mn-ea"/>
          <a:cs typeface="Calibri" panose="020F0502020204030204" pitchFamily="34" charset="0"/>
        </a:defRPr>
      </a:lvl2pPr>
      <a:lvl3pPr marL="785250" indent="-243450" algn="l" defTabSz="685800" rtl="0" eaLnBrk="1" latinLnBrk="0" hangingPunct="1">
        <a:lnSpc>
          <a:spcPct val="90000"/>
        </a:lnSpc>
        <a:spcBef>
          <a:spcPts val="375"/>
        </a:spcBef>
        <a:buSzPct val="90000"/>
        <a:buFontTx/>
        <a:buBlip>
          <a:blip r:embed="rId13"/>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13"/>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13"/>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158" userDrawn="1">
          <p15:clr>
            <a:srgbClr val="F26B43"/>
          </p15:clr>
        </p15:guide>
        <p15:guide id="4" pos="5602" userDrawn="1">
          <p15:clr>
            <a:srgbClr val="F26B43"/>
          </p15:clr>
        </p15:guide>
        <p15:guide id="5" orient="horz" pos="195" userDrawn="1">
          <p15:clr>
            <a:srgbClr val="F26B43"/>
          </p15:clr>
        </p15:guide>
        <p15:guide id="6" orient="horz" pos="412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605B9426-C50E-F34C-AA15-5512BB731955}"/>
              </a:ext>
            </a:extLst>
          </p:cNvPr>
          <p:cNvSpPr>
            <a:spLocks noGrp="1"/>
          </p:cNvSpPr>
          <p:nvPr>
            <p:ph type="ctrTitle"/>
          </p:nvPr>
        </p:nvSpPr>
        <p:spPr/>
        <p:txBody>
          <a:bodyPr/>
          <a:lstStyle/>
          <a:p>
            <a:r>
              <a:rPr lang="de-DE" dirty="0" smtClean="0"/>
              <a:t>Konjunktur </a:t>
            </a:r>
            <a:br>
              <a:rPr lang="de-DE" dirty="0" smtClean="0"/>
            </a:br>
            <a:r>
              <a:rPr lang="de-DE" dirty="0" smtClean="0"/>
              <a:t>in </a:t>
            </a:r>
            <a:r>
              <a:rPr lang="de-DE" dirty="0"/>
              <a:t>G</a:t>
            </a:r>
            <a:r>
              <a:rPr lang="de-DE" dirty="0" smtClean="0"/>
              <a:t>esamtwirtschaft und </a:t>
            </a:r>
            <a:br>
              <a:rPr lang="de-DE" dirty="0" smtClean="0"/>
            </a:br>
            <a:r>
              <a:rPr lang="de-DE" dirty="0" smtClean="0"/>
              <a:t>M+E-Industrie</a:t>
            </a:r>
            <a:endParaRPr lang="de-DE" dirty="0"/>
          </a:p>
        </p:txBody>
      </p:sp>
      <p:sp>
        <p:nvSpPr>
          <p:cNvPr id="7" name="Textplatzhalter 6">
            <a:extLst>
              <a:ext uri="{FF2B5EF4-FFF2-40B4-BE49-F238E27FC236}">
                <a16:creationId xmlns:a16="http://schemas.microsoft.com/office/drawing/2014/main" id="{E57F1988-FEDA-A245-93D2-065E0E72D5C7}"/>
              </a:ext>
            </a:extLst>
          </p:cNvPr>
          <p:cNvSpPr>
            <a:spLocks noGrp="1"/>
          </p:cNvSpPr>
          <p:nvPr>
            <p:ph type="body" sz="quarter" idx="14"/>
          </p:nvPr>
        </p:nvSpPr>
        <p:spPr>
          <a:xfrm>
            <a:off x="250828" y="4363473"/>
            <a:ext cx="2514146" cy="463595"/>
          </a:xfrm>
        </p:spPr>
        <p:txBody>
          <a:bodyPr/>
          <a:lstStyle/>
          <a:p>
            <a:r>
              <a:rPr lang="de-DE" dirty="0" smtClean="0"/>
              <a:t>November 2021</a:t>
            </a:r>
            <a:endParaRPr lang="de-DE" dirty="0"/>
          </a:p>
        </p:txBody>
      </p:sp>
    </p:spTree>
    <p:extLst>
      <p:ext uri="{BB962C8B-B14F-4D97-AF65-F5344CB8AC3E}">
        <p14:creationId xmlns:p14="http://schemas.microsoft.com/office/powerpoint/2010/main" val="115728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258640"/>
            <a:ext cx="7035065" cy="914378"/>
          </a:xfrm>
        </p:spPr>
        <p:txBody>
          <a:bodyPr/>
          <a:lstStyle/>
          <a:p>
            <a:r>
              <a:rPr lang="de-DE" sz="2800" dirty="0" smtClean="0"/>
              <a:t>Arbeitsproduktivität steigt mit zunehmender Kapazitätsauslastung</a:t>
            </a:r>
            <a:endParaRPr lang="de-DE" sz="2800" b="0" dirty="0"/>
          </a:p>
        </p:txBody>
      </p:sp>
      <p:sp>
        <p:nvSpPr>
          <p:cNvPr id="6" name="Textfeld 5"/>
          <p:cNvSpPr txBox="1"/>
          <p:nvPr/>
        </p:nvSpPr>
        <p:spPr>
          <a:xfrm>
            <a:off x="6437362" y="1785003"/>
            <a:ext cx="2706638" cy="3495829"/>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lang="de-DE" sz="1100" b="1" dirty="0" smtClean="0">
                <a:solidFill>
                  <a:srgbClr val="3C3C3B"/>
                </a:solidFill>
                <a:latin typeface="Meta IGM"/>
              </a:rPr>
              <a:t>Das </a:t>
            </a:r>
            <a:r>
              <a:rPr kumimoji="0" lang="de-DE" sz="1100" b="1" i="0" u="none" strike="noStrike" kern="1200" cap="none" spc="0" normalizeH="0" baseline="0" noProof="0" dirty="0" smtClean="0">
                <a:ln>
                  <a:noFill/>
                </a:ln>
                <a:solidFill>
                  <a:srgbClr val="3C3C3B"/>
                </a:solidFill>
                <a:effectLst/>
                <a:uLnTx/>
                <a:uFillTx/>
                <a:latin typeface="Meta IGM"/>
              </a:rPr>
              <a:t>BIP-Vorkrisenniveau des 4. Quartals 2019 konnte noch nicht erreicht werden.</a:t>
            </a:r>
            <a:r>
              <a:rPr kumimoji="0" lang="de-DE" sz="1100" b="1" i="0" u="none" strike="noStrike" kern="1200" cap="none" spc="0" normalizeH="0" noProof="0" dirty="0" smtClean="0">
                <a:ln>
                  <a:noFill/>
                </a:ln>
                <a:solidFill>
                  <a:srgbClr val="3C3C3B"/>
                </a:solidFill>
                <a:effectLst/>
                <a:uLnTx/>
                <a:uFillTx/>
                <a:latin typeface="Meta IGM"/>
              </a:rPr>
              <a:t> M</a:t>
            </a:r>
            <a:r>
              <a:rPr kumimoji="0" lang="de-DE" sz="1100" b="1" i="0" u="none" strike="noStrike" kern="1200" cap="none" spc="0" normalizeH="0" baseline="0" noProof="0" dirty="0" smtClean="0">
                <a:ln>
                  <a:noFill/>
                </a:ln>
                <a:solidFill>
                  <a:srgbClr val="3C3C3B"/>
                </a:solidFill>
                <a:effectLst/>
                <a:uLnTx/>
                <a:uFillTx/>
                <a:latin typeface="Meta IGM"/>
              </a:rPr>
              <a:t>it der zunehmenden Kapazitätsauslastung steigt die Produktivität kräftig an. Im zweiten Quartal 2021 konnte sie um </a:t>
            </a:r>
            <a:r>
              <a:rPr lang="de-DE" sz="1100" b="1" dirty="0" smtClean="0">
                <a:solidFill>
                  <a:srgbClr val="3C3C3B"/>
                </a:solidFill>
                <a:latin typeface="Meta IGM"/>
              </a:rPr>
              <a:t>3,3</a:t>
            </a:r>
            <a:r>
              <a:rPr kumimoji="0" lang="de-DE" sz="1100" b="1" i="0" u="none" strike="noStrike" kern="1200" cap="none" spc="0" normalizeH="0" baseline="0" noProof="0" dirty="0" smtClean="0">
                <a:ln>
                  <a:noFill/>
                </a:ln>
                <a:solidFill>
                  <a:srgbClr val="3C3C3B"/>
                </a:solidFill>
                <a:effectLst/>
                <a:uLnTx/>
                <a:uFillTx/>
                <a:latin typeface="Meta IGM"/>
              </a:rPr>
              <a:t> Prozent zulegen. </a:t>
            </a:r>
          </a:p>
          <a:p>
            <a:pPr marL="0" marR="0" lvl="0" indent="0" algn="l" defTabSz="685800" rtl="0" eaLnBrk="1" fontAlgn="auto" latinLnBrk="0" hangingPunct="1">
              <a:lnSpc>
                <a:spcPct val="150000"/>
              </a:lnSpc>
              <a:spcBef>
                <a:spcPts val="750"/>
              </a:spcBef>
              <a:spcAft>
                <a:spcPts val="0"/>
              </a:spcAft>
              <a:buClrTx/>
              <a:buSzTx/>
              <a:buFontTx/>
              <a:buNone/>
              <a:tabLst/>
              <a:defRPr/>
            </a:pPr>
            <a:r>
              <a:rPr lang="de-DE" sz="1100" dirty="0" smtClean="0">
                <a:solidFill>
                  <a:srgbClr val="3C3C3B"/>
                </a:solidFill>
                <a:latin typeface="Meta IGM"/>
              </a:rPr>
              <a:t>Da sich die deutsche Wirtschaft vor allem im 3. Quartal 2020 spürbar erholte und anschließend eher eine Seitwärtsbewegung vollzog, stagnierte die Produktivität im 3. Quartal 2021 im Vorjahresverglich.</a:t>
            </a:r>
            <a:endParaRPr kumimoji="0" lang="de-DE" sz="1100" b="0" i="1" u="none" strike="noStrike" kern="1200" cap="none" spc="0" normalizeH="0" baseline="0" noProof="0" dirty="0">
              <a:ln>
                <a:noFill/>
              </a:ln>
              <a:solidFill>
                <a:srgbClr val="3C3C3B"/>
              </a:solidFill>
              <a:effectLst/>
              <a:uLnTx/>
              <a:uFillTx/>
              <a:latin typeface="Meta IGM"/>
            </a:endParaRPr>
          </a:p>
        </p:txBody>
      </p:sp>
      <p:pic>
        <p:nvPicPr>
          <p:cNvPr id="4" name="Grafik 3"/>
          <p:cNvPicPr>
            <a:picLocks noChangeAspect="1"/>
          </p:cNvPicPr>
          <p:nvPr/>
        </p:nvPicPr>
        <p:blipFill>
          <a:blip r:embed="rId2"/>
          <a:stretch>
            <a:fillRect/>
          </a:stretch>
        </p:blipFill>
        <p:spPr>
          <a:xfrm>
            <a:off x="181231" y="1479098"/>
            <a:ext cx="6256131" cy="4256684"/>
          </a:xfrm>
          <a:prstGeom prst="rect">
            <a:avLst/>
          </a:prstGeom>
        </p:spPr>
      </p:pic>
    </p:spTree>
    <p:extLst>
      <p:ext uri="{BB962C8B-B14F-4D97-AF65-F5344CB8AC3E}">
        <p14:creationId xmlns:p14="http://schemas.microsoft.com/office/powerpoint/2010/main" val="2170124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6" y="387949"/>
            <a:ext cx="7378410" cy="602652"/>
          </a:xfrm>
        </p:spPr>
        <p:txBody>
          <a:bodyPr/>
          <a:lstStyle/>
          <a:p>
            <a:r>
              <a:rPr lang="de-DE" sz="2800" dirty="0" smtClean="0"/>
              <a:t>Konsum erholte sich im 3. Quartal 2021 weiter</a:t>
            </a:r>
            <a:endParaRPr lang="de-DE" sz="2800" b="0" dirty="0"/>
          </a:p>
        </p:txBody>
      </p:sp>
      <p:sp>
        <p:nvSpPr>
          <p:cNvPr id="6" name="Textfeld 5"/>
          <p:cNvSpPr txBox="1"/>
          <p:nvPr/>
        </p:nvSpPr>
        <p:spPr>
          <a:xfrm>
            <a:off x="6081623" y="1395109"/>
            <a:ext cx="3062377" cy="4257576"/>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1" i="0" u="none" strike="noStrike" kern="1200" cap="none" spc="0" normalizeH="0" baseline="0" noProof="0" dirty="0" smtClean="0">
                <a:ln>
                  <a:noFill/>
                </a:ln>
                <a:solidFill>
                  <a:srgbClr val="3C3C3B"/>
                </a:solidFill>
                <a:effectLst/>
                <a:uLnTx/>
                <a:uFillTx/>
                <a:latin typeface="Meta IGM"/>
              </a:rPr>
              <a:t>Die erzwungene Schließung vieler Geschäfte hatte im Frühjahr 2020 den Konsum stark erschwert. Zudem sanken mit der Krise die Einkommen und die Sorgen um den Arbeitsplatz nahmen zu.</a:t>
            </a:r>
          </a:p>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rPr>
              <a:t>Der verlängerte </a:t>
            </a:r>
            <a:r>
              <a:rPr kumimoji="0" lang="de-DE" sz="1100" b="0" i="0" u="none" strike="noStrike" kern="1200" cap="none" spc="0" normalizeH="0" baseline="0" noProof="0" dirty="0" err="1" smtClean="0">
                <a:ln>
                  <a:noFill/>
                </a:ln>
                <a:solidFill>
                  <a:srgbClr val="3C3C3B"/>
                </a:solidFill>
                <a:effectLst/>
                <a:uLnTx/>
                <a:uFillTx/>
                <a:latin typeface="Meta IGM"/>
              </a:rPr>
              <a:t>Lockdown</a:t>
            </a:r>
            <a:r>
              <a:rPr kumimoji="0" lang="de-DE" sz="1100" b="0" i="0" u="none" strike="noStrike" kern="1200" cap="none" spc="0" normalizeH="0" baseline="0" noProof="0" dirty="0" smtClean="0">
                <a:ln>
                  <a:noFill/>
                </a:ln>
                <a:solidFill>
                  <a:srgbClr val="3C3C3B"/>
                </a:solidFill>
                <a:effectLst/>
                <a:uLnTx/>
                <a:uFillTx/>
                <a:latin typeface="Meta IGM"/>
              </a:rPr>
              <a:t> führte im ersten Quartal 2021 im Vergleich zum Vorjahresquartal (das zum großen Teil noch nicht von der Krise betroffen war) zu einem Konsumrückgang von minus 9,2 Prozent. Nach Lockerung der </a:t>
            </a:r>
            <a:r>
              <a:rPr lang="de-DE" sz="1100" dirty="0" err="1">
                <a:solidFill>
                  <a:srgbClr val="3C3C3B"/>
                </a:solidFill>
                <a:latin typeface="Meta IGM"/>
              </a:rPr>
              <a:t>C</a:t>
            </a:r>
            <a:r>
              <a:rPr kumimoji="0" lang="de-DE" sz="1100" b="0" i="0" u="none" strike="noStrike" kern="1200" cap="none" spc="0" normalizeH="0" baseline="0" noProof="0" dirty="0" err="1" smtClean="0">
                <a:ln>
                  <a:noFill/>
                </a:ln>
                <a:solidFill>
                  <a:srgbClr val="3C3C3B"/>
                </a:solidFill>
                <a:effectLst/>
                <a:uLnTx/>
                <a:uFillTx/>
                <a:latin typeface="Meta IGM"/>
              </a:rPr>
              <a:t>orona</a:t>
            </a:r>
            <a:r>
              <a:rPr kumimoji="0" lang="de-DE" sz="1100" b="0" i="0" u="none" strike="noStrike" kern="1200" cap="none" spc="0" normalizeH="0" baseline="0" noProof="0" dirty="0" smtClean="0">
                <a:ln>
                  <a:noFill/>
                </a:ln>
                <a:solidFill>
                  <a:srgbClr val="3C3C3B"/>
                </a:solidFill>
                <a:effectLst/>
                <a:uLnTx/>
                <a:uFillTx/>
                <a:latin typeface="Meta IGM"/>
              </a:rPr>
              <a:t>-bedingten</a:t>
            </a:r>
            <a:r>
              <a:rPr kumimoji="0" lang="de-DE" sz="1100" b="0" i="0" u="none" strike="noStrike" kern="1200" cap="none" spc="0" normalizeH="0" noProof="0" dirty="0" smtClean="0">
                <a:ln>
                  <a:noFill/>
                </a:ln>
                <a:solidFill>
                  <a:srgbClr val="3C3C3B"/>
                </a:solidFill>
                <a:effectLst/>
                <a:uLnTx/>
                <a:uFillTx/>
                <a:latin typeface="Meta IGM"/>
              </a:rPr>
              <a:t> Einschränkungen und</a:t>
            </a:r>
            <a:r>
              <a:rPr kumimoji="0" lang="de-DE" sz="1100" b="0" i="0" u="none" strike="noStrike" kern="1200" cap="none" spc="0" normalizeH="0" baseline="0" noProof="0" dirty="0" smtClean="0">
                <a:ln>
                  <a:noFill/>
                </a:ln>
                <a:solidFill>
                  <a:srgbClr val="3C3C3B"/>
                </a:solidFill>
                <a:effectLst/>
                <a:uLnTx/>
                <a:uFillTx/>
                <a:latin typeface="Meta IGM"/>
              </a:rPr>
              <a:t> aufgrund des gestiegenen verfügbaren Einkommens legte der private Konsum im 2. und 3. Quartal um </a:t>
            </a:r>
            <a:r>
              <a:rPr lang="de-DE" sz="1100" dirty="0" smtClean="0">
                <a:solidFill>
                  <a:srgbClr val="3C3C3B"/>
                </a:solidFill>
                <a:latin typeface="Meta IGM"/>
              </a:rPr>
              <a:t>6,5 bzw. 1,6</a:t>
            </a:r>
            <a:r>
              <a:rPr kumimoji="0" lang="de-DE" sz="1100" b="0" i="0" u="none" strike="noStrike" kern="1200" cap="none" spc="0" normalizeH="0" baseline="0" noProof="0" dirty="0" smtClean="0">
                <a:ln>
                  <a:noFill/>
                </a:ln>
                <a:solidFill>
                  <a:srgbClr val="3C3C3B"/>
                </a:solidFill>
                <a:effectLst/>
                <a:uLnTx/>
                <a:uFillTx/>
                <a:latin typeface="Meta IGM"/>
              </a:rPr>
              <a:t> Prozent gegenüber dem Vorjahreszeitraum zu.</a:t>
            </a:r>
            <a:endParaRPr kumimoji="0" lang="de-DE" sz="1100" b="0" i="1" u="none" strike="noStrike" kern="1200" cap="none" spc="0" normalizeH="0" baseline="0" noProof="0" dirty="0">
              <a:ln>
                <a:noFill/>
              </a:ln>
              <a:solidFill>
                <a:srgbClr val="3C3C3B"/>
              </a:solidFill>
              <a:effectLst/>
              <a:uLnTx/>
              <a:uFillTx/>
              <a:latin typeface="Meta IGM"/>
            </a:endParaRPr>
          </a:p>
        </p:txBody>
      </p:sp>
      <p:pic>
        <p:nvPicPr>
          <p:cNvPr id="3" name="Grafik 2"/>
          <p:cNvPicPr>
            <a:picLocks noChangeAspect="1"/>
          </p:cNvPicPr>
          <p:nvPr/>
        </p:nvPicPr>
        <p:blipFill>
          <a:blip r:embed="rId2"/>
          <a:stretch>
            <a:fillRect/>
          </a:stretch>
        </p:blipFill>
        <p:spPr>
          <a:xfrm>
            <a:off x="124370" y="1745400"/>
            <a:ext cx="5957253" cy="3999618"/>
          </a:xfrm>
          <a:prstGeom prst="rect">
            <a:avLst/>
          </a:prstGeom>
        </p:spPr>
      </p:pic>
    </p:spTree>
    <p:extLst>
      <p:ext uri="{BB962C8B-B14F-4D97-AF65-F5344CB8AC3E}">
        <p14:creationId xmlns:p14="http://schemas.microsoft.com/office/powerpoint/2010/main" val="19347695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5221" y="304821"/>
            <a:ext cx="7125159" cy="842541"/>
          </a:xfrm>
        </p:spPr>
        <p:txBody>
          <a:bodyPr/>
          <a:lstStyle/>
          <a:p>
            <a:r>
              <a:rPr lang="de-DE" sz="2800" dirty="0" smtClean="0"/>
              <a:t>Ausrüstungsinvestitionen lassen im 3. Quartal etwas nach</a:t>
            </a:r>
            <a:endParaRPr lang="de-DE" sz="2800" b="0" dirty="0"/>
          </a:p>
        </p:txBody>
      </p:sp>
      <p:sp>
        <p:nvSpPr>
          <p:cNvPr id="6" name="Textfeld 5"/>
          <p:cNvSpPr txBox="1"/>
          <p:nvPr/>
        </p:nvSpPr>
        <p:spPr>
          <a:xfrm>
            <a:off x="6228273" y="1737655"/>
            <a:ext cx="2915728" cy="2987997"/>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1" i="0" u="none" strike="noStrike" kern="1200" cap="none" spc="0" normalizeH="0" baseline="0" noProof="0" dirty="0" smtClean="0">
                <a:ln>
                  <a:noFill/>
                </a:ln>
                <a:solidFill>
                  <a:srgbClr val="3C3C3B"/>
                </a:solidFill>
                <a:effectLst/>
                <a:uLnTx/>
                <a:uFillTx/>
                <a:latin typeface="Meta IGM"/>
                <a:ea typeface="+mn-ea"/>
                <a:cs typeface="+mn-cs"/>
              </a:rPr>
              <a:t>Die Krise hat die Unsicherheit über die weitere wirtschaftliche Entwicklung </a:t>
            </a:r>
            <a:r>
              <a:rPr kumimoji="0" lang="de-DE" sz="1100" b="1" i="0" u="none" strike="noStrike" kern="1200" cap="none" spc="0" normalizeH="0" baseline="0" noProof="0" dirty="0" smtClean="0">
                <a:ln>
                  <a:noFill/>
                </a:ln>
                <a:solidFill>
                  <a:srgbClr val="3C3C3B"/>
                </a:solidFill>
                <a:effectLst/>
                <a:uLnTx/>
                <a:uFillTx/>
                <a:latin typeface="Meta IGM"/>
                <a:ea typeface="+mn-ea"/>
                <a:cs typeface="+mn-cs"/>
              </a:rPr>
              <a:t>der </a:t>
            </a:r>
            <a:r>
              <a:rPr kumimoji="0" lang="de-DE" sz="1100" b="1" i="0" u="none" strike="noStrike" kern="1200" cap="none" spc="0" normalizeH="0" baseline="0" noProof="0" dirty="0" smtClean="0">
                <a:ln>
                  <a:noFill/>
                </a:ln>
                <a:solidFill>
                  <a:srgbClr val="3C3C3B"/>
                </a:solidFill>
                <a:effectLst/>
                <a:uLnTx/>
                <a:uFillTx/>
                <a:latin typeface="Meta IGM"/>
                <a:ea typeface="+mn-ea"/>
                <a:cs typeface="+mn-cs"/>
              </a:rPr>
              <a:t>Unternehmen erheblich verschlechtert</a:t>
            </a:r>
            <a:r>
              <a:rPr kumimoji="0" lang="de-DE" sz="1100" b="0" i="0" u="none" strike="noStrike" kern="1200" cap="none" spc="0" normalizeH="0" baseline="0" noProof="0" dirty="0" smtClean="0">
                <a:ln>
                  <a:noFill/>
                </a:ln>
                <a:solidFill>
                  <a:srgbClr val="3C3C3B"/>
                </a:solidFill>
                <a:effectLst/>
                <a:uLnTx/>
                <a:uFillTx/>
                <a:latin typeface="Meta IGM"/>
                <a:ea typeface="+mn-ea"/>
                <a:cs typeface="+mn-cs"/>
              </a:rPr>
              <a:t>. </a:t>
            </a:r>
          </a:p>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ea typeface="+mn-ea"/>
                <a:cs typeface="+mn-cs"/>
              </a:rPr>
              <a:t>Mittlerweile setzte eine Erholung ein. Im zweiten Quartal 2021 übertrafen auch aufgrund des Basiseffekts</a:t>
            </a:r>
            <a:r>
              <a:rPr kumimoji="0" lang="de-DE" sz="1100" b="0" i="0" u="none" strike="noStrike" kern="1200" cap="none" spc="0" normalizeH="0" noProof="0" dirty="0" smtClean="0">
                <a:ln>
                  <a:noFill/>
                </a:ln>
                <a:solidFill>
                  <a:srgbClr val="3C3C3B"/>
                </a:solidFill>
                <a:effectLst/>
                <a:uLnTx/>
                <a:uFillTx/>
                <a:latin typeface="Meta IGM"/>
                <a:ea typeface="+mn-ea"/>
                <a:cs typeface="+mn-cs"/>
              </a:rPr>
              <a:t> </a:t>
            </a:r>
            <a:r>
              <a:rPr kumimoji="0" lang="de-DE" sz="1100" b="0" i="0" u="none" strike="noStrike" kern="1200" cap="none" spc="0" normalizeH="0" baseline="0" noProof="0" dirty="0" smtClean="0">
                <a:ln>
                  <a:noFill/>
                </a:ln>
                <a:solidFill>
                  <a:srgbClr val="3C3C3B"/>
                </a:solidFill>
                <a:effectLst/>
                <a:uLnTx/>
                <a:uFillTx/>
                <a:latin typeface="Meta IGM"/>
                <a:ea typeface="+mn-ea"/>
                <a:cs typeface="+mn-cs"/>
              </a:rPr>
              <a:t>die Ausrüstungsinvestitionen mit plus 21 Prozent den in der Krise im 2. Quartal 2020 stark abgestürzten Vorjahreswert. Erneute Unsicherheiten verhinderten</a:t>
            </a:r>
            <a:r>
              <a:rPr kumimoji="0" lang="de-DE" sz="1100" b="0" i="0" u="none" strike="noStrike" kern="1200" cap="none" spc="0" normalizeH="0" noProof="0" dirty="0" smtClean="0">
                <a:ln>
                  <a:noFill/>
                </a:ln>
                <a:solidFill>
                  <a:srgbClr val="3C3C3B"/>
                </a:solidFill>
                <a:effectLst/>
                <a:uLnTx/>
                <a:uFillTx/>
                <a:latin typeface="Meta IGM"/>
                <a:ea typeface="+mn-ea"/>
                <a:cs typeface="+mn-cs"/>
              </a:rPr>
              <a:t> im 3. Quartal die Fortsetzung der Erholung.</a:t>
            </a:r>
            <a:endParaRPr kumimoji="0" lang="de-DE" sz="1100" b="0" i="1" u="none" strike="noStrike" kern="1200" cap="none" spc="0" normalizeH="0" baseline="0" noProof="0" dirty="0">
              <a:ln>
                <a:noFill/>
              </a:ln>
              <a:solidFill>
                <a:srgbClr val="3C3C3B"/>
              </a:solidFill>
              <a:effectLst/>
              <a:uLnTx/>
              <a:uFillTx/>
              <a:latin typeface="Meta IGM"/>
              <a:ea typeface="+mn-ea"/>
              <a:cs typeface="+mn-cs"/>
            </a:endParaRPr>
          </a:p>
        </p:txBody>
      </p:sp>
      <p:pic>
        <p:nvPicPr>
          <p:cNvPr id="4" name="Grafik 3"/>
          <p:cNvPicPr>
            <a:picLocks noChangeAspect="1"/>
          </p:cNvPicPr>
          <p:nvPr/>
        </p:nvPicPr>
        <p:blipFill>
          <a:blip r:embed="rId2"/>
          <a:stretch>
            <a:fillRect/>
          </a:stretch>
        </p:blipFill>
        <p:spPr>
          <a:xfrm>
            <a:off x="88777" y="1647508"/>
            <a:ext cx="6053231" cy="4141569"/>
          </a:xfrm>
          <a:prstGeom prst="rect">
            <a:avLst/>
          </a:prstGeom>
        </p:spPr>
      </p:pic>
    </p:spTree>
    <p:extLst>
      <p:ext uri="{BB962C8B-B14F-4D97-AF65-F5344CB8AC3E}">
        <p14:creationId xmlns:p14="http://schemas.microsoft.com/office/powerpoint/2010/main" val="4028499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87949"/>
            <a:ext cx="6957129" cy="769162"/>
          </a:xfrm>
        </p:spPr>
        <p:txBody>
          <a:bodyPr/>
          <a:lstStyle/>
          <a:p>
            <a:r>
              <a:rPr lang="de-DE" sz="2800" dirty="0" smtClean="0"/>
              <a:t>Exporte und Importe erholen sich kräftig</a:t>
            </a:r>
            <a:endParaRPr lang="de-DE" sz="2800" b="0" dirty="0"/>
          </a:p>
        </p:txBody>
      </p:sp>
      <p:sp>
        <p:nvSpPr>
          <p:cNvPr id="6" name="Textfeld 5"/>
          <p:cNvSpPr txBox="1"/>
          <p:nvPr/>
        </p:nvSpPr>
        <p:spPr>
          <a:xfrm>
            <a:off x="6003985" y="1261752"/>
            <a:ext cx="3073986" cy="4360168"/>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1" i="0" u="none" strike="noStrike" kern="1200" cap="none" spc="0" normalizeH="0" baseline="0" noProof="0" dirty="0" smtClean="0">
                <a:ln>
                  <a:noFill/>
                </a:ln>
                <a:solidFill>
                  <a:srgbClr val="3C3C3B"/>
                </a:solidFill>
                <a:effectLst/>
                <a:uLnTx/>
                <a:uFillTx/>
                <a:latin typeface="Meta IGM"/>
                <a:ea typeface="+mn-ea"/>
                <a:cs typeface="+mn-cs"/>
              </a:rPr>
              <a:t>Grenzabschottungen zur Bekämpfung der Pandemie und die globale Krise hatten den deutschen Außenhandel im Jahr 2020 stark beeinträchtigt. </a:t>
            </a:r>
          </a:p>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ea typeface="+mn-ea"/>
                <a:cs typeface="+mn-cs"/>
              </a:rPr>
              <a:t>Im zweiten Quartal 2021 lagen vor allem die Exporte mit 26,4 Prozent deutlich über ihrem Wert aus dem 2. Quartal 2020 und konnten somit den Absturz mehr als kompensieren. </a:t>
            </a:r>
          </a:p>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ea typeface="+mn-ea"/>
                <a:cs typeface="+mn-cs"/>
              </a:rPr>
              <a:t>Auch die Importe korrigierten die Verluste des Vorjahresquartals. Sowohl Ex- als auch Importe erreichten allerdings noch nicht ihr Vorkrisenniveau aus dem 4. Quartal 2019. Im 3. Quartal</a:t>
            </a:r>
            <a:r>
              <a:rPr kumimoji="0" lang="de-DE" sz="1100" b="0" i="0" u="none" strike="noStrike" kern="1200" cap="none" spc="0" normalizeH="0" noProof="0" dirty="0" smtClean="0">
                <a:ln>
                  <a:noFill/>
                </a:ln>
                <a:solidFill>
                  <a:srgbClr val="3C3C3B"/>
                </a:solidFill>
                <a:effectLst/>
                <a:uLnTx/>
                <a:uFillTx/>
                <a:latin typeface="Meta IGM"/>
                <a:ea typeface="+mn-ea"/>
                <a:cs typeface="+mn-cs"/>
              </a:rPr>
              <a:t> legten die Importe stärker zu als die Exporte. Lieferengpässe behinderten nicht nur die Produktion sondern bremsten auch die Ausfuhren.</a:t>
            </a:r>
            <a:endParaRPr kumimoji="0" lang="de-DE" sz="1100" b="0" i="0" u="none" strike="noStrike" kern="1200" cap="none" spc="0" normalizeH="0" baseline="0" noProof="0" dirty="0" smtClean="0">
              <a:ln>
                <a:noFill/>
              </a:ln>
              <a:solidFill>
                <a:srgbClr val="3C3C3B"/>
              </a:solidFill>
              <a:effectLst/>
              <a:uLnTx/>
              <a:uFillTx/>
              <a:latin typeface="Meta IGM"/>
              <a:ea typeface="+mn-ea"/>
              <a:cs typeface="+mn-cs"/>
            </a:endParaRPr>
          </a:p>
        </p:txBody>
      </p:sp>
      <p:pic>
        <p:nvPicPr>
          <p:cNvPr id="3" name="Grafik 2"/>
          <p:cNvPicPr>
            <a:picLocks noChangeAspect="1"/>
          </p:cNvPicPr>
          <p:nvPr/>
        </p:nvPicPr>
        <p:blipFill>
          <a:blip r:embed="rId2"/>
          <a:stretch>
            <a:fillRect/>
          </a:stretch>
        </p:blipFill>
        <p:spPr>
          <a:xfrm>
            <a:off x="151363" y="1698828"/>
            <a:ext cx="5766358" cy="3889171"/>
          </a:xfrm>
          <a:prstGeom prst="rect">
            <a:avLst/>
          </a:prstGeom>
        </p:spPr>
      </p:pic>
    </p:spTree>
    <p:extLst>
      <p:ext uri="{BB962C8B-B14F-4D97-AF65-F5344CB8AC3E}">
        <p14:creationId xmlns:p14="http://schemas.microsoft.com/office/powerpoint/2010/main" val="2391015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6C668B8-A8ED-3C42-89B3-BD8DB80C5B80}"/>
              </a:ext>
            </a:extLst>
          </p:cNvPr>
          <p:cNvSpPr>
            <a:spLocks noGrp="1"/>
          </p:cNvSpPr>
          <p:nvPr>
            <p:ph type="title"/>
          </p:nvPr>
        </p:nvSpPr>
        <p:spPr>
          <a:xfrm>
            <a:off x="242661" y="323167"/>
            <a:ext cx="8642349" cy="454025"/>
          </a:xfrm>
        </p:spPr>
        <p:txBody>
          <a:bodyPr/>
          <a:lstStyle/>
          <a:p>
            <a:r>
              <a:rPr lang="de-DE" dirty="0" smtClean="0"/>
              <a:t>Ifo-Geschäftsklima gesunken</a:t>
            </a:r>
            <a:endParaRPr lang="de-DE" dirty="0"/>
          </a:p>
        </p:txBody>
      </p:sp>
      <p:sp>
        <p:nvSpPr>
          <p:cNvPr id="4" name="Textfeld 3"/>
          <p:cNvSpPr txBox="1"/>
          <p:nvPr/>
        </p:nvSpPr>
        <p:spPr>
          <a:xfrm>
            <a:off x="5837382" y="1608454"/>
            <a:ext cx="3154480" cy="4555093"/>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C3C3B"/>
              </a:solidFill>
              <a:effectLst/>
              <a:uLnTx/>
              <a:uFillTx/>
              <a:latin typeface="Meta IGM"/>
              <a:ea typeface="+mn-ea"/>
              <a:cs typeface="+mn-cs"/>
            </a:endParaRPr>
          </a:p>
          <a:p>
            <a:r>
              <a:rPr kumimoji="0" lang="de-DE" sz="1050" b="0" i="0" u="none" strike="noStrike" kern="1200" cap="none" spc="0" normalizeH="0" baseline="0" noProof="0" dirty="0" smtClean="0">
                <a:ln>
                  <a:noFill/>
                </a:ln>
                <a:solidFill>
                  <a:srgbClr val="3C3C3B"/>
                </a:solidFill>
                <a:effectLst/>
                <a:uLnTx/>
                <a:uFillTx/>
                <a:latin typeface="Meta IGM"/>
                <a:ea typeface="+mn-ea"/>
                <a:cs typeface="+mn-cs"/>
              </a:rPr>
              <a:t>„</a:t>
            </a:r>
            <a:r>
              <a:rPr lang="de-DE" sz="1200" b="1" dirty="0">
                <a:solidFill>
                  <a:srgbClr val="3C3C3B"/>
                </a:solidFill>
              </a:rPr>
              <a:t>Die Stimmung in der deutschen Wirtschaft hat sich verschlechtert</a:t>
            </a:r>
            <a:r>
              <a:rPr lang="de-DE" sz="1200" dirty="0">
                <a:solidFill>
                  <a:srgbClr val="3C3C3B"/>
                </a:solidFill>
              </a:rPr>
              <a:t>. Der ifo Geschäftsklimaindex ist im November auf 96,5 Punkte gefallen, nach 97,7 Punkten im Oktober. Die Unternehmen waren weniger zufrieden mit ihrer aktuellen Geschäftslage. Zudem zeigt sich zunehmender Pessimismus bei den Erwartungen. Lieferengpässe und die vierte </a:t>
            </a:r>
            <a:r>
              <a:rPr lang="de-DE" sz="1200" dirty="0" err="1">
                <a:solidFill>
                  <a:srgbClr val="3C3C3B"/>
                </a:solidFill>
              </a:rPr>
              <a:t>Coronawelle</a:t>
            </a:r>
            <a:r>
              <a:rPr lang="de-DE" sz="1200" dirty="0">
                <a:solidFill>
                  <a:srgbClr val="3C3C3B"/>
                </a:solidFill>
              </a:rPr>
              <a:t> machen den Unternehmen zu schaffen.</a:t>
            </a:r>
          </a:p>
          <a:p>
            <a:r>
              <a:rPr lang="de-DE" sz="1000" dirty="0">
                <a:solidFill>
                  <a:srgbClr val="3C3C3B"/>
                </a:solidFill>
              </a:rPr>
              <a:t/>
            </a:r>
            <a:br>
              <a:rPr lang="de-DE" sz="1000" dirty="0">
                <a:solidFill>
                  <a:srgbClr val="3C3C3B"/>
                </a:solidFill>
              </a:rPr>
            </a:br>
            <a:r>
              <a:rPr lang="de-DE" sz="1200" dirty="0" smtClean="0">
                <a:solidFill>
                  <a:srgbClr val="3C3C3B"/>
                </a:solidFill>
              </a:rPr>
              <a:t>Im</a:t>
            </a:r>
            <a:r>
              <a:rPr lang="de-DE" sz="1200" dirty="0">
                <a:solidFill>
                  <a:srgbClr val="3C3C3B"/>
                </a:solidFill>
              </a:rPr>
              <a:t> </a:t>
            </a:r>
            <a:r>
              <a:rPr lang="de-DE" sz="1200" b="1" dirty="0">
                <a:solidFill>
                  <a:srgbClr val="3C3C3B"/>
                </a:solidFill>
              </a:rPr>
              <a:t>Verarbeitenden Gewerbe</a:t>
            </a:r>
            <a:r>
              <a:rPr lang="de-DE" sz="1200" dirty="0">
                <a:solidFill>
                  <a:srgbClr val="3C3C3B"/>
                </a:solidFill>
              </a:rPr>
              <a:t> ist der Index gesunken. Die Unternehmen beurteilten die laufenden Geschäfte merklich weniger gut. Die Erwartungen hingegen hellten sich etwas auf, was vor allem auf die Entwicklung der Automobilindustrie zurückzuführen war. Lieferengpässe bei Vorprodukten und Rohstoffen lassen die Industrie nicht los. Eine deutliche Mehrheit der Unternehmen plant die Preise zu erhöhen.</a:t>
            </a:r>
            <a:r>
              <a:rPr kumimoji="0" lang="de-DE" sz="1000" b="0" i="0" u="none" strike="noStrike" kern="1200" cap="none" spc="0" normalizeH="0" baseline="0" noProof="0" dirty="0" smtClean="0">
                <a:ln>
                  <a:noFill/>
                </a:ln>
                <a:solidFill>
                  <a:srgbClr val="3C3C3B"/>
                </a:solidFill>
                <a:effectLst/>
                <a:uLnTx/>
                <a:uFillTx/>
              </a:rPr>
              <a:t>“</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C3C3B"/>
              </a:solidFill>
              <a:effectLst/>
              <a:uLnTx/>
              <a:uFillTx/>
              <a:latin typeface="Meta IGM"/>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srgbClr val="3C3C3B"/>
                </a:solidFill>
                <a:effectLst/>
                <a:uLnTx/>
                <a:uFillTx/>
                <a:latin typeface="Meta IGM"/>
                <a:ea typeface="+mn-ea"/>
                <a:cs typeface="+mn-cs"/>
              </a:rPr>
              <a:t>Quelle:</a:t>
            </a:r>
            <a:r>
              <a:rPr kumimoji="0" lang="de-DE" sz="1000" b="0" i="0" u="none" strike="noStrike" kern="1200" cap="none" spc="0" normalizeH="0" baseline="0" noProof="0" dirty="0" smtClean="0">
                <a:ln>
                  <a:noFill/>
                </a:ln>
                <a:solidFill>
                  <a:srgbClr val="3C3C3B"/>
                </a:solidFill>
                <a:effectLst/>
                <a:uLnTx/>
                <a:uFillTx/>
                <a:latin typeface="Meta IGM"/>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3C3C3B"/>
                </a:solidFill>
                <a:effectLst/>
                <a:uLnTx/>
                <a:uFillTx/>
                <a:latin typeface="Meta IGM"/>
                <a:ea typeface="+mn-ea"/>
                <a:cs typeface="+mn-cs"/>
              </a:rPr>
              <a:t>Pressemitteilung des Ifo-Instituts vom 24.11.2021</a:t>
            </a:r>
            <a:endParaRPr kumimoji="0" lang="de-DE" sz="1000" b="0" i="0" u="none" strike="noStrike" kern="1200" cap="none" spc="0" normalizeH="0" baseline="0" noProof="0" dirty="0">
              <a:ln>
                <a:noFill/>
              </a:ln>
              <a:solidFill>
                <a:srgbClr val="3C3C3B"/>
              </a:solidFill>
              <a:effectLst/>
              <a:uLnTx/>
              <a:uFillTx/>
              <a:latin typeface="Meta IGM"/>
              <a:ea typeface="+mn-ea"/>
              <a:cs typeface="+mn-cs"/>
            </a:endParaRPr>
          </a:p>
        </p:txBody>
      </p:sp>
      <p:pic>
        <p:nvPicPr>
          <p:cNvPr id="3" name="Grafik 2"/>
          <p:cNvPicPr>
            <a:picLocks noChangeAspect="1"/>
          </p:cNvPicPr>
          <p:nvPr/>
        </p:nvPicPr>
        <p:blipFill>
          <a:blip r:embed="rId3"/>
          <a:stretch>
            <a:fillRect/>
          </a:stretch>
        </p:blipFill>
        <p:spPr>
          <a:xfrm>
            <a:off x="242661" y="1818139"/>
            <a:ext cx="5357197" cy="3945352"/>
          </a:xfrm>
          <a:prstGeom prst="rect">
            <a:avLst/>
          </a:prstGeom>
        </p:spPr>
      </p:pic>
    </p:spTree>
    <p:extLst>
      <p:ext uri="{BB962C8B-B14F-4D97-AF65-F5344CB8AC3E}">
        <p14:creationId xmlns:p14="http://schemas.microsoft.com/office/powerpoint/2010/main" val="260464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E0477-E693-8148-9D86-4CC7F29201F4}"/>
              </a:ext>
            </a:extLst>
          </p:cNvPr>
          <p:cNvSpPr>
            <a:spLocks noGrp="1"/>
          </p:cNvSpPr>
          <p:nvPr>
            <p:ph type="title"/>
          </p:nvPr>
        </p:nvSpPr>
        <p:spPr>
          <a:xfrm>
            <a:off x="249577" y="597791"/>
            <a:ext cx="8643600" cy="540000"/>
          </a:xfrm>
        </p:spPr>
        <p:txBody>
          <a:bodyPr/>
          <a:lstStyle/>
          <a:p>
            <a:r>
              <a:rPr lang="de-DE" dirty="0" smtClean="0"/>
              <a:t>Metall- und Elektroindustrie</a:t>
            </a:r>
            <a:endParaRPr lang="de-DE" dirty="0"/>
          </a:p>
        </p:txBody>
      </p:sp>
      <p:sp>
        <p:nvSpPr>
          <p:cNvPr id="3" name="Inhaltsplatzhalter 2">
            <a:extLst>
              <a:ext uri="{FF2B5EF4-FFF2-40B4-BE49-F238E27FC236}">
                <a16:creationId xmlns:a16="http://schemas.microsoft.com/office/drawing/2014/main" id="{D31C9DFB-7AA4-394B-96AB-9967B13B886E}"/>
              </a:ext>
            </a:extLst>
          </p:cNvPr>
          <p:cNvSpPr>
            <a:spLocks noGrp="1"/>
          </p:cNvSpPr>
          <p:nvPr>
            <p:ph idx="1"/>
          </p:nvPr>
        </p:nvSpPr>
        <p:spPr>
          <a:xfrm>
            <a:off x="360947" y="1479884"/>
            <a:ext cx="8532230" cy="4680284"/>
          </a:xfrm>
        </p:spPr>
        <p:txBody>
          <a:bodyPr>
            <a:normAutofit fontScale="92500" lnSpcReduction="20000"/>
          </a:bodyPr>
          <a:lstStyle/>
          <a:p>
            <a:pPr>
              <a:lnSpc>
                <a:spcPct val="150000"/>
              </a:lnSpc>
              <a:spcBef>
                <a:spcPts val="600"/>
              </a:spcBef>
            </a:pPr>
            <a:r>
              <a:rPr lang="de-DE" sz="2000" dirty="0">
                <a:solidFill>
                  <a:schemeClr val="bg1">
                    <a:lumMod val="50000"/>
                  </a:schemeClr>
                </a:solidFill>
              </a:rPr>
              <a:t>Zusammensetzung der M+E-Industrie</a:t>
            </a:r>
          </a:p>
          <a:p>
            <a:pPr>
              <a:lnSpc>
                <a:spcPct val="150000"/>
              </a:lnSpc>
              <a:spcBef>
                <a:spcPts val="600"/>
              </a:spcBef>
            </a:pPr>
            <a:r>
              <a:rPr lang="de-DE" sz="2000" dirty="0">
                <a:solidFill>
                  <a:schemeClr val="bg1">
                    <a:lumMod val="50000"/>
                  </a:schemeClr>
                </a:solidFill>
              </a:rPr>
              <a:t>Überblick: Entwicklung wichtiger Kennzahlen</a:t>
            </a:r>
          </a:p>
          <a:p>
            <a:pPr>
              <a:lnSpc>
                <a:spcPct val="150000"/>
              </a:lnSpc>
              <a:spcBef>
                <a:spcPts val="600"/>
              </a:spcBef>
            </a:pPr>
            <a:r>
              <a:rPr lang="de-DE" sz="2000" dirty="0">
                <a:solidFill>
                  <a:schemeClr val="bg1">
                    <a:lumMod val="50000"/>
                  </a:schemeClr>
                </a:solidFill>
              </a:rPr>
              <a:t>Auslastungsgrad</a:t>
            </a:r>
          </a:p>
          <a:p>
            <a:pPr>
              <a:lnSpc>
                <a:spcPct val="150000"/>
              </a:lnSpc>
              <a:spcBef>
                <a:spcPts val="600"/>
              </a:spcBef>
            </a:pPr>
            <a:r>
              <a:rPr lang="de-DE" sz="2000" dirty="0">
                <a:solidFill>
                  <a:schemeClr val="bg1">
                    <a:lumMod val="50000"/>
                  </a:schemeClr>
                </a:solidFill>
              </a:rPr>
              <a:t>Auftragseingänge</a:t>
            </a:r>
          </a:p>
          <a:p>
            <a:pPr>
              <a:lnSpc>
                <a:spcPct val="150000"/>
              </a:lnSpc>
              <a:spcBef>
                <a:spcPts val="600"/>
              </a:spcBef>
            </a:pPr>
            <a:r>
              <a:rPr lang="de-DE" sz="2000" dirty="0">
                <a:solidFill>
                  <a:schemeClr val="bg1">
                    <a:lumMod val="50000"/>
                  </a:schemeClr>
                </a:solidFill>
              </a:rPr>
              <a:t>Produktion</a:t>
            </a:r>
          </a:p>
          <a:p>
            <a:pPr>
              <a:lnSpc>
                <a:spcPct val="150000"/>
              </a:lnSpc>
              <a:spcBef>
                <a:spcPts val="600"/>
              </a:spcBef>
            </a:pPr>
            <a:r>
              <a:rPr lang="de-DE" sz="2000" dirty="0">
                <a:solidFill>
                  <a:schemeClr val="bg1">
                    <a:lumMod val="50000"/>
                  </a:schemeClr>
                </a:solidFill>
              </a:rPr>
              <a:t>Umsätze</a:t>
            </a:r>
          </a:p>
          <a:p>
            <a:pPr>
              <a:lnSpc>
                <a:spcPct val="150000"/>
              </a:lnSpc>
              <a:spcBef>
                <a:spcPts val="600"/>
              </a:spcBef>
            </a:pPr>
            <a:r>
              <a:rPr lang="de-DE" sz="2000" dirty="0">
                <a:solidFill>
                  <a:schemeClr val="bg1">
                    <a:lumMod val="50000"/>
                  </a:schemeClr>
                </a:solidFill>
              </a:rPr>
              <a:t>Beschäftigte</a:t>
            </a:r>
          </a:p>
          <a:p>
            <a:pPr>
              <a:lnSpc>
                <a:spcPct val="150000"/>
              </a:lnSpc>
              <a:spcBef>
                <a:spcPts val="600"/>
              </a:spcBef>
            </a:pPr>
            <a:r>
              <a:rPr lang="de-DE" sz="2000" dirty="0" smtClean="0">
                <a:solidFill>
                  <a:schemeClr val="bg1">
                    <a:lumMod val="50000"/>
                  </a:schemeClr>
                </a:solidFill>
              </a:rPr>
              <a:t>Kurzarbeit</a:t>
            </a:r>
            <a:endParaRPr lang="de-DE" sz="2000" dirty="0">
              <a:solidFill>
                <a:schemeClr val="bg1">
                  <a:lumMod val="50000"/>
                </a:schemeClr>
              </a:solidFill>
            </a:endParaRPr>
          </a:p>
          <a:p>
            <a:pPr>
              <a:lnSpc>
                <a:spcPct val="150000"/>
              </a:lnSpc>
              <a:spcBef>
                <a:spcPts val="600"/>
              </a:spcBef>
            </a:pPr>
            <a:r>
              <a:rPr lang="de-DE" sz="2000" dirty="0">
                <a:solidFill>
                  <a:schemeClr val="bg1">
                    <a:lumMod val="50000"/>
                  </a:schemeClr>
                </a:solidFill>
              </a:rPr>
              <a:t>Arbeitsmarkt</a:t>
            </a:r>
          </a:p>
          <a:p>
            <a:pPr>
              <a:lnSpc>
                <a:spcPct val="150000"/>
              </a:lnSpc>
              <a:spcBef>
                <a:spcPts val="600"/>
              </a:spcBef>
            </a:pPr>
            <a:r>
              <a:rPr lang="de-DE" sz="2000" dirty="0">
                <a:solidFill>
                  <a:schemeClr val="bg1">
                    <a:lumMod val="50000"/>
                  </a:schemeClr>
                </a:solidFill>
              </a:rPr>
              <a:t>Erwartungen für die Produktion, den Export und die Beschäftigung</a:t>
            </a:r>
          </a:p>
          <a:p>
            <a:pPr>
              <a:lnSpc>
                <a:spcPct val="150000"/>
              </a:lnSpc>
            </a:pPr>
            <a:endParaRPr lang="de-DE" sz="1600" dirty="0"/>
          </a:p>
        </p:txBody>
      </p:sp>
    </p:spTree>
    <p:extLst>
      <p:ext uri="{BB962C8B-B14F-4D97-AF65-F5344CB8AC3E}">
        <p14:creationId xmlns:p14="http://schemas.microsoft.com/office/powerpoint/2010/main" val="589117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371680" y="1680486"/>
            <a:ext cx="8166454" cy="4590471"/>
          </a:xfrm>
          <a:prstGeom prst="rect">
            <a:avLst/>
          </a:prstGeom>
        </p:spPr>
      </p:pic>
      <p:sp>
        <p:nvSpPr>
          <p:cNvPr id="2" name="Titel 1"/>
          <p:cNvSpPr>
            <a:spLocks noGrp="1"/>
          </p:cNvSpPr>
          <p:nvPr>
            <p:ph type="title"/>
          </p:nvPr>
        </p:nvSpPr>
        <p:spPr>
          <a:xfrm>
            <a:off x="371680" y="387949"/>
            <a:ext cx="8643600" cy="540000"/>
          </a:xfrm>
        </p:spPr>
        <p:txBody>
          <a:bodyPr/>
          <a:lstStyle/>
          <a:p>
            <a:r>
              <a:rPr lang="de-DE" sz="2800" dirty="0" smtClean="0"/>
              <a:t>Zusammensetzung der M+E-Industrie</a:t>
            </a:r>
            <a:br>
              <a:rPr lang="de-DE" sz="2800" dirty="0" smtClean="0"/>
            </a:br>
            <a:r>
              <a:rPr lang="de-DE" sz="2400" b="0" dirty="0" smtClean="0"/>
              <a:t>Anteile der Teilbranchen im Jahr 2020</a:t>
            </a:r>
            <a:endParaRPr lang="de-DE" sz="2800" b="0" dirty="0"/>
          </a:p>
        </p:txBody>
      </p:sp>
      <p:sp>
        <p:nvSpPr>
          <p:cNvPr id="7" name="Textfeld 6"/>
          <p:cNvSpPr txBox="1"/>
          <p:nvPr/>
        </p:nvSpPr>
        <p:spPr>
          <a:xfrm>
            <a:off x="300313" y="1292996"/>
            <a:ext cx="3445042" cy="738664"/>
          </a:xfrm>
          <a:prstGeom prst="rect">
            <a:avLst/>
          </a:prstGeom>
          <a:noFill/>
        </p:spPr>
        <p:txBody>
          <a:bodyPr wrap="square" rtlCol="0">
            <a:spAutoFit/>
          </a:bodyPr>
          <a:lstStyle/>
          <a:p>
            <a:pPr>
              <a:buNone/>
            </a:pPr>
            <a:r>
              <a:rPr lang="de-DE" sz="1400" dirty="0" smtClean="0">
                <a:solidFill>
                  <a:schemeClr val="tx2"/>
                </a:solidFill>
                <a:latin typeface="+mn-lt"/>
              </a:rPr>
              <a:t>Die </a:t>
            </a:r>
            <a:r>
              <a:rPr lang="de-DE" sz="1400" b="1" dirty="0" smtClean="0">
                <a:solidFill>
                  <a:schemeClr val="tx2"/>
                </a:solidFill>
                <a:latin typeface="+mn-lt"/>
              </a:rPr>
              <a:t>knapp 4 Millionen Beschäftigten </a:t>
            </a:r>
            <a:r>
              <a:rPr lang="de-DE" sz="1400" dirty="0" smtClean="0">
                <a:solidFill>
                  <a:schemeClr val="tx2"/>
                </a:solidFill>
                <a:latin typeface="+mn-lt"/>
              </a:rPr>
              <a:t>der M+E-Industrie stammen zu … Prozent aus diesen Branchen:</a:t>
            </a:r>
            <a:endParaRPr lang="de-DE" sz="1400" dirty="0">
              <a:solidFill>
                <a:schemeClr val="tx2"/>
              </a:solidFill>
              <a:latin typeface="+mn-lt"/>
            </a:endParaRPr>
          </a:p>
        </p:txBody>
      </p:sp>
      <p:sp>
        <p:nvSpPr>
          <p:cNvPr id="8" name="Textfeld 7"/>
          <p:cNvSpPr txBox="1"/>
          <p:nvPr/>
        </p:nvSpPr>
        <p:spPr>
          <a:xfrm>
            <a:off x="4548380" y="1311154"/>
            <a:ext cx="3744416" cy="738664"/>
          </a:xfrm>
          <a:prstGeom prst="rect">
            <a:avLst/>
          </a:prstGeom>
          <a:noFill/>
        </p:spPr>
        <p:txBody>
          <a:bodyPr wrap="square" rtlCol="0">
            <a:spAutoFit/>
          </a:bodyPr>
          <a:lstStyle/>
          <a:p>
            <a:pPr>
              <a:lnSpc>
                <a:spcPct val="150000"/>
              </a:lnSpc>
              <a:buNone/>
            </a:pPr>
            <a:r>
              <a:rPr lang="de-DE" sz="1400" dirty="0" smtClean="0">
                <a:solidFill>
                  <a:schemeClr val="tx2"/>
                </a:solidFill>
                <a:latin typeface="+mn-lt"/>
              </a:rPr>
              <a:t>Die Metall- und Elektroindustrie setzt sich aus folgenden Wirtschaftszweigen zusammen</a:t>
            </a:r>
            <a:r>
              <a:rPr lang="de-DE" sz="1400" dirty="0" smtClean="0">
                <a:latin typeface="+mn-lt"/>
              </a:rPr>
              <a:t>: </a:t>
            </a:r>
          </a:p>
        </p:txBody>
      </p:sp>
      <p:sp>
        <p:nvSpPr>
          <p:cNvPr id="9" name="Textfeld 8"/>
          <p:cNvSpPr txBox="1"/>
          <p:nvPr/>
        </p:nvSpPr>
        <p:spPr>
          <a:xfrm>
            <a:off x="3596640" y="5782491"/>
            <a:ext cx="5064664" cy="392415"/>
          </a:xfrm>
          <a:prstGeom prst="rect">
            <a:avLst/>
          </a:prstGeom>
          <a:noFill/>
        </p:spPr>
        <p:txBody>
          <a:bodyPr wrap="square" rtlCol="0">
            <a:spAutoFit/>
          </a:bodyPr>
          <a:lstStyle/>
          <a:p>
            <a:pPr>
              <a:buNone/>
            </a:pPr>
            <a:r>
              <a:rPr lang="de-DE" sz="1050" dirty="0" smtClean="0">
                <a:solidFill>
                  <a:srgbClr val="3C3C3B"/>
                </a:solidFill>
                <a:latin typeface="+mn-lt"/>
              </a:rPr>
              <a:t>*</a:t>
            </a:r>
            <a:r>
              <a:rPr lang="de-DE" sz="900" dirty="0" smtClean="0">
                <a:solidFill>
                  <a:srgbClr val="3C3C3B"/>
                </a:solidFill>
                <a:latin typeface="+mn-lt"/>
              </a:rPr>
              <a:t>Die beiden anderen Teilbranchen des WZ 24, nämlich </a:t>
            </a:r>
            <a:r>
              <a:rPr lang="de-DE" sz="900" b="1" dirty="0" smtClean="0">
                <a:solidFill>
                  <a:srgbClr val="3C3C3B"/>
                </a:solidFill>
                <a:latin typeface="+mn-lt"/>
              </a:rPr>
              <a:t>Erzeugung von Stahl </a:t>
            </a:r>
            <a:r>
              <a:rPr lang="de-DE" sz="900" dirty="0" smtClean="0">
                <a:solidFill>
                  <a:srgbClr val="3C3C3B"/>
                </a:solidFill>
                <a:latin typeface="+mn-lt"/>
              </a:rPr>
              <a:t>und Stahlrohren etc. gehören </a:t>
            </a:r>
            <a:r>
              <a:rPr lang="de-DE" sz="900" b="1" dirty="0" smtClean="0">
                <a:solidFill>
                  <a:srgbClr val="3C3C3B"/>
                </a:solidFill>
                <a:latin typeface="+mn-lt"/>
              </a:rPr>
              <a:t>nicht</a:t>
            </a:r>
            <a:r>
              <a:rPr lang="de-DE" sz="900" dirty="0" smtClean="0">
                <a:solidFill>
                  <a:srgbClr val="3C3C3B"/>
                </a:solidFill>
                <a:latin typeface="+mn-lt"/>
              </a:rPr>
              <a:t> zum Aggregat der Metall- und Elektroindustrie!</a:t>
            </a:r>
          </a:p>
        </p:txBody>
      </p:sp>
    </p:spTree>
    <p:extLst>
      <p:ext uri="{BB962C8B-B14F-4D97-AF65-F5344CB8AC3E}">
        <p14:creationId xmlns:p14="http://schemas.microsoft.com/office/powerpoint/2010/main" val="25107079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787" y="387949"/>
            <a:ext cx="8643600" cy="540000"/>
          </a:xfrm>
        </p:spPr>
        <p:txBody>
          <a:bodyPr/>
          <a:lstStyle/>
          <a:p>
            <a:r>
              <a:rPr lang="de-DE" sz="2800" dirty="0" smtClean="0"/>
              <a:t>M+E-Industrie im 3. Quartal 2021</a:t>
            </a:r>
            <a:endParaRPr lang="de-DE" sz="2800" b="0" dirty="0"/>
          </a:p>
        </p:txBody>
      </p:sp>
      <p:sp>
        <p:nvSpPr>
          <p:cNvPr id="6" name="Textfeld 5"/>
          <p:cNvSpPr txBox="1"/>
          <p:nvPr/>
        </p:nvSpPr>
        <p:spPr>
          <a:xfrm>
            <a:off x="6444343" y="1370169"/>
            <a:ext cx="2589420" cy="4916731"/>
          </a:xfrm>
          <a:prstGeom prst="rect">
            <a:avLst/>
          </a:prstGeom>
          <a:noFill/>
        </p:spPr>
        <p:txBody>
          <a:bodyPr wrap="square" rtlCol="0">
            <a:spAutoFit/>
          </a:bodyPr>
          <a:lstStyle/>
          <a:p>
            <a:pPr>
              <a:lnSpc>
                <a:spcPct val="150000"/>
              </a:lnSpc>
              <a:buNone/>
            </a:pPr>
            <a:r>
              <a:rPr lang="de-DE" sz="1100" b="1" dirty="0" smtClean="0">
                <a:solidFill>
                  <a:schemeClr val="tx2"/>
                </a:solidFill>
              </a:rPr>
              <a:t>Im dritten Quartal 2021 </a:t>
            </a:r>
            <a:r>
              <a:rPr lang="de-DE" sz="1100" dirty="0" smtClean="0">
                <a:solidFill>
                  <a:schemeClr val="tx2"/>
                </a:solidFill>
              </a:rPr>
              <a:t>übertraf der Umsatz seinen Vorjahreswert um 2,3 Prozent; die Produktion lag um 1,3 Prozent über der Ausbringung des  </a:t>
            </a:r>
            <a:r>
              <a:rPr lang="de-DE" sz="1100" dirty="0">
                <a:solidFill>
                  <a:schemeClr val="tx2"/>
                </a:solidFill>
              </a:rPr>
              <a:t>3</a:t>
            </a:r>
            <a:r>
              <a:rPr lang="de-DE" sz="1100" dirty="0" smtClean="0">
                <a:solidFill>
                  <a:schemeClr val="tx2"/>
                </a:solidFill>
              </a:rPr>
              <a:t>. Quartal 2020. Weil gleichzeitig das Arbeitsvolumen nur um 0,8 Prozent zulegte, ergab sich ein Produktivitäts-zuwachs um plus 0,5 Prozent. </a:t>
            </a:r>
          </a:p>
          <a:p>
            <a:pPr>
              <a:lnSpc>
                <a:spcPct val="150000"/>
              </a:lnSpc>
              <a:buNone/>
            </a:pPr>
            <a:r>
              <a:rPr lang="de-DE" sz="1100" b="1" dirty="0" smtClean="0">
                <a:solidFill>
                  <a:schemeClr val="tx2"/>
                </a:solidFill>
              </a:rPr>
              <a:t>Im Vorjahresvergleich ist das Beschäftigungsniveau geringer. Die Anzahl der Beschäftigten ging um 1,6 Prozent zurück</a:t>
            </a:r>
            <a:r>
              <a:rPr lang="de-DE" sz="1100" dirty="0" smtClean="0">
                <a:solidFill>
                  <a:schemeClr val="tx2"/>
                </a:solidFill>
              </a:rPr>
              <a:t>. </a:t>
            </a:r>
          </a:p>
          <a:p>
            <a:pPr>
              <a:lnSpc>
                <a:spcPct val="150000"/>
              </a:lnSpc>
              <a:buNone/>
            </a:pPr>
            <a:r>
              <a:rPr lang="de-DE" sz="1100" dirty="0" smtClean="0">
                <a:solidFill>
                  <a:schemeClr val="tx2"/>
                </a:solidFill>
              </a:rPr>
              <a:t>Weil dennoch die </a:t>
            </a:r>
            <a:r>
              <a:rPr lang="de-DE" sz="1100" dirty="0">
                <a:solidFill>
                  <a:schemeClr val="tx2"/>
                </a:solidFill>
              </a:rPr>
              <a:t>Bruttolohn- und Gehaltssumme (BLG</a:t>
            </a:r>
            <a:r>
              <a:rPr lang="de-DE" sz="1100" dirty="0" smtClean="0">
                <a:solidFill>
                  <a:schemeClr val="tx2"/>
                </a:solidFill>
              </a:rPr>
              <a:t>) stärker als </a:t>
            </a:r>
            <a:r>
              <a:rPr lang="de-DE" sz="1100" dirty="0">
                <a:solidFill>
                  <a:schemeClr val="tx2"/>
                </a:solidFill>
              </a:rPr>
              <a:t>das </a:t>
            </a:r>
            <a:r>
              <a:rPr lang="de-DE" sz="1100" dirty="0" smtClean="0">
                <a:solidFill>
                  <a:schemeClr val="tx2"/>
                </a:solidFill>
              </a:rPr>
              <a:t>Arbeitsvolumen stieg, erhöhten sich  die Stundenentgelte um 1,1 Prozent. </a:t>
            </a:r>
          </a:p>
          <a:p>
            <a:pPr>
              <a:lnSpc>
                <a:spcPct val="150000"/>
              </a:lnSpc>
              <a:buNone/>
            </a:pPr>
            <a:r>
              <a:rPr lang="de-DE" sz="1100" dirty="0" smtClean="0">
                <a:solidFill>
                  <a:schemeClr val="tx2"/>
                </a:solidFill>
              </a:rPr>
              <a:t>Die Lohnstückkosten stiegen um 0,7 Prozent, da die BLG auch </a:t>
            </a:r>
            <a:r>
              <a:rPr lang="de-DE" sz="1100" dirty="0" smtClean="0">
                <a:solidFill>
                  <a:srgbClr val="3C3C3B"/>
                </a:solidFill>
              </a:rPr>
              <a:t>mehr</a:t>
            </a:r>
            <a:r>
              <a:rPr lang="de-DE" sz="1100" dirty="0" smtClean="0">
                <a:solidFill>
                  <a:schemeClr val="tx2"/>
                </a:solidFill>
              </a:rPr>
              <a:t> </a:t>
            </a:r>
            <a:r>
              <a:rPr lang="de-DE" sz="1100" dirty="0" smtClean="0">
                <a:solidFill>
                  <a:schemeClr val="tx2"/>
                </a:solidFill>
              </a:rPr>
              <a:t>als die Produktion zulegte.</a:t>
            </a:r>
          </a:p>
        </p:txBody>
      </p:sp>
      <p:pic>
        <p:nvPicPr>
          <p:cNvPr id="4" name="Grafik 3"/>
          <p:cNvPicPr>
            <a:picLocks noChangeAspect="1"/>
          </p:cNvPicPr>
          <p:nvPr/>
        </p:nvPicPr>
        <p:blipFill>
          <a:blip r:embed="rId2"/>
          <a:stretch>
            <a:fillRect/>
          </a:stretch>
        </p:blipFill>
        <p:spPr>
          <a:xfrm>
            <a:off x="311787" y="1587883"/>
            <a:ext cx="5984538" cy="3943874"/>
          </a:xfrm>
          <a:prstGeom prst="rect">
            <a:avLst/>
          </a:prstGeom>
        </p:spPr>
      </p:pic>
    </p:spTree>
    <p:extLst>
      <p:ext uri="{BB962C8B-B14F-4D97-AF65-F5344CB8AC3E}">
        <p14:creationId xmlns:p14="http://schemas.microsoft.com/office/powerpoint/2010/main" val="3020119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787" y="387949"/>
            <a:ext cx="8643600" cy="540000"/>
          </a:xfrm>
        </p:spPr>
        <p:txBody>
          <a:bodyPr/>
          <a:lstStyle/>
          <a:p>
            <a:r>
              <a:rPr lang="de-DE" sz="2800" dirty="0" smtClean="0"/>
              <a:t>M+E-Industrie in den ersten 9 Monaten 2021</a:t>
            </a:r>
            <a:endParaRPr lang="de-DE" sz="2800" b="0" dirty="0"/>
          </a:p>
        </p:txBody>
      </p:sp>
      <p:sp>
        <p:nvSpPr>
          <p:cNvPr id="6" name="Textfeld 5"/>
          <p:cNvSpPr txBox="1"/>
          <p:nvPr/>
        </p:nvSpPr>
        <p:spPr>
          <a:xfrm>
            <a:off x="6185460" y="1479974"/>
            <a:ext cx="2769927" cy="4408899"/>
          </a:xfrm>
          <a:prstGeom prst="rect">
            <a:avLst/>
          </a:prstGeom>
          <a:noFill/>
        </p:spPr>
        <p:txBody>
          <a:bodyPr wrap="square" rtlCol="0">
            <a:spAutoFit/>
          </a:bodyPr>
          <a:lstStyle/>
          <a:p>
            <a:pPr>
              <a:lnSpc>
                <a:spcPct val="150000"/>
              </a:lnSpc>
              <a:buNone/>
            </a:pPr>
            <a:r>
              <a:rPr lang="de-DE" sz="1100" b="1" dirty="0" smtClean="0">
                <a:solidFill>
                  <a:srgbClr val="3C3C3B"/>
                </a:solidFill>
              </a:rPr>
              <a:t>Beim Vergleich des bis jetzt abgelaufenen Jahres mit dem Vorjahreszeitraum ist der Basiseffekt des 2. Quartals zu beachten! </a:t>
            </a:r>
          </a:p>
          <a:p>
            <a:pPr>
              <a:lnSpc>
                <a:spcPct val="150000"/>
              </a:lnSpc>
              <a:buNone/>
            </a:pPr>
            <a:endParaRPr lang="de-DE" sz="1100" b="1" dirty="0" smtClean="0">
              <a:solidFill>
                <a:srgbClr val="3C3C3B"/>
              </a:solidFill>
            </a:endParaRPr>
          </a:p>
          <a:p>
            <a:pPr>
              <a:lnSpc>
                <a:spcPct val="150000"/>
              </a:lnSpc>
              <a:buNone/>
            </a:pPr>
            <a:r>
              <a:rPr lang="de-DE" sz="1100" dirty="0" smtClean="0">
                <a:solidFill>
                  <a:srgbClr val="3C3C3B"/>
                </a:solidFill>
              </a:rPr>
              <a:t>Der Jahresrückblick zeigt nach Ablauf von 9 Monaten einen kräftigen Umsatz-zuwachs um 13 Prozent, während die Produktion nur um 7,6 Prozent zulegte. Die M+E-Beschäftigung ging um 2,7 Prozent zurück, während das Arbeitsvolumen um 3,3 stieg. </a:t>
            </a:r>
            <a:br>
              <a:rPr lang="de-DE" sz="1100" dirty="0" smtClean="0">
                <a:solidFill>
                  <a:srgbClr val="3C3C3B"/>
                </a:solidFill>
              </a:rPr>
            </a:br>
            <a:r>
              <a:rPr lang="de-DE" sz="1100" b="1" dirty="0" smtClean="0">
                <a:solidFill>
                  <a:srgbClr val="3C3C3B"/>
                </a:solidFill>
              </a:rPr>
              <a:t>Die steigende Kapazitätsauslastung und Produktivität führte zusammen mit den sinkenden Arbeitskosten (BLG je Arbeitsstunde) zu einer kräftigen Entlastung bei den Lohnstückkosten (minus 5,3 Prozent).</a:t>
            </a:r>
          </a:p>
        </p:txBody>
      </p:sp>
      <p:pic>
        <p:nvPicPr>
          <p:cNvPr id="3" name="Grafik 2"/>
          <p:cNvPicPr>
            <a:picLocks noChangeAspect="1"/>
          </p:cNvPicPr>
          <p:nvPr/>
        </p:nvPicPr>
        <p:blipFill>
          <a:blip r:embed="rId2"/>
          <a:stretch>
            <a:fillRect/>
          </a:stretch>
        </p:blipFill>
        <p:spPr>
          <a:xfrm>
            <a:off x="172449" y="1615487"/>
            <a:ext cx="5938128" cy="3827370"/>
          </a:xfrm>
          <a:prstGeom prst="rect">
            <a:avLst/>
          </a:prstGeom>
        </p:spPr>
      </p:pic>
    </p:spTree>
    <p:extLst>
      <p:ext uri="{BB962C8B-B14F-4D97-AF65-F5344CB8AC3E}">
        <p14:creationId xmlns:p14="http://schemas.microsoft.com/office/powerpoint/2010/main" val="2630423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87949"/>
            <a:ext cx="8643600" cy="540000"/>
          </a:xfrm>
        </p:spPr>
        <p:txBody>
          <a:bodyPr/>
          <a:lstStyle/>
          <a:p>
            <a:r>
              <a:rPr lang="de-DE" sz="2800" dirty="0" smtClean="0"/>
              <a:t>Kapazitätsauslastung bei über 86 Prozent</a:t>
            </a:r>
            <a:endParaRPr lang="de-DE" sz="2800" b="0" dirty="0"/>
          </a:p>
        </p:txBody>
      </p:sp>
      <p:sp>
        <p:nvSpPr>
          <p:cNvPr id="8" name="Textfeld 7"/>
          <p:cNvSpPr txBox="1"/>
          <p:nvPr/>
        </p:nvSpPr>
        <p:spPr>
          <a:xfrm>
            <a:off x="6592388" y="2016930"/>
            <a:ext cx="2475199" cy="3388748"/>
          </a:xfrm>
          <a:prstGeom prst="rect">
            <a:avLst/>
          </a:prstGeom>
          <a:noFill/>
        </p:spPr>
        <p:txBody>
          <a:bodyPr wrap="square" rtlCol="0">
            <a:spAutoFit/>
          </a:bodyPr>
          <a:lstStyle/>
          <a:p>
            <a:pPr>
              <a:lnSpc>
                <a:spcPct val="150000"/>
              </a:lnSpc>
              <a:buNone/>
            </a:pPr>
            <a:r>
              <a:rPr lang="de-DE" sz="1200" b="1" dirty="0" smtClean="0">
                <a:solidFill>
                  <a:srgbClr val="3C3C3B"/>
                </a:solidFill>
              </a:rPr>
              <a:t>Die gestiegene Kapazitäts-auslastung spiegelt die konjunkturelle Erholung der Produktion. </a:t>
            </a:r>
            <a:r>
              <a:rPr lang="de-DE" sz="1200" dirty="0" smtClean="0">
                <a:solidFill>
                  <a:srgbClr val="3C3C3B"/>
                </a:solidFill>
              </a:rPr>
              <a:t>Sie erhöhte sich im dritten Quartal auf 87,4 Prozent. </a:t>
            </a:r>
          </a:p>
          <a:p>
            <a:pPr>
              <a:lnSpc>
                <a:spcPct val="150000"/>
              </a:lnSpc>
              <a:buNone/>
            </a:pPr>
            <a:endParaRPr lang="de-DE" sz="1200" dirty="0">
              <a:solidFill>
                <a:srgbClr val="3C3C3B"/>
              </a:solidFill>
            </a:endParaRPr>
          </a:p>
          <a:p>
            <a:pPr>
              <a:lnSpc>
                <a:spcPct val="150000"/>
              </a:lnSpc>
              <a:buNone/>
            </a:pPr>
            <a:r>
              <a:rPr lang="de-DE" sz="1200" dirty="0" smtClean="0">
                <a:solidFill>
                  <a:srgbClr val="3C3C3B"/>
                </a:solidFill>
              </a:rPr>
              <a:t>Allerdings geht sie im 4. Quartal 2021 nun etwas zurück. Als Erklärung dürften die Lieferengpässe, die besonders dem verarbeitenden </a:t>
            </a:r>
            <a:r>
              <a:rPr lang="de-DE" sz="1200" dirty="0">
                <a:solidFill>
                  <a:srgbClr val="3C3C3B"/>
                </a:solidFill>
              </a:rPr>
              <a:t>G</a:t>
            </a:r>
            <a:r>
              <a:rPr lang="de-DE" sz="1200" dirty="0" smtClean="0">
                <a:solidFill>
                  <a:srgbClr val="3C3C3B"/>
                </a:solidFill>
              </a:rPr>
              <a:t>ewerbe zu schaffen machen,  dienen.</a:t>
            </a:r>
            <a:endParaRPr lang="de-DE" sz="1200" dirty="0">
              <a:solidFill>
                <a:srgbClr val="3C3C3B"/>
              </a:solidFill>
            </a:endParaRPr>
          </a:p>
        </p:txBody>
      </p:sp>
      <p:pic>
        <p:nvPicPr>
          <p:cNvPr id="4" name="Grafik 3"/>
          <p:cNvPicPr>
            <a:picLocks noChangeAspect="1"/>
          </p:cNvPicPr>
          <p:nvPr/>
        </p:nvPicPr>
        <p:blipFill>
          <a:blip r:embed="rId2"/>
          <a:stretch>
            <a:fillRect/>
          </a:stretch>
        </p:blipFill>
        <p:spPr>
          <a:xfrm>
            <a:off x="250827" y="1708072"/>
            <a:ext cx="6180625" cy="4152797"/>
          </a:xfrm>
          <a:prstGeom prst="rect">
            <a:avLst/>
          </a:prstGeom>
        </p:spPr>
      </p:pic>
    </p:spTree>
    <p:extLst>
      <p:ext uri="{BB962C8B-B14F-4D97-AF65-F5344CB8AC3E}">
        <p14:creationId xmlns:p14="http://schemas.microsoft.com/office/powerpoint/2010/main" val="34769053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E0477-E693-8148-9D86-4CC7F29201F4}"/>
              </a:ext>
            </a:extLst>
          </p:cNvPr>
          <p:cNvSpPr>
            <a:spLocks noGrp="1"/>
          </p:cNvSpPr>
          <p:nvPr>
            <p:ph type="title"/>
          </p:nvPr>
        </p:nvSpPr>
        <p:spPr>
          <a:xfrm>
            <a:off x="249577" y="597791"/>
            <a:ext cx="8643600" cy="540000"/>
          </a:xfrm>
        </p:spPr>
        <p:txBody>
          <a:bodyPr/>
          <a:lstStyle/>
          <a:p>
            <a:r>
              <a:rPr lang="de-DE" dirty="0" smtClean="0"/>
              <a:t>Konjunktur Gesamtwirtschaft</a:t>
            </a:r>
            <a:endParaRPr lang="de-DE" dirty="0"/>
          </a:p>
        </p:txBody>
      </p:sp>
      <p:sp>
        <p:nvSpPr>
          <p:cNvPr id="3" name="Inhaltsplatzhalter 2">
            <a:extLst>
              <a:ext uri="{FF2B5EF4-FFF2-40B4-BE49-F238E27FC236}">
                <a16:creationId xmlns:a16="http://schemas.microsoft.com/office/drawing/2014/main" id="{D31C9DFB-7AA4-394B-96AB-9967B13B886E}"/>
              </a:ext>
            </a:extLst>
          </p:cNvPr>
          <p:cNvSpPr>
            <a:spLocks noGrp="1"/>
          </p:cNvSpPr>
          <p:nvPr>
            <p:ph idx="1"/>
          </p:nvPr>
        </p:nvSpPr>
        <p:spPr>
          <a:xfrm>
            <a:off x="360947" y="1479884"/>
            <a:ext cx="8532230" cy="4680284"/>
          </a:xfrm>
        </p:spPr>
        <p:txBody>
          <a:bodyPr>
            <a:normAutofit fontScale="77500" lnSpcReduction="20000"/>
          </a:bodyPr>
          <a:lstStyle/>
          <a:p>
            <a:pPr>
              <a:lnSpc>
                <a:spcPct val="160000"/>
              </a:lnSpc>
            </a:pPr>
            <a:r>
              <a:rPr lang="de-DE" sz="2400" dirty="0">
                <a:solidFill>
                  <a:schemeClr val="bg1">
                    <a:lumMod val="50000"/>
                  </a:schemeClr>
                </a:solidFill>
              </a:rPr>
              <a:t>Entwicklung und Prognosen Weltwirtschaft </a:t>
            </a:r>
          </a:p>
          <a:p>
            <a:pPr>
              <a:lnSpc>
                <a:spcPct val="160000"/>
              </a:lnSpc>
            </a:pPr>
            <a:r>
              <a:rPr lang="de-DE" sz="2400" dirty="0">
                <a:solidFill>
                  <a:schemeClr val="bg1">
                    <a:lumMod val="50000"/>
                  </a:schemeClr>
                </a:solidFill>
              </a:rPr>
              <a:t>  BIP und </a:t>
            </a:r>
            <a:r>
              <a:rPr lang="de-DE" sz="2400" dirty="0" smtClean="0">
                <a:solidFill>
                  <a:schemeClr val="bg1">
                    <a:lumMod val="50000"/>
                  </a:schemeClr>
                </a:solidFill>
              </a:rPr>
              <a:t>Prognosen </a:t>
            </a:r>
            <a:r>
              <a:rPr lang="de-DE" sz="2400" dirty="0">
                <a:solidFill>
                  <a:schemeClr val="bg1">
                    <a:lumMod val="50000"/>
                  </a:schemeClr>
                </a:solidFill>
              </a:rPr>
              <a:t>in der EU</a:t>
            </a:r>
          </a:p>
          <a:p>
            <a:pPr>
              <a:lnSpc>
                <a:spcPct val="160000"/>
              </a:lnSpc>
            </a:pPr>
            <a:r>
              <a:rPr lang="de-DE" sz="2400" dirty="0">
                <a:solidFill>
                  <a:schemeClr val="bg1">
                    <a:lumMod val="50000"/>
                  </a:schemeClr>
                </a:solidFill>
              </a:rPr>
              <a:t>  BIP-Entwicklung in Deutschland </a:t>
            </a:r>
          </a:p>
          <a:p>
            <a:pPr>
              <a:lnSpc>
                <a:spcPct val="160000"/>
              </a:lnSpc>
            </a:pPr>
            <a:r>
              <a:rPr lang="de-DE" sz="2400" dirty="0">
                <a:solidFill>
                  <a:schemeClr val="bg1">
                    <a:lumMod val="50000"/>
                  </a:schemeClr>
                </a:solidFill>
              </a:rPr>
              <a:t>  BIP-Prognosen der Institute </a:t>
            </a:r>
          </a:p>
          <a:p>
            <a:pPr>
              <a:lnSpc>
                <a:spcPct val="160000"/>
              </a:lnSpc>
            </a:pPr>
            <a:r>
              <a:rPr lang="de-DE" sz="2400" dirty="0">
                <a:solidFill>
                  <a:schemeClr val="bg1">
                    <a:lumMod val="50000"/>
                  </a:schemeClr>
                </a:solidFill>
              </a:rPr>
              <a:t>  Aktuelle Quartalszahlen </a:t>
            </a:r>
          </a:p>
          <a:p>
            <a:pPr lvl="1">
              <a:lnSpc>
                <a:spcPct val="150000"/>
              </a:lnSpc>
              <a:buFont typeface="Arial" pitchFamily="34" charset="0"/>
              <a:buChar char="•"/>
            </a:pPr>
            <a:r>
              <a:rPr lang="de-DE" dirty="0">
                <a:solidFill>
                  <a:schemeClr val="tx2"/>
                </a:solidFill>
              </a:rPr>
              <a:t>BIP</a:t>
            </a:r>
          </a:p>
          <a:p>
            <a:pPr lvl="1">
              <a:lnSpc>
                <a:spcPct val="150000"/>
              </a:lnSpc>
              <a:spcBef>
                <a:spcPct val="0"/>
              </a:spcBef>
              <a:buFontTx/>
              <a:buChar char="•"/>
            </a:pPr>
            <a:r>
              <a:rPr lang="de-DE" dirty="0">
                <a:solidFill>
                  <a:schemeClr val="tx2"/>
                </a:solidFill>
              </a:rPr>
              <a:t>Gewinne und Löhne</a:t>
            </a:r>
          </a:p>
          <a:p>
            <a:pPr lvl="1">
              <a:lnSpc>
                <a:spcPct val="150000"/>
              </a:lnSpc>
              <a:spcBef>
                <a:spcPct val="0"/>
              </a:spcBef>
              <a:buFontTx/>
              <a:buChar char="•"/>
            </a:pPr>
            <a:r>
              <a:rPr lang="de-DE" dirty="0">
                <a:solidFill>
                  <a:schemeClr val="tx2"/>
                </a:solidFill>
              </a:rPr>
              <a:t>Produktivität</a:t>
            </a:r>
          </a:p>
          <a:p>
            <a:pPr lvl="1">
              <a:lnSpc>
                <a:spcPct val="150000"/>
              </a:lnSpc>
              <a:spcBef>
                <a:spcPct val="0"/>
              </a:spcBef>
              <a:buFontTx/>
              <a:buChar char="•"/>
            </a:pPr>
            <a:r>
              <a:rPr lang="de-DE" dirty="0">
                <a:solidFill>
                  <a:schemeClr val="tx2"/>
                </a:solidFill>
              </a:rPr>
              <a:t>Privater Konsum</a:t>
            </a:r>
          </a:p>
          <a:p>
            <a:pPr lvl="1">
              <a:lnSpc>
                <a:spcPct val="150000"/>
              </a:lnSpc>
              <a:spcBef>
                <a:spcPct val="0"/>
              </a:spcBef>
              <a:buFontTx/>
              <a:buChar char="•"/>
            </a:pPr>
            <a:r>
              <a:rPr lang="de-DE" dirty="0">
                <a:solidFill>
                  <a:schemeClr val="tx2"/>
                </a:solidFill>
              </a:rPr>
              <a:t>Ausrüstungsinvestitionen</a:t>
            </a:r>
          </a:p>
          <a:p>
            <a:pPr lvl="1">
              <a:lnSpc>
                <a:spcPct val="150000"/>
              </a:lnSpc>
              <a:spcBef>
                <a:spcPct val="0"/>
              </a:spcBef>
              <a:buFontTx/>
              <a:buChar char="•"/>
            </a:pPr>
            <a:r>
              <a:rPr lang="de-DE" dirty="0">
                <a:solidFill>
                  <a:schemeClr val="tx2"/>
                </a:solidFill>
              </a:rPr>
              <a:t>Exporte/Importe</a:t>
            </a:r>
          </a:p>
          <a:p>
            <a:pPr lvl="1">
              <a:lnSpc>
                <a:spcPct val="150000"/>
              </a:lnSpc>
              <a:spcBef>
                <a:spcPct val="0"/>
              </a:spcBef>
              <a:buFontTx/>
              <a:buChar char="•"/>
            </a:pPr>
            <a:r>
              <a:rPr lang="de-DE" dirty="0">
                <a:solidFill>
                  <a:schemeClr val="tx2"/>
                </a:solidFill>
              </a:rPr>
              <a:t>Verbraucherpreise</a:t>
            </a:r>
          </a:p>
          <a:p>
            <a:endParaRPr lang="de-DE" dirty="0"/>
          </a:p>
        </p:txBody>
      </p:sp>
    </p:spTree>
    <p:extLst>
      <p:ext uri="{BB962C8B-B14F-4D97-AF65-F5344CB8AC3E}">
        <p14:creationId xmlns:p14="http://schemas.microsoft.com/office/powerpoint/2010/main" val="3206265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87949"/>
            <a:ext cx="8643600" cy="540000"/>
          </a:xfrm>
        </p:spPr>
        <p:txBody>
          <a:bodyPr/>
          <a:lstStyle/>
          <a:p>
            <a:r>
              <a:rPr lang="de-DE" sz="2800" dirty="0" smtClean="0"/>
              <a:t>M+E-Auftragseingänge: Aufwärtstrend gestoppt?</a:t>
            </a:r>
            <a:endParaRPr lang="de-DE" sz="2800" b="0" dirty="0"/>
          </a:p>
        </p:txBody>
      </p:sp>
      <p:sp>
        <p:nvSpPr>
          <p:cNvPr id="7" name="Textfeld 6"/>
          <p:cNvSpPr txBox="1"/>
          <p:nvPr/>
        </p:nvSpPr>
        <p:spPr>
          <a:xfrm>
            <a:off x="6400799" y="1831178"/>
            <a:ext cx="2673531" cy="3970318"/>
          </a:xfrm>
          <a:prstGeom prst="rect">
            <a:avLst/>
          </a:prstGeom>
          <a:noFill/>
        </p:spPr>
        <p:txBody>
          <a:bodyPr wrap="square" rtlCol="0">
            <a:spAutoFit/>
          </a:bodyPr>
          <a:lstStyle/>
          <a:p>
            <a:pPr>
              <a:lnSpc>
                <a:spcPct val="150000"/>
              </a:lnSpc>
              <a:buNone/>
            </a:pPr>
            <a:r>
              <a:rPr lang="de-DE" sz="1200" dirty="0" smtClean="0">
                <a:solidFill>
                  <a:srgbClr val="3C3C3B"/>
                </a:solidFill>
              </a:rPr>
              <a:t>Der Aufwärtstrend des </a:t>
            </a:r>
            <a:r>
              <a:rPr lang="de-DE" sz="1200" b="1" dirty="0" smtClean="0">
                <a:solidFill>
                  <a:srgbClr val="3C3C3B"/>
                </a:solidFill>
              </a:rPr>
              <a:t>M+E-Auftragseingangs </a:t>
            </a:r>
            <a:r>
              <a:rPr lang="de-DE" sz="1200" dirty="0" smtClean="0">
                <a:solidFill>
                  <a:srgbClr val="3C3C3B"/>
                </a:solidFill>
              </a:rPr>
              <a:t>scheint im 3. Quartal 2021 gestoppt worden zu sein. </a:t>
            </a:r>
          </a:p>
          <a:p>
            <a:pPr>
              <a:lnSpc>
                <a:spcPct val="150000"/>
              </a:lnSpc>
              <a:buNone/>
            </a:pPr>
            <a:r>
              <a:rPr lang="de-DE" sz="1200" dirty="0" smtClean="0">
                <a:solidFill>
                  <a:srgbClr val="3C3C3B"/>
                </a:solidFill>
              </a:rPr>
              <a:t>Der </a:t>
            </a:r>
            <a:r>
              <a:rPr lang="de-DE" sz="1200" b="1" dirty="0" smtClean="0">
                <a:solidFill>
                  <a:srgbClr val="3C3C3B"/>
                </a:solidFill>
              </a:rPr>
              <a:t>Gesamtindex</a:t>
            </a:r>
            <a:r>
              <a:rPr lang="de-DE" sz="1200" dirty="0" smtClean="0">
                <a:solidFill>
                  <a:srgbClr val="3C3C3B"/>
                </a:solidFill>
              </a:rPr>
              <a:t> verharrt auf dem Niveau des 2. Quartals.</a:t>
            </a:r>
          </a:p>
          <a:p>
            <a:pPr>
              <a:lnSpc>
                <a:spcPct val="150000"/>
              </a:lnSpc>
              <a:buNone/>
            </a:pPr>
            <a:r>
              <a:rPr lang="de-DE" sz="1200" dirty="0" smtClean="0">
                <a:solidFill>
                  <a:srgbClr val="3C3C3B"/>
                </a:solidFill>
              </a:rPr>
              <a:t>Die </a:t>
            </a:r>
            <a:r>
              <a:rPr lang="de-DE" sz="1200" b="1" dirty="0" smtClean="0">
                <a:solidFill>
                  <a:srgbClr val="3C3C3B"/>
                </a:solidFill>
              </a:rPr>
              <a:t>Auslandsaufträge</a:t>
            </a:r>
            <a:r>
              <a:rPr lang="de-DE" sz="1200" dirty="0" smtClean="0">
                <a:solidFill>
                  <a:srgbClr val="3C3C3B"/>
                </a:solidFill>
              </a:rPr>
              <a:t> konnten ein kräftiges Plus von 2,6 Prozent zum Vorquartal verbuchen. </a:t>
            </a:r>
          </a:p>
          <a:p>
            <a:pPr>
              <a:lnSpc>
                <a:spcPct val="150000"/>
              </a:lnSpc>
              <a:buNone/>
            </a:pPr>
            <a:r>
              <a:rPr lang="de-DE" sz="1200" dirty="0" smtClean="0">
                <a:solidFill>
                  <a:srgbClr val="3C3C3B"/>
                </a:solidFill>
              </a:rPr>
              <a:t>Die </a:t>
            </a:r>
            <a:r>
              <a:rPr lang="de-DE" sz="1200" b="1" dirty="0" smtClean="0">
                <a:solidFill>
                  <a:srgbClr val="3C3C3B"/>
                </a:solidFill>
              </a:rPr>
              <a:t>Inlandsaufträge</a:t>
            </a:r>
            <a:r>
              <a:rPr lang="de-DE" sz="1200" dirty="0" smtClean="0">
                <a:solidFill>
                  <a:srgbClr val="3C3C3B"/>
                </a:solidFill>
              </a:rPr>
              <a:t> gingen, nach ihrem starken Anstieg im letzten Quartal, mit minus 4,1 Prozent allerdings stärker zurück.</a:t>
            </a:r>
            <a:endParaRPr lang="de-DE" sz="1200" b="1" dirty="0" smtClean="0">
              <a:solidFill>
                <a:srgbClr val="3C3C3B"/>
              </a:solidFill>
            </a:endParaRPr>
          </a:p>
          <a:p>
            <a:pPr>
              <a:lnSpc>
                <a:spcPct val="150000"/>
              </a:lnSpc>
              <a:buNone/>
            </a:pPr>
            <a:endParaRPr lang="de-DE" sz="1200" b="1" dirty="0">
              <a:solidFill>
                <a:srgbClr val="3C3C3B"/>
              </a:solidFill>
            </a:endParaRPr>
          </a:p>
        </p:txBody>
      </p:sp>
      <p:pic>
        <p:nvPicPr>
          <p:cNvPr id="5" name="Grafik 4"/>
          <p:cNvPicPr>
            <a:picLocks noChangeAspect="1"/>
          </p:cNvPicPr>
          <p:nvPr/>
        </p:nvPicPr>
        <p:blipFill>
          <a:blip r:embed="rId2"/>
          <a:stretch>
            <a:fillRect/>
          </a:stretch>
        </p:blipFill>
        <p:spPr>
          <a:xfrm>
            <a:off x="250826" y="1761330"/>
            <a:ext cx="6119093" cy="3873115"/>
          </a:xfrm>
          <a:prstGeom prst="rect">
            <a:avLst/>
          </a:prstGeom>
        </p:spPr>
      </p:pic>
    </p:spTree>
    <p:extLst>
      <p:ext uri="{BB962C8B-B14F-4D97-AF65-F5344CB8AC3E}">
        <p14:creationId xmlns:p14="http://schemas.microsoft.com/office/powerpoint/2010/main" val="1628348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2042" y="275319"/>
            <a:ext cx="7247996" cy="759364"/>
          </a:xfrm>
        </p:spPr>
        <p:txBody>
          <a:bodyPr/>
          <a:lstStyle/>
          <a:p>
            <a:r>
              <a:rPr lang="de-DE" sz="2800" dirty="0" smtClean="0"/>
              <a:t>Nur die </a:t>
            </a:r>
            <a:r>
              <a:rPr lang="de-DE" sz="2800" dirty="0"/>
              <a:t>B</a:t>
            </a:r>
            <a:r>
              <a:rPr lang="de-DE" sz="2800" dirty="0" smtClean="0"/>
              <a:t>estellungen im Maschinenbau und im sonstigen Fahrzeugbau konnten im </a:t>
            </a:r>
            <a:r>
              <a:rPr lang="de-DE" sz="2800" dirty="0"/>
              <a:t>3</a:t>
            </a:r>
            <a:r>
              <a:rPr lang="de-DE" sz="2800" dirty="0" smtClean="0"/>
              <a:t>. Quartal zulegen</a:t>
            </a:r>
            <a:endParaRPr lang="de-DE" sz="2800" b="0" dirty="0"/>
          </a:p>
        </p:txBody>
      </p:sp>
      <p:sp>
        <p:nvSpPr>
          <p:cNvPr id="8" name="Textfeld 7"/>
          <p:cNvSpPr txBox="1"/>
          <p:nvPr/>
        </p:nvSpPr>
        <p:spPr>
          <a:xfrm>
            <a:off x="6921966" y="1884218"/>
            <a:ext cx="2146114" cy="4247317"/>
          </a:xfrm>
          <a:prstGeom prst="rect">
            <a:avLst/>
          </a:prstGeom>
          <a:noFill/>
        </p:spPr>
        <p:txBody>
          <a:bodyPr wrap="square" rtlCol="0">
            <a:spAutoFit/>
          </a:bodyPr>
          <a:lstStyle/>
          <a:p>
            <a:pPr>
              <a:lnSpc>
                <a:spcPct val="150000"/>
              </a:lnSpc>
              <a:buNone/>
            </a:pPr>
            <a:r>
              <a:rPr lang="de-DE" sz="1200" b="1" dirty="0" smtClean="0">
                <a:solidFill>
                  <a:srgbClr val="3C3C3B"/>
                </a:solidFill>
              </a:rPr>
              <a:t>Das hohe Niveau der Auftragseingänge aus dem Sommer konnte im Herbst knapp gehalten werden</a:t>
            </a:r>
            <a:r>
              <a:rPr lang="de-DE" sz="1200" dirty="0" smtClean="0">
                <a:solidFill>
                  <a:srgbClr val="3C3C3B"/>
                </a:solidFill>
              </a:rPr>
              <a:t>. Das lag aber vor allem am starken Zuwachs bei beim sonstigen Fahrzeugbau. Ansonsten konnte nur noch der Maschinenbau um 11 Prozent zulegen; in allen anderen M+E-Branchen</a:t>
            </a:r>
            <a:r>
              <a:rPr lang="de-DE" sz="1200" dirty="0">
                <a:solidFill>
                  <a:srgbClr val="3C3C3B"/>
                </a:solidFill>
              </a:rPr>
              <a:t> </a:t>
            </a:r>
            <a:r>
              <a:rPr lang="de-DE" sz="1200" dirty="0" smtClean="0">
                <a:solidFill>
                  <a:srgbClr val="3C3C3B"/>
                </a:solidFill>
              </a:rPr>
              <a:t>waren die Bestellungen rückläufig, besonders stark in der Automobilindustrie.</a:t>
            </a:r>
          </a:p>
          <a:p>
            <a:pPr>
              <a:lnSpc>
                <a:spcPct val="150000"/>
              </a:lnSpc>
              <a:buNone/>
            </a:pPr>
            <a:endParaRPr lang="de-DE" sz="1200" b="1" dirty="0" smtClean="0">
              <a:solidFill>
                <a:srgbClr val="3C3C3B"/>
              </a:solidFill>
            </a:endParaRPr>
          </a:p>
        </p:txBody>
      </p:sp>
      <p:pic>
        <p:nvPicPr>
          <p:cNvPr id="4" name="Grafik 3"/>
          <p:cNvPicPr>
            <a:picLocks noChangeAspect="1"/>
          </p:cNvPicPr>
          <p:nvPr/>
        </p:nvPicPr>
        <p:blipFill>
          <a:blip r:embed="rId2"/>
          <a:stretch>
            <a:fillRect/>
          </a:stretch>
        </p:blipFill>
        <p:spPr>
          <a:xfrm>
            <a:off x="390593" y="1884218"/>
            <a:ext cx="6306347" cy="3952975"/>
          </a:xfrm>
          <a:prstGeom prst="rect">
            <a:avLst/>
          </a:prstGeom>
        </p:spPr>
      </p:pic>
    </p:spTree>
    <p:extLst>
      <p:ext uri="{BB962C8B-B14F-4D97-AF65-F5344CB8AC3E}">
        <p14:creationId xmlns:p14="http://schemas.microsoft.com/office/powerpoint/2010/main" val="3138364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87948"/>
            <a:ext cx="7468634" cy="910273"/>
          </a:xfrm>
        </p:spPr>
        <p:txBody>
          <a:bodyPr/>
          <a:lstStyle/>
          <a:p>
            <a:r>
              <a:rPr lang="de-DE" sz="2800" dirty="0" smtClean="0"/>
              <a:t>Produktion sinkt aufgrund von Lieferengpässen</a:t>
            </a:r>
            <a:endParaRPr lang="de-DE" sz="2800" b="0" dirty="0"/>
          </a:p>
        </p:txBody>
      </p:sp>
      <p:sp>
        <p:nvSpPr>
          <p:cNvPr id="7" name="Textfeld 6"/>
          <p:cNvSpPr txBox="1"/>
          <p:nvPr/>
        </p:nvSpPr>
        <p:spPr>
          <a:xfrm>
            <a:off x="6442929" y="1520949"/>
            <a:ext cx="2553063" cy="4524315"/>
          </a:xfrm>
          <a:prstGeom prst="rect">
            <a:avLst/>
          </a:prstGeom>
          <a:noFill/>
        </p:spPr>
        <p:txBody>
          <a:bodyPr wrap="square" rtlCol="0">
            <a:spAutoFit/>
          </a:bodyPr>
          <a:lstStyle/>
          <a:p>
            <a:pPr>
              <a:lnSpc>
                <a:spcPct val="150000"/>
              </a:lnSpc>
              <a:buNone/>
            </a:pPr>
            <a:r>
              <a:rPr lang="de-DE" sz="1200" b="1" dirty="0" smtClean="0">
                <a:solidFill>
                  <a:srgbClr val="3C3C3B"/>
                </a:solidFill>
              </a:rPr>
              <a:t>Schon 2019 ging die Produktion in der M+E-Industrie zurück. </a:t>
            </a:r>
            <a:r>
              <a:rPr lang="de-DE" sz="1200" dirty="0" smtClean="0">
                <a:solidFill>
                  <a:srgbClr val="3C3C3B"/>
                </a:solidFill>
              </a:rPr>
              <a:t>Mit dem </a:t>
            </a:r>
            <a:r>
              <a:rPr lang="de-DE" sz="1200" dirty="0" err="1" smtClean="0">
                <a:solidFill>
                  <a:srgbClr val="3C3C3B"/>
                </a:solidFill>
              </a:rPr>
              <a:t>Shutdown</a:t>
            </a:r>
            <a:r>
              <a:rPr lang="de-DE" sz="1200" dirty="0" smtClean="0">
                <a:solidFill>
                  <a:srgbClr val="3C3C3B"/>
                </a:solidFill>
              </a:rPr>
              <a:t> kam im zweiten Quartal 2020 der Absturz (minus 22 Prozent). Im dritten und vierten Quartal 2020 erholte sich die Produktion.</a:t>
            </a:r>
          </a:p>
          <a:p>
            <a:pPr>
              <a:lnSpc>
                <a:spcPct val="150000"/>
              </a:lnSpc>
              <a:buNone/>
            </a:pPr>
            <a:endParaRPr lang="de-DE" sz="1200" b="1" dirty="0">
              <a:solidFill>
                <a:srgbClr val="3C3C3B"/>
              </a:solidFill>
            </a:endParaRPr>
          </a:p>
          <a:p>
            <a:pPr>
              <a:lnSpc>
                <a:spcPct val="150000"/>
              </a:lnSpc>
              <a:buNone/>
            </a:pPr>
            <a:r>
              <a:rPr lang="de-DE" sz="1200" b="1" dirty="0" smtClean="0">
                <a:solidFill>
                  <a:srgbClr val="3C3C3B"/>
                </a:solidFill>
              </a:rPr>
              <a:t>Lieferengpässe bremsten die Erholung im ersten Halbjahr 2021. </a:t>
            </a:r>
          </a:p>
          <a:p>
            <a:pPr>
              <a:lnSpc>
                <a:spcPct val="150000"/>
              </a:lnSpc>
              <a:buNone/>
            </a:pPr>
            <a:r>
              <a:rPr lang="de-DE" sz="1200" dirty="0" smtClean="0">
                <a:solidFill>
                  <a:srgbClr val="3C3C3B"/>
                </a:solidFill>
              </a:rPr>
              <a:t>Das Produktionsniveau konnte zunächst noch in etwa gehalten werden, ging aber im zweiten Quartal um 1,4 Prozent und nun </a:t>
            </a:r>
            <a:r>
              <a:rPr lang="de-DE" sz="1200" b="1" dirty="0" smtClean="0">
                <a:solidFill>
                  <a:srgbClr val="3C3C3B"/>
                </a:solidFill>
              </a:rPr>
              <a:t>im dritten Quartal um 5 Prozent zurück.</a:t>
            </a:r>
          </a:p>
        </p:txBody>
      </p:sp>
      <p:pic>
        <p:nvPicPr>
          <p:cNvPr id="4" name="Grafik 3"/>
          <p:cNvPicPr>
            <a:picLocks noChangeAspect="1"/>
          </p:cNvPicPr>
          <p:nvPr/>
        </p:nvPicPr>
        <p:blipFill>
          <a:blip r:embed="rId2"/>
          <a:stretch>
            <a:fillRect/>
          </a:stretch>
        </p:blipFill>
        <p:spPr>
          <a:xfrm>
            <a:off x="250826" y="1660285"/>
            <a:ext cx="6017313" cy="3930617"/>
          </a:xfrm>
          <a:prstGeom prst="rect">
            <a:avLst/>
          </a:prstGeom>
        </p:spPr>
      </p:pic>
    </p:spTree>
    <p:extLst>
      <p:ext uri="{BB962C8B-B14F-4D97-AF65-F5344CB8AC3E}">
        <p14:creationId xmlns:p14="http://schemas.microsoft.com/office/powerpoint/2010/main" val="10133358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2427" y="277111"/>
            <a:ext cx="7019217" cy="1229472"/>
          </a:xfrm>
        </p:spPr>
        <p:txBody>
          <a:bodyPr/>
          <a:lstStyle/>
          <a:p>
            <a:r>
              <a:rPr lang="de-DE" sz="2800" dirty="0" smtClean="0"/>
              <a:t>Versorgungsengpässe betreffen mittlerweile alle M+E-Branchen, insbesondere die Automobilindustrie</a:t>
            </a:r>
            <a:endParaRPr lang="de-DE" sz="2800" b="0" dirty="0"/>
          </a:p>
        </p:txBody>
      </p:sp>
      <p:sp>
        <p:nvSpPr>
          <p:cNvPr id="7" name="Textfeld 6"/>
          <p:cNvSpPr txBox="1"/>
          <p:nvPr/>
        </p:nvSpPr>
        <p:spPr>
          <a:xfrm>
            <a:off x="6409509" y="1748870"/>
            <a:ext cx="2591539" cy="3693319"/>
          </a:xfrm>
          <a:prstGeom prst="rect">
            <a:avLst/>
          </a:prstGeom>
          <a:noFill/>
        </p:spPr>
        <p:txBody>
          <a:bodyPr wrap="square" rtlCol="0">
            <a:spAutoFit/>
          </a:bodyPr>
          <a:lstStyle/>
          <a:p>
            <a:pPr>
              <a:lnSpc>
                <a:spcPct val="150000"/>
              </a:lnSpc>
            </a:pPr>
            <a:r>
              <a:rPr lang="de-DE" sz="1200" b="1" dirty="0">
                <a:solidFill>
                  <a:srgbClr val="3C3C3B"/>
                </a:solidFill>
              </a:rPr>
              <a:t>In allen anderen M+E-Branchen ging die Produktion </a:t>
            </a:r>
            <a:r>
              <a:rPr lang="de-DE" sz="1200" b="1" dirty="0" smtClean="0">
                <a:solidFill>
                  <a:srgbClr val="3C3C3B"/>
                </a:solidFill>
              </a:rPr>
              <a:t>zurück</a:t>
            </a:r>
            <a:r>
              <a:rPr lang="de-DE" sz="1200" dirty="0">
                <a:solidFill>
                  <a:srgbClr val="3C3C3B"/>
                </a:solidFill>
              </a:rPr>
              <a:t>, am wenigstens noch im Maschinenbau mit einem Minus von 0,3 Prozent.</a:t>
            </a:r>
          </a:p>
          <a:p>
            <a:pPr>
              <a:lnSpc>
                <a:spcPct val="150000"/>
              </a:lnSpc>
              <a:buNone/>
            </a:pPr>
            <a:endParaRPr lang="de-DE" sz="1200" dirty="0" smtClean="0">
              <a:solidFill>
                <a:srgbClr val="3C3C3B"/>
              </a:solidFill>
            </a:endParaRPr>
          </a:p>
          <a:p>
            <a:pPr>
              <a:lnSpc>
                <a:spcPct val="150000"/>
              </a:lnSpc>
              <a:buNone/>
            </a:pPr>
            <a:r>
              <a:rPr lang="de-DE" sz="1200" dirty="0" smtClean="0">
                <a:solidFill>
                  <a:srgbClr val="3C3C3B"/>
                </a:solidFill>
              </a:rPr>
              <a:t>Schon im zweiten Quartal musste die </a:t>
            </a:r>
            <a:r>
              <a:rPr lang="de-DE" sz="1200" b="1" dirty="0" smtClean="0">
                <a:solidFill>
                  <a:srgbClr val="3C3C3B"/>
                </a:solidFill>
              </a:rPr>
              <a:t>Automobilindustrie</a:t>
            </a:r>
            <a:r>
              <a:rPr lang="de-DE" sz="1200" dirty="0" smtClean="0">
                <a:solidFill>
                  <a:srgbClr val="3C3C3B"/>
                </a:solidFill>
              </a:rPr>
              <a:t> einen </a:t>
            </a:r>
            <a:r>
              <a:rPr lang="de-DE" sz="1200" dirty="0">
                <a:solidFill>
                  <a:srgbClr val="3C3C3B"/>
                </a:solidFill>
              </a:rPr>
              <a:t>P</a:t>
            </a:r>
            <a:r>
              <a:rPr lang="de-DE" sz="1200" dirty="0" smtClean="0">
                <a:solidFill>
                  <a:srgbClr val="3C3C3B"/>
                </a:solidFill>
              </a:rPr>
              <a:t>roduktionsrückgang von über 11 Prozent verkraften. </a:t>
            </a:r>
            <a:r>
              <a:rPr lang="de-DE" sz="1200" b="1" dirty="0" smtClean="0">
                <a:solidFill>
                  <a:srgbClr val="3C3C3B"/>
                </a:solidFill>
              </a:rPr>
              <a:t>Im dritten Quartal vergrößerte sich dieser sogar noch auf ein aktuelles Minus von 13,6 Prozent zum Vorquartal</a:t>
            </a:r>
            <a:r>
              <a:rPr lang="de-DE" sz="1200" dirty="0" smtClean="0">
                <a:solidFill>
                  <a:srgbClr val="3C3C3B"/>
                </a:solidFill>
              </a:rPr>
              <a:t>. </a:t>
            </a:r>
          </a:p>
          <a:p>
            <a:pPr>
              <a:lnSpc>
                <a:spcPct val="150000"/>
              </a:lnSpc>
              <a:buNone/>
            </a:pPr>
            <a:endParaRPr lang="de-DE" sz="1200" dirty="0">
              <a:solidFill>
                <a:srgbClr val="3C3C3B"/>
              </a:solidFill>
            </a:endParaRPr>
          </a:p>
        </p:txBody>
      </p:sp>
      <p:pic>
        <p:nvPicPr>
          <p:cNvPr id="4" name="Grafik 3"/>
          <p:cNvPicPr>
            <a:picLocks noChangeAspect="1"/>
          </p:cNvPicPr>
          <p:nvPr/>
        </p:nvPicPr>
        <p:blipFill>
          <a:blip r:embed="rId2"/>
          <a:stretch>
            <a:fillRect/>
          </a:stretch>
        </p:blipFill>
        <p:spPr>
          <a:xfrm>
            <a:off x="352427" y="2033398"/>
            <a:ext cx="5872485" cy="3955260"/>
          </a:xfrm>
          <a:prstGeom prst="rect">
            <a:avLst/>
          </a:prstGeom>
        </p:spPr>
      </p:pic>
    </p:spTree>
    <p:extLst>
      <p:ext uri="{BB962C8B-B14F-4D97-AF65-F5344CB8AC3E}">
        <p14:creationId xmlns:p14="http://schemas.microsoft.com/office/powerpoint/2010/main" val="91217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87949"/>
            <a:ext cx="8643600" cy="540000"/>
          </a:xfrm>
        </p:spPr>
        <p:txBody>
          <a:bodyPr/>
          <a:lstStyle/>
          <a:p>
            <a:r>
              <a:rPr lang="de-DE" sz="2800" dirty="0" smtClean="0"/>
              <a:t>Beschäftigungsabbau gestoppt?</a:t>
            </a:r>
            <a:endParaRPr lang="de-DE" sz="2800" b="0" dirty="0"/>
          </a:p>
        </p:txBody>
      </p:sp>
      <p:sp>
        <p:nvSpPr>
          <p:cNvPr id="6" name="Textfeld 5"/>
          <p:cNvSpPr txBox="1"/>
          <p:nvPr/>
        </p:nvSpPr>
        <p:spPr>
          <a:xfrm>
            <a:off x="6280540" y="1329633"/>
            <a:ext cx="2750249" cy="4678204"/>
          </a:xfrm>
          <a:prstGeom prst="rect">
            <a:avLst/>
          </a:prstGeom>
          <a:noFill/>
        </p:spPr>
        <p:txBody>
          <a:bodyPr wrap="square" rtlCol="0">
            <a:spAutoFit/>
          </a:bodyPr>
          <a:lstStyle/>
          <a:p>
            <a:pPr>
              <a:lnSpc>
                <a:spcPct val="150000"/>
              </a:lnSpc>
              <a:spcAft>
                <a:spcPts val="600"/>
              </a:spcAft>
              <a:buNone/>
            </a:pPr>
            <a:r>
              <a:rPr lang="de-DE" sz="1200" b="1" dirty="0" smtClean="0">
                <a:solidFill>
                  <a:srgbClr val="3C3C3B"/>
                </a:solidFill>
                <a:latin typeface="+mn-lt"/>
              </a:rPr>
              <a:t>Im  Jahr 2019 </a:t>
            </a:r>
            <a:r>
              <a:rPr lang="de-DE" sz="1200" dirty="0" smtClean="0">
                <a:solidFill>
                  <a:srgbClr val="3C3C3B"/>
                </a:solidFill>
              </a:rPr>
              <a:t>erreichte die Beschäftigung in der M+E-Industrie ein </a:t>
            </a:r>
            <a:r>
              <a:rPr lang="de-DE" sz="1200" b="1" dirty="0" smtClean="0">
                <a:solidFill>
                  <a:srgbClr val="3C3C3B"/>
                </a:solidFill>
              </a:rPr>
              <a:t>Rekord-Niveau von über vier Millionen </a:t>
            </a:r>
            <a:r>
              <a:rPr lang="de-DE" sz="1200" dirty="0" smtClean="0">
                <a:solidFill>
                  <a:srgbClr val="3C3C3B"/>
                </a:solidFill>
              </a:rPr>
              <a:t>Menschen.</a:t>
            </a:r>
            <a:endParaRPr lang="de-DE" sz="1200" dirty="0" smtClean="0">
              <a:solidFill>
                <a:srgbClr val="3C3C3B"/>
              </a:solidFill>
              <a:latin typeface="+mn-lt"/>
            </a:endParaRPr>
          </a:p>
          <a:p>
            <a:pPr>
              <a:lnSpc>
                <a:spcPct val="150000"/>
              </a:lnSpc>
              <a:spcAft>
                <a:spcPts val="600"/>
              </a:spcAft>
              <a:buNone/>
            </a:pPr>
            <a:r>
              <a:rPr lang="de-DE" sz="1200" dirty="0" smtClean="0">
                <a:solidFill>
                  <a:srgbClr val="3C3C3B"/>
                </a:solidFill>
              </a:rPr>
              <a:t>Im Jahr 2020 kam es, auch Corona-bedingt, zu einem stetigen </a:t>
            </a:r>
            <a:r>
              <a:rPr lang="de-DE" sz="1200" b="1" dirty="0" smtClean="0">
                <a:solidFill>
                  <a:srgbClr val="3C3C3B"/>
                </a:solidFill>
              </a:rPr>
              <a:t>Beschäftigungsabbau</a:t>
            </a:r>
            <a:r>
              <a:rPr lang="de-DE" sz="1200" dirty="0" smtClean="0">
                <a:solidFill>
                  <a:srgbClr val="3C3C3B"/>
                </a:solidFill>
              </a:rPr>
              <a:t>. Und so belief sich der Gesamtverlust im 2. Quartal 2021 seit dem Beschäftigungs-</a:t>
            </a:r>
            <a:r>
              <a:rPr lang="de-DE" sz="1200" dirty="0" err="1" smtClean="0">
                <a:solidFill>
                  <a:srgbClr val="3C3C3B"/>
                </a:solidFill>
              </a:rPr>
              <a:t>höchststand</a:t>
            </a:r>
            <a:r>
              <a:rPr lang="de-DE" sz="1200" dirty="0" smtClean="0">
                <a:solidFill>
                  <a:srgbClr val="3C3C3B"/>
                </a:solidFill>
              </a:rPr>
              <a:t> im 3. Quartal 2019 auf über minus 254 Tausend </a:t>
            </a:r>
            <a:r>
              <a:rPr lang="de-DE" sz="1050" dirty="0" smtClean="0">
                <a:solidFill>
                  <a:srgbClr val="3C3C3B"/>
                </a:solidFill>
              </a:rPr>
              <a:t>(in Betrieben mit 20 und mehr Beschäftigten).</a:t>
            </a:r>
            <a:endParaRPr lang="de-DE" sz="1200" dirty="0" smtClean="0">
              <a:solidFill>
                <a:srgbClr val="3C3C3B"/>
              </a:solidFill>
            </a:endParaRPr>
          </a:p>
          <a:p>
            <a:pPr>
              <a:lnSpc>
                <a:spcPct val="150000"/>
              </a:lnSpc>
              <a:spcAft>
                <a:spcPts val="600"/>
              </a:spcAft>
              <a:buNone/>
            </a:pPr>
            <a:r>
              <a:rPr lang="de-DE" sz="1200" b="1" dirty="0" smtClean="0">
                <a:solidFill>
                  <a:srgbClr val="3C3C3B"/>
                </a:solidFill>
              </a:rPr>
              <a:t>Im 3. Quartal 2021 scheint dieser Trend nun gestoppt</a:t>
            </a:r>
            <a:r>
              <a:rPr lang="de-DE" sz="1200" dirty="0" smtClean="0">
                <a:solidFill>
                  <a:srgbClr val="3C3C3B"/>
                </a:solidFill>
              </a:rPr>
              <a:t>, es sind 0,3 Prozent mehr Menschen beschäftigt als im Vorquartal.</a:t>
            </a:r>
          </a:p>
        </p:txBody>
      </p:sp>
      <p:pic>
        <p:nvPicPr>
          <p:cNvPr id="5" name="Grafik 4"/>
          <p:cNvPicPr>
            <a:picLocks noChangeAspect="1"/>
          </p:cNvPicPr>
          <p:nvPr/>
        </p:nvPicPr>
        <p:blipFill>
          <a:blip r:embed="rId2"/>
          <a:stretch>
            <a:fillRect/>
          </a:stretch>
        </p:blipFill>
        <p:spPr>
          <a:xfrm>
            <a:off x="250827" y="1734460"/>
            <a:ext cx="5969723" cy="4030614"/>
          </a:xfrm>
          <a:prstGeom prst="rect">
            <a:avLst/>
          </a:prstGeom>
        </p:spPr>
      </p:pic>
    </p:spTree>
    <p:extLst>
      <p:ext uri="{BB962C8B-B14F-4D97-AF65-F5344CB8AC3E}">
        <p14:creationId xmlns:p14="http://schemas.microsoft.com/office/powerpoint/2010/main" val="39562738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87949"/>
            <a:ext cx="8643600" cy="540000"/>
          </a:xfrm>
        </p:spPr>
        <p:txBody>
          <a:bodyPr/>
          <a:lstStyle/>
          <a:p>
            <a:r>
              <a:rPr lang="de-DE" sz="2800" dirty="0" smtClean="0"/>
              <a:t>Beschäftigungsentwicklung in den Branchen</a:t>
            </a:r>
            <a:endParaRPr lang="de-DE" sz="2800" b="0" dirty="0"/>
          </a:p>
        </p:txBody>
      </p:sp>
      <p:sp>
        <p:nvSpPr>
          <p:cNvPr id="6" name="Textfeld 5"/>
          <p:cNvSpPr txBox="1"/>
          <p:nvPr/>
        </p:nvSpPr>
        <p:spPr>
          <a:xfrm>
            <a:off x="6533788" y="2283043"/>
            <a:ext cx="2610212" cy="2862322"/>
          </a:xfrm>
          <a:prstGeom prst="rect">
            <a:avLst/>
          </a:prstGeom>
          <a:noFill/>
        </p:spPr>
        <p:txBody>
          <a:bodyPr wrap="square" rtlCol="0">
            <a:spAutoFit/>
          </a:bodyPr>
          <a:lstStyle/>
          <a:p>
            <a:pPr>
              <a:lnSpc>
                <a:spcPct val="150000"/>
              </a:lnSpc>
              <a:buNone/>
            </a:pPr>
            <a:r>
              <a:rPr lang="de-DE" sz="1200" dirty="0" smtClean="0">
                <a:solidFill>
                  <a:srgbClr val="3C3C3B"/>
                </a:solidFill>
                <a:latin typeface="+mn-lt"/>
              </a:rPr>
              <a:t>Im Vergleich zum entsprechenden Vorjahreszeitraum wurde in den </a:t>
            </a:r>
            <a:r>
              <a:rPr lang="de-DE" sz="1200" b="1" dirty="0" smtClean="0">
                <a:solidFill>
                  <a:srgbClr val="3C3C3B"/>
                </a:solidFill>
              </a:rPr>
              <a:t>ersten 9 Monaten des </a:t>
            </a:r>
            <a:r>
              <a:rPr lang="de-DE" sz="1200" b="1" dirty="0">
                <a:solidFill>
                  <a:srgbClr val="3C3C3B"/>
                </a:solidFill>
              </a:rPr>
              <a:t>J</a:t>
            </a:r>
            <a:r>
              <a:rPr lang="de-DE" sz="1200" b="1" dirty="0" smtClean="0">
                <a:solidFill>
                  <a:srgbClr val="3C3C3B"/>
                </a:solidFill>
              </a:rPr>
              <a:t>ahres 2021 </a:t>
            </a:r>
          </a:p>
          <a:p>
            <a:pPr>
              <a:lnSpc>
                <a:spcPct val="150000"/>
              </a:lnSpc>
              <a:buNone/>
            </a:pPr>
            <a:r>
              <a:rPr lang="de-DE" sz="1200" dirty="0" smtClean="0">
                <a:solidFill>
                  <a:srgbClr val="3C3C3B"/>
                </a:solidFill>
                <a:latin typeface="+mn-lt"/>
              </a:rPr>
              <a:t>in allen M+E-Branchen, außer der Herstellung von DV-Geräten, </a:t>
            </a:r>
            <a:r>
              <a:rPr lang="de-DE" sz="1200" dirty="0" smtClean="0">
                <a:solidFill>
                  <a:srgbClr val="3C3C3B"/>
                </a:solidFill>
              </a:rPr>
              <a:t>e</a:t>
            </a:r>
            <a:r>
              <a:rPr lang="de-DE" sz="1200" dirty="0" smtClean="0">
                <a:solidFill>
                  <a:srgbClr val="3C3C3B"/>
                </a:solidFill>
                <a:latin typeface="+mn-lt"/>
              </a:rPr>
              <a:t>lektronischen und optischen </a:t>
            </a:r>
            <a:r>
              <a:rPr lang="de-DE" sz="1200" dirty="0" smtClean="0">
                <a:solidFill>
                  <a:srgbClr val="3C3C3B"/>
                </a:solidFill>
              </a:rPr>
              <a:t>E</a:t>
            </a:r>
            <a:r>
              <a:rPr lang="de-DE" sz="1200" dirty="0" smtClean="0">
                <a:solidFill>
                  <a:srgbClr val="3C3C3B"/>
                </a:solidFill>
                <a:latin typeface="+mn-lt"/>
              </a:rPr>
              <a:t>rzeugnissen, </a:t>
            </a:r>
            <a:r>
              <a:rPr lang="de-DE" sz="1200" b="1" dirty="0" smtClean="0">
                <a:solidFill>
                  <a:srgbClr val="3C3C3B"/>
                </a:solidFill>
                <a:latin typeface="+mn-lt"/>
              </a:rPr>
              <a:t>Beschäftigung abgebaut</a:t>
            </a:r>
            <a:r>
              <a:rPr lang="de-DE" sz="1200" dirty="0" smtClean="0">
                <a:solidFill>
                  <a:srgbClr val="3C3C3B"/>
                </a:solidFill>
                <a:latin typeface="+mn-lt"/>
              </a:rPr>
              <a:t>.</a:t>
            </a:r>
          </a:p>
          <a:p>
            <a:pPr>
              <a:lnSpc>
                <a:spcPct val="150000"/>
              </a:lnSpc>
              <a:buNone/>
            </a:pPr>
            <a:endParaRPr lang="de-DE" sz="1200" dirty="0">
              <a:solidFill>
                <a:srgbClr val="3C3C3B"/>
              </a:solidFill>
            </a:endParaRPr>
          </a:p>
          <a:p>
            <a:pPr>
              <a:lnSpc>
                <a:spcPct val="150000"/>
              </a:lnSpc>
              <a:buNone/>
            </a:pPr>
            <a:endParaRPr lang="de-DE" sz="1200" dirty="0" smtClean="0">
              <a:solidFill>
                <a:srgbClr val="3C3C3B"/>
              </a:solidFill>
            </a:endParaRPr>
          </a:p>
        </p:txBody>
      </p:sp>
      <p:pic>
        <p:nvPicPr>
          <p:cNvPr id="3" name="Grafik 2"/>
          <p:cNvPicPr>
            <a:picLocks noChangeAspect="1"/>
          </p:cNvPicPr>
          <p:nvPr/>
        </p:nvPicPr>
        <p:blipFill>
          <a:blip r:embed="rId2"/>
          <a:stretch>
            <a:fillRect/>
          </a:stretch>
        </p:blipFill>
        <p:spPr>
          <a:xfrm>
            <a:off x="205111" y="1593669"/>
            <a:ext cx="6141547" cy="4140816"/>
          </a:xfrm>
          <a:prstGeom prst="rect">
            <a:avLst/>
          </a:prstGeom>
        </p:spPr>
      </p:pic>
    </p:spTree>
    <p:extLst>
      <p:ext uri="{BB962C8B-B14F-4D97-AF65-F5344CB8AC3E}">
        <p14:creationId xmlns:p14="http://schemas.microsoft.com/office/powerpoint/2010/main" val="979476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04821"/>
            <a:ext cx="7545635" cy="942087"/>
          </a:xfrm>
        </p:spPr>
        <p:txBody>
          <a:bodyPr/>
          <a:lstStyle/>
          <a:p>
            <a:r>
              <a:rPr lang="de-DE" sz="2800" kern="0" dirty="0" smtClean="0">
                <a:solidFill>
                  <a:schemeClr val="tx1"/>
                </a:solidFill>
                <a:latin typeface="Calibri"/>
                <a:cs typeface="+mj-cs"/>
              </a:rPr>
              <a:t>Ifo-Schätzungen der Kurzarbeit im Verarbeitenden Gewerbe und in der M+E-Industrie</a:t>
            </a:r>
            <a:endParaRPr lang="de-DE" sz="2800" b="0" dirty="0">
              <a:solidFill>
                <a:schemeClr val="tx1"/>
              </a:solidFill>
            </a:endParaRPr>
          </a:p>
        </p:txBody>
      </p:sp>
      <p:sp>
        <p:nvSpPr>
          <p:cNvPr id="8" name="Textfeld 7"/>
          <p:cNvSpPr txBox="1"/>
          <p:nvPr/>
        </p:nvSpPr>
        <p:spPr>
          <a:xfrm>
            <a:off x="6280726" y="1718396"/>
            <a:ext cx="2768383" cy="4247317"/>
          </a:xfrm>
          <a:prstGeom prst="rect">
            <a:avLst/>
          </a:prstGeom>
          <a:noFill/>
        </p:spPr>
        <p:txBody>
          <a:bodyPr wrap="square" rtlCol="0">
            <a:spAutoFit/>
          </a:bodyPr>
          <a:lstStyle/>
          <a:p>
            <a:pPr>
              <a:lnSpc>
                <a:spcPct val="150000"/>
              </a:lnSpc>
              <a:buNone/>
            </a:pPr>
            <a:r>
              <a:rPr lang="de-DE" sz="1200" dirty="0" smtClean="0">
                <a:solidFill>
                  <a:srgbClr val="3C3C3B"/>
                </a:solidFill>
              </a:rPr>
              <a:t>Nach </a:t>
            </a:r>
            <a:r>
              <a:rPr lang="de-DE" sz="1200" b="1" dirty="0" smtClean="0">
                <a:solidFill>
                  <a:srgbClr val="3C3C3B"/>
                </a:solidFill>
              </a:rPr>
              <a:t>Schätzungen des ifo-Instituts </a:t>
            </a:r>
            <a:r>
              <a:rPr lang="de-DE" sz="1200" dirty="0" smtClean="0">
                <a:solidFill>
                  <a:srgbClr val="3C3C3B"/>
                </a:solidFill>
              </a:rPr>
              <a:t>waren im </a:t>
            </a:r>
            <a:r>
              <a:rPr lang="de-DE" sz="1200" b="1" dirty="0" smtClean="0">
                <a:solidFill>
                  <a:srgbClr val="3C3C3B"/>
                </a:solidFill>
              </a:rPr>
              <a:t>Oktober 2021 die Automobilindustrie sowie die Hersteller von Metallerzeugnissen spürbar von Kurzarbeit betroffen</a:t>
            </a:r>
            <a:r>
              <a:rPr lang="de-DE" sz="1200" dirty="0" smtClean="0">
                <a:solidFill>
                  <a:srgbClr val="3C3C3B"/>
                </a:solidFill>
              </a:rPr>
              <a:t>. </a:t>
            </a:r>
          </a:p>
          <a:p>
            <a:pPr>
              <a:lnSpc>
                <a:spcPct val="150000"/>
              </a:lnSpc>
              <a:buNone/>
            </a:pPr>
            <a:r>
              <a:rPr lang="de-DE" sz="1200" dirty="0" smtClean="0">
                <a:solidFill>
                  <a:srgbClr val="3C3C3B"/>
                </a:solidFill>
              </a:rPr>
              <a:t>Auch im </a:t>
            </a:r>
            <a:r>
              <a:rPr lang="de-DE" sz="1200" b="1" dirty="0" smtClean="0">
                <a:solidFill>
                  <a:srgbClr val="3C3C3B"/>
                </a:solidFill>
              </a:rPr>
              <a:t>Maschinenbau</a:t>
            </a:r>
            <a:r>
              <a:rPr lang="de-DE" sz="1200" dirty="0" smtClean="0">
                <a:solidFill>
                  <a:srgbClr val="3C3C3B"/>
                </a:solidFill>
              </a:rPr>
              <a:t> und den Herstellern von </a:t>
            </a:r>
            <a:r>
              <a:rPr lang="de-DE" sz="1200" b="1" dirty="0" smtClean="0">
                <a:solidFill>
                  <a:srgbClr val="3C3C3B"/>
                </a:solidFill>
              </a:rPr>
              <a:t>chemischen, pharmazeutischen </a:t>
            </a:r>
            <a:r>
              <a:rPr lang="de-DE" sz="1200" dirty="0" smtClean="0">
                <a:solidFill>
                  <a:srgbClr val="3C3C3B"/>
                </a:solidFill>
              </a:rPr>
              <a:t>und Gummi- und Kunststoffwaren mussten Beschäftigte ihre Arbeitszeit reduzieren. Relativ ist das Druckgewerbe am stärksten betroffen.</a:t>
            </a:r>
          </a:p>
          <a:p>
            <a:pPr>
              <a:lnSpc>
                <a:spcPct val="150000"/>
              </a:lnSpc>
              <a:buNone/>
            </a:pPr>
            <a:r>
              <a:rPr lang="de-DE" sz="1200" dirty="0" smtClean="0">
                <a:solidFill>
                  <a:srgbClr val="3C3C3B"/>
                </a:solidFill>
              </a:rPr>
              <a:t>Laut Ifo-Institut ist der Engpass bei den Vorprodukten für die ansteigende Kurzarbeit verantwortlich.</a:t>
            </a:r>
            <a:endParaRPr lang="de-DE" sz="1200" dirty="0">
              <a:solidFill>
                <a:srgbClr val="3C3C3B"/>
              </a:solidFill>
            </a:endParaRPr>
          </a:p>
        </p:txBody>
      </p:sp>
      <p:pic>
        <p:nvPicPr>
          <p:cNvPr id="4" name="Grafik 3"/>
          <p:cNvPicPr>
            <a:picLocks noChangeAspect="1"/>
          </p:cNvPicPr>
          <p:nvPr/>
        </p:nvPicPr>
        <p:blipFill>
          <a:blip r:embed="rId2"/>
          <a:stretch>
            <a:fillRect/>
          </a:stretch>
        </p:blipFill>
        <p:spPr>
          <a:xfrm>
            <a:off x="250827" y="1767839"/>
            <a:ext cx="6029899" cy="3979818"/>
          </a:xfrm>
          <a:prstGeom prst="rect">
            <a:avLst/>
          </a:prstGeom>
        </p:spPr>
      </p:pic>
    </p:spTree>
    <p:extLst>
      <p:ext uri="{BB962C8B-B14F-4D97-AF65-F5344CB8AC3E}">
        <p14:creationId xmlns:p14="http://schemas.microsoft.com/office/powerpoint/2010/main" val="255431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073" y="331371"/>
            <a:ext cx="8643600" cy="540000"/>
          </a:xfrm>
        </p:spPr>
        <p:txBody>
          <a:bodyPr/>
          <a:lstStyle/>
          <a:p>
            <a:r>
              <a:rPr lang="de-DE" sz="2400" kern="0" dirty="0" smtClean="0">
                <a:solidFill>
                  <a:schemeClr val="tx1"/>
                </a:solidFill>
                <a:latin typeface="Calibri"/>
                <a:cs typeface="+mj-cs"/>
              </a:rPr>
              <a:t>Arbeitslosigkeit auf </a:t>
            </a:r>
            <a:r>
              <a:rPr lang="de-DE" sz="2400" kern="0" dirty="0">
                <a:solidFill>
                  <a:schemeClr val="tx1"/>
                </a:solidFill>
                <a:latin typeface="Calibri"/>
                <a:cs typeface="+mj-cs"/>
              </a:rPr>
              <a:t>dem </a:t>
            </a:r>
            <a:r>
              <a:rPr lang="de-DE" sz="2400" kern="0" dirty="0" smtClean="0">
                <a:solidFill>
                  <a:schemeClr val="tx1"/>
                </a:solidFill>
                <a:latin typeface="Calibri"/>
                <a:cs typeface="+mj-cs"/>
              </a:rPr>
              <a:t>M+E-Stellenmarkt </a:t>
            </a:r>
            <a:br>
              <a:rPr lang="de-DE" sz="2400" kern="0" dirty="0" smtClean="0">
                <a:solidFill>
                  <a:schemeClr val="tx1"/>
                </a:solidFill>
                <a:latin typeface="Calibri"/>
                <a:cs typeface="+mj-cs"/>
              </a:rPr>
            </a:br>
            <a:r>
              <a:rPr lang="de-DE" sz="2400" kern="0" dirty="0" smtClean="0">
                <a:solidFill>
                  <a:schemeClr val="tx1"/>
                </a:solidFill>
                <a:latin typeface="Calibri"/>
                <a:cs typeface="+mj-cs"/>
              </a:rPr>
              <a:t>geht erneut zurück</a:t>
            </a:r>
            <a:endParaRPr lang="de-DE" sz="3200" b="0" dirty="0">
              <a:solidFill>
                <a:schemeClr val="tx1"/>
              </a:solidFill>
            </a:endParaRPr>
          </a:p>
        </p:txBody>
      </p:sp>
      <p:sp>
        <p:nvSpPr>
          <p:cNvPr id="6" name="Textfeld 5"/>
          <p:cNvSpPr txBox="1"/>
          <p:nvPr/>
        </p:nvSpPr>
        <p:spPr>
          <a:xfrm>
            <a:off x="6511637" y="1749798"/>
            <a:ext cx="2559342" cy="3693319"/>
          </a:xfrm>
          <a:prstGeom prst="rect">
            <a:avLst/>
          </a:prstGeom>
          <a:noFill/>
        </p:spPr>
        <p:txBody>
          <a:bodyPr wrap="square" rtlCol="0">
            <a:spAutoFit/>
          </a:bodyPr>
          <a:lstStyle/>
          <a:p>
            <a:pPr>
              <a:lnSpc>
                <a:spcPct val="150000"/>
              </a:lnSpc>
            </a:pPr>
            <a:r>
              <a:rPr lang="de-DE" sz="1200" b="1" dirty="0" smtClean="0">
                <a:solidFill>
                  <a:srgbClr val="3C3C3B"/>
                </a:solidFill>
              </a:rPr>
              <a:t>Die erste Halbjahresbilanz 2021 zeigt einen leichten Rückgang der Arbeitslosen mit M+E-Berufen und einen Anstieg bei den gemeldeten Stellen.</a:t>
            </a:r>
          </a:p>
          <a:p>
            <a:pPr>
              <a:lnSpc>
                <a:spcPct val="150000"/>
              </a:lnSpc>
            </a:pPr>
            <a:r>
              <a:rPr lang="de-DE" sz="1200" dirty="0" smtClean="0">
                <a:solidFill>
                  <a:srgbClr val="3C3C3B"/>
                </a:solidFill>
              </a:rPr>
              <a:t>Die </a:t>
            </a:r>
            <a:r>
              <a:rPr lang="de-DE" sz="1200" b="1" dirty="0" smtClean="0">
                <a:solidFill>
                  <a:srgbClr val="3C3C3B"/>
                </a:solidFill>
              </a:rPr>
              <a:t>Trendumkehr</a:t>
            </a:r>
            <a:r>
              <a:rPr lang="de-DE" sz="1200" dirty="0" smtClean="0">
                <a:solidFill>
                  <a:srgbClr val="3C3C3B"/>
                </a:solidFill>
              </a:rPr>
              <a:t>, die sich in den Monatsdaten bereits seit Februar 2021 andeutete, wird nun auch über die erneute Zunahme der gemeldeten Stellen deutlich.</a:t>
            </a:r>
          </a:p>
          <a:p>
            <a:pPr>
              <a:lnSpc>
                <a:spcPct val="150000"/>
              </a:lnSpc>
            </a:pPr>
            <a:r>
              <a:rPr lang="de-DE" sz="1200" dirty="0" smtClean="0">
                <a:solidFill>
                  <a:srgbClr val="3C3C3B"/>
                </a:solidFill>
              </a:rPr>
              <a:t>Diese überstiegen im September 2021 erstmals seit Januar 2020 wieder die Zahl der Arbeitslosen. </a:t>
            </a:r>
            <a:endParaRPr lang="de-DE" sz="1200" dirty="0">
              <a:solidFill>
                <a:srgbClr val="3C3C3B"/>
              </a:solidFill>
            </a:endParaRPr>
          </a:p>
        </p:txBody>
      </p:sp>
      <p:pic>
        <p:nvPicPr>
          <p:cNvPr id="7" name="Grafik 6"/>
          <p:cNvPicPr>
            <a:picLocks noChangeAspect="1"/>
          </p:cNvPicPr>
          <p:nvPr/>
        </p:nvPicPr>
        <p:blipFill>
          <a:blip r:embed="rId2"/>
          <a:stretch>
            <a:fillRect/>
          </a:stretch>
        </p:blipFill>
        <p:spPr>
          <a:xfrm>
            <a:off x="78377" y="1514404"/>
            <a:ext cx="6368099" cy="4024247"/>
          </a:xfrm>
          <a:prstGeom prst="rect">
            <a:avLst/>
          </a:prstGeom>
        </p:spPr>
      </p:pic>
    </p:spTree>
    <p:extLst>
      <p:ext uri="{BB962C8B-B14F-4D97-AF65-F5344CB8AC3E}">
        <p14:creationId xmlns:p14="http://schemas.microsoft.com/office/powerpoint/2010/main" val="1477274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0340" y="296169"/>
            <a:ext cx="6208483" cy="783694"/>
          </a:xfrm>
        </p:spPr>
        <p:txBody>
          <a:bodyPr/>
          <a:lstStyle/>
          <a:p>
            <a:r>
              <a:rPr lang="de-DE" sz="2800" kern="0" dirty="0" smtClean="0">
                <a:solidFill>
                  <a:schemeClr val="tx1"/>
                </a:solidFill>
                <a:latin typeface="Calibri"/>
                <a:cs typeface="+mj-cs"/>
              </a:rPr>
              <a:t>Erwartungen in der M+E-Industrie überwiegend optimistisch</a:t>
            </a:r>
            <a:endParaRPr lang="de-DE" sz="2800" b="0" dirty="0">
              <a:solidFill>
                <a:schemeClr val="tx1"/>
              </a:solidFill>
            </a:endParaRPr>
          </a:p>
        </p:txBody>
      </p:sp>
      <p:sp>
        <p:nvSpPr>
          <p:cNvPr id="6" name="Textfeld 5"/>
          <p:cNvSpPr txBox="1"/>
          <p:nvPr/>
        </p:nvSpPr>
        <p:spPr>
          <a:xfrm>
            <a:off x="6274487" y="1943563"/>
            <a:ext cx="2699554" cy="4408899"/>
          </a:xfrm>
          <a:prstGeom prst="rect">
            <a:avLst/>
          </a:prstGeom>
          <a:noFill/>
        </p:spPr>
        <p:txBody>
          <a:bodyPr wrap="square" rtlCol="0">
            <a:spAutoFit/>
          </a:bodyPr>
          <a:lstStyle/>
          <a:p>
            <a:pPr>
              <a:lnSpc>
                <a:spcPct val="150000"/>
              </a:lnSpc>
              <a:buNone/>
            </a:pPr>
            <a:r>
              <a:rPr lang="de-DE" sz="1100" b="1" dirty="0" smtClean="0">
                <a:solidFill>
                  <a:srgbClr val="3C3C3B"/>
                </a:solidFill>
              </a:rPr>
              <a:t>Die </a:t>
            </a:r>
            <a:r>
              <a:rPr lang="de-DE" sz="1100" b="1" dirty="0">
                <a:solidFill>
                  <a:srgbClr val="3C3C3B"/>
                </a:solidFill>
              </a:rPr>
              <a:t>Erwartungen in der </a:t>
            </a:r>
            <a:r>
              <a:rPr lang="de-DE" sz="1100" b="1" dirty="0" smtClean="0">
                <a:solidFill>
                  <a:srgbClr val="3C3C3B"/>
                </a:solidFill>
              </a:rPr>
              <a:t>M+E-Industrie im Oktober 2021 sind durchweg optimistisch. </a:t>
            </a:r>
          </a:p>
          <a:p>
            <a:pPr>
              <a:lnSpc>
                <a:spcPct val="150000"/>
              </a:lnSpc>
              <a:buNone/>
            </a:pPr>
            <a:r>
              <a:rPr lang="de-DE" sz="1100" dirty="0" smtClean="0">
                <a:solidFill>
                  <a:srgbClr val="3C3C3B"/>
                </a:solidFill>
              </a:rPr>
              <a:t>Der positive </a:t>
            </a:r>
            <a:r>
              <a:rPr lang="de-DE" sz="1100" dirty="0">
                <a:solidFill>
                  <a:srgbClr val="3C3C3B"/>
                </a:solidFill>
              </a:rPr>
              <a:t>S</a:t>
            </a:r>
            <a:r>
              <a:rPr lang="de-DE" sz="1100" dirty="0" smtClean="0">
                <a:solidFill>
                  <a:srgbClr val="3C3C3B"/>
                </a:solidFill>
              </a:rPr>
              <a:t>aldo zwischen den Optimisten und den Pessimisten ist weiter angestiegen. Mehr als ein Drittel der Betriebe erwarten eine steigende Produktion. Auch bei den Exporterwartungen überwiegen deutlich die Optimisten. </a:t>
            </a:r>
          </a:p>
          <a:p>
            <a:pPr>
              <a:lnSpc>
                <a:spcPct val="150000"/>
              </a:lnSpc>
              <a:buNone/>
            </a:pPr>
            <a:endParaRPr lang="de-DE" sz="1100" dirty="0">
              <a:solidFill>
                <a:srgbClr val="3C3C3B"/>
              </a:solidFill>
            </a:endParaRPr>
          </a:p>
          <a:p>
            <a:pPr>
              <a:lnSpc>
                <a:spcPct val="150000"/>
              </a:lnSpc>
              <a:buNone/>
            </a:pPr>
            <a:r>
              <a:rPr lang="de-DE" sz="1100" b="1" dirty="0" smtClean="0">
                <a:solidFill>
                  <a:srgbClr val="3C3C3B"/>
                </a:solidFill>
              </a:rPr>
              <a:t>Die Beschäftigungserwartungen sind besonders erfreulich. Mittlerweile erwarten über 90 Prozent der Befragten, dass die  Beschäftigung in den nächsten Monaten steigt oder zumindest nicht sinkt</a:t>
            </a:r>
            <a:r>
              <a:rPr lang="de-DE" sz="1100" dirty="0">
                <a:solidFill>
                  <a:srgbClr val="3C3C3B"/>
                </a:solidFill>
              </a:rPr>
              <a:t>.</a:t>
            </a:r>
            <a:endParaRPr lang="de-DE" sz="1100" b="1" dirty="0" smtClean="0">
              <a:solidFill>
                <a:srgbClr val="3C3C3B"/>
              </a:solidFill>
            </a:endParaRPr>
          </a:p>
        </p:txBody>
      </p:sp>
      <p:pic>
        <p:nvPicPr>
          <p:cNvPr id="3" name="Grafik 2"/>
          <p:cNvPicPr>
            <a:picLocks noChangeAspect="1"/>
          </p:cNvPicPr>
          <p:nvPr/>
        </p:nvPicPr>
        <p:blipFill>
          <a:blip r:embed="rId2"/>
          <a:stretch>
            <a:fillRect/>
          </a:stretch>
        </p:blipFill>
        <p:spPr>
          <a:xfrm>
            <a:off x="241109" y="1698171"/>
            <a:ext cx="6033378" cy="3884023"/>
          </a:xfrm>
          <a:prstGeom prst="rect">
            <a:avLst/>
          </a:prstGeom>
        </p:spPr>
      </p:pic>
    </p:spTree>
    <p:extLst>
      <p:ext uri="{BB962C8B-B14F-4D97-AF65-F5344CB8AC3E}">
        <p14:creationId xmlns:p14="http://schemas.microsoft.com/office/powerpoint/2010/main" val="36995292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47977" y="1941169"/>
            <a:ext cx="5467819" cy="3683775"/>
          </a:xfrm>
          <a:prstGeom prst="rect">
            <a:avLst/>
          </a:prstGeom>
        </p:spPr>
      </p:pic>
      <p:sp>
        <p:nvSpPr>
          <p:cNvPr id="2" name="Titel 1">
            <a:extLst>
              <a:ext uri="{FF2B5EF4-FFF2-40B4-BE49-F238E27FC236}">
                <a16:creationId xmlns:a16="http://schemas.microsoft.com/office/drawing/2014/main" id="{EC5E0477-E693-8148-9D86-4CC7F29201F4}"/>
              </a:ext>
            </a:extLst>
          </p:cNvPr>
          <p:cNvSpPr>
            <a:spLocks noGrp="1"/>
          </p:cNvSpPr>
          <p:nvPr>
            <p:ph type="title"/>
          </p:nvPr>
        </p:nvSpPr>
        <p:spPr>
          <a:xfrm>
            <a:off x="249577" y="388786"/>
            <a:ext cx="8643600" cy="540000"/>
          </a:xfrm>
        </p:spPr>
        <p:txBody>
          <a:bodyPr/>
          <a:lstStyle/>
          <a:p>
            <a:r>
              <a:rPr lang="de-DE" sz="2800" dirty="0" smtClean="0"/>
              <a:t>Globaler Aufschwung</a:t>
            </a:r>
            <a:endParaRPr lang="de-DE" sz="2800" dirty="0"/>
          </a:p>
        </p:txBody>
      </p:sp>
      <p:sp>
        <p:nvSpPr>
          <p:cNvPr id="3" name="Inhaltsplatzhalter 2">
            <a:extLst>
              <a:ext uri="{FF2B5EF4-FFF2-40B4-BE49-F238E27FC236}">
                <a16:creationId xmlns:a16="http://schemas.microsoft.com/office/drawing/2014/main" id="{D31C9DFB-7AA4-394B-96AB-9967B13B886E}"/>
              </a:ext>
            </a:extLst>
          </p:cNvPr>
          <p:cNvSpPr>
            <a:spLocks noGrp="1"/>
          </p:cNvSpPr>
          <p:nvPr>
            <p:ph idx="1"/>
          </p:nvPr>
        </p:nvSpPr>
        <p:spPr>
          <a:xfrm>
            <a:off x="5736566" y="1189451"/>
            <a:ext cx="3347049" cy="4615219"/>
          </a:xfrm>
        </p:spPr>
        <p:txBody>
          <a:bodyPr>
            <a:noAutofit/>
          </a:bodyPr>
          <a:lstStyle/>
          <a:p>
            <a:pPr marL="0" indent="0">
              <a:lnSpc>
                <a:spcPct val="150000"/>
              </a:lnSpc>
              <a:buNone/>
            </a:pPr>
            <a:r>
              <a:rPr lang="de-DE" sz="1100" b="1" dirty="0" smtClean="0">
                <a:latin typeface="Meta IGM" panose="02000503040000020004" pitchFamily="2" charset="0"/>
              </a:rPr>
              <a:t>Nachdem im vergangenen Jahr die globale Wirtschaftsleistung pandemiebedingt um minus 3,1 Prozent eingebrochen war, erwartet der IWF trotz noch andauernder Pandemie für 2021 einen kräftigen Aufschwung mit einem Wachstum von beinahe sechs Prozent. Gegenüber der Juli-Projektion wurde die Wachstumsrate nur um 0,1 PP nach unten korrigiert.</a:t>
            </a:r>
            <a:endParaRPr lang="de-DE" sz="1100" dirty="0" smtClean="0">
              <a:latin typeface="Meta IGM" panose="02000503040000020004" pitchFamily="2" charset="0"/>
            </a:endParaRPr>
          </a:p>
          <a:p>
            <a:pPr marL="0" indent="0">
              <a:lnSpc>
                <a:spcPct val="150000"/>
              </a:lnSpc>
              <a:buNone/>
            </a:pPr>
            <a:r>
              <a:rPr lang="de-DE" sz="1100" dirty="0" smtClean="0">
                <a:latin typeface="Meta IGM" panose="02000503040000020004" pitchFamily="2" charset="0"/>
              </a:rPr>
              <a:t>Treiber der Erholung sind vor allem </a:t>
            </a:r>
            <a:r>
              <a:rPr lang="de-DE" sz="1100" b="1" dirty="0" smtClean="0">
                <a:latin typeface="Meta IGM" panose="02000503040000020004" pitchFamily="2" charset="0"/>
              </a:rPr>
              <a:t>China</a:t>
            </a:r>
            <a:r>
              <a:rPr lang="de-DE" sz="1100" dirty="0" smtClean="0">
                <a:latin typeface="Meta IGM" panose="02000503040000020004" pitchFamily="2" charset="0"/>
              </a:rPr>
              <a:t> und die </a:t>
            </a:r>
            <a:r>
              <a:rPr lang="de-DE" sz="1100" b="1" dirty="0" smtClean="0">
                <a:latin typeface="Meta IGM" panose="02000503040000020004" pitchFamily="2" charset="0"/>
              </a:rPr>
              <a:t>USA</a:t>
            </a:r>
            <a:r>
              <a:rPr lang="de-DE" sz="1100" dirty="0" smtClean="0">
                <a:latin typeface="Meta IGM" panose="02000503040000020004" pitchFamily="2" charset="0"/>
              </a:rPr>
              <a:t>. China war schon 2020 die einzige große Volkswirtschaft, deren Wertschöpfung trotz Pandemie zulegte. </a:t>
            </a:r>
            <a:r>
              <a:rPr lang="de-DE" sz="1100" b="1" dirty="0" smtClean="0">
                <a:latin typeface="Meta IGM" panose="02000503040000020004" pitchFamily="2" charset="0"/>
              </a:rPr>
              <a:t>Für 2021 wird ein Wachstum von 8,0 Prozent erwartet</a:t>
            </a:r>
            <a:r>
              <a:rPr lang="de-DE" sz="1100" dirty="0" smtClean="0">
                <a:latin typeface="Meta IGM" panose="02000503040000020004" pitchFamily="2" charset="0"/>
              </a:rPr>
              <a:t>. Da die Energieknappheit in den letzten Wochen zu Produktionsstopps führte, schwächt sich das Wachstum zum Jahresende ab. Die </a:t>
            </a:r>
            <a:r>
              <a:rPr lang="de-DE" sz="1100" b="1" dirty="0" smtClean="0">
                <a:latin typeface="Meta IGM" panose="02000503040000020004" pitchFamily="2" charset="0"/>
              </a:rPr>
              <a:t>USA</a:t>
            </a:r>
            <a:r>
              <a:rPr lang="de-DE" sz="1100" dirty="0" smtClean="0">
                <a:latin typeface="Meta IGM" panose="02000503040000020004" pitchFamily="2" charset="0"/>
              </a:rPr>
              <a:t> profitieren von </a:t>
            </a:r>
            <a:r>
              <a:rPr lang="de-DE" sz="1100" dirty="0" smtClean="0">
                <a:latin typeface="Meta IGM" panose="02000503040000020004" pitchFamily="2" charset="0"/>
              </a:rPr>
              <a:t>ihren </a:t>
            </a:r>
            <a:r>
              <a:rPr lang="de-DE" sz="1100" dirty="0" smtClean="0">
                <a:latin typeface="Meta IGM" panose="02000503040000020004" pitchFamily="2" charset="0"/>
              </a:rPr>
              <a:t>massiven </a:t>
            </a:r>
            <a:r>
              <a:rPr lang="de-DE" sz="1100" dirty="0" smtClean="0">
                <a:latin typeface="Meta IGM" panose="02000503040000020004" pitchFamily="2" charset="0"/>
              </a:rPr>
              <a:t>Konjunkturprogrammen.</a:t>
            </a:r>
            <a:endParaRPr lang="de-DE" sz="1100" dirty="0" smtClean="0">
              <a:latin typeface="Meta IGM" panose="02000503040000020004" pitchFamily="2" charset="0"/>
            </a:endParaRPr>
          </a:p>
          <a:p>
            <a:pPr marL="0" indent="0">
              <a:lnSpc>
                <a:spcPct val="150000"/>
              </a:lnSpc>
              <a:buNone/>
            </a:pPr>
            <a:r>
              <a:rPr lang="de-DE" sz="1100" dirty="0" smtClean="0">
                <a:latin typeface="Meta IGM" panose="02000503040000020004" pitchFamily="2" charset="0"/>
              </a:rPr>
              <a:t>Auch alle anderen Regionen sollen in diesem Jahr wieder wachsen. Die Prognose für die Schwellen- und Entwicklungsländer wurde leicht von 6,7 auf 6,4 Prozent korrigiert.</a:t>
            </a:r>
            <a:endParaRPr lang="de-DE" sz="500" i="1" dirty="0"/>
          </a:p>
        </p:txBody>
      </p:sp>
    </p:spTree>
    <p:extLst>
      <p:ext uri="{BB962C8B-B14F-4D97-AF65-F5344CB8AC3E}">
        <p14:creationId xmlns:p14="http://schemas.microsoft.com/office/powerpoint/2010/main" val="39848807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3811" y="315603"/>
            <a:ext cx="7901072" cy="728106"/>
          </a:xfrm>
        </p:spPr>
        <p:txBody>
          <a:bodyPr/>
          <a:lstStyle/>
          <a:p>
            <a:r>
              <a:rPr lang="de-DE" sz="2400" dirty="0" smtClean="0"/>
              <a:t>EU-Kommission erwartet in 2021 eine  Erholung für alle </a:t>
            </a:r>
            <a:br>
              <a:rPr lang="de-DE" sz="2400" dirty="0" smtClean="0"/>
            </a:br>
            <a:r>
              <a:rPr lang="de-DE" sz="2400" dirty="0" smtClean="0"/>
              <a:t>EU-Länder, aber keine Rückkehr zum Vorkrisenniveau</a:t>
            </a:r>
            <a:endParaRPr lang="de-DE" sz="2400" dirty="0"/>
          </a:p>
        </p:txBody>
      </p:sp>
      <p:sp>
        <p:nvSpPr>
          <p:cNvPr id="3" name="Inhaltsplatzhalter 2"/>
          <p:cNvSpPr>
            <a:spLocks noGrp="1"/>
          </p:cNvSpPr>
          <p:nvPr>
            <p:ph idx="1"/>
          </p:nvPr>
        </p:nvSpPr>
        <p:spPr>
          <a:xfrm>
            <a:off x="5969479" y="1725412"/>
            <a:ext cx="3131389" cy="4230859"/>
          </a:xfrm>
        </p:spPr>
        <p:txBody>
          <a:bodyPr>
            <a:noAutofit/>
          </a:bodyPr>
          <a:lstStyle/>
          <a:p>
            <a:pPr marL="1350" indent="0">
              <a:lnSpc>
                <a:spcPct val="150000"/>
              </a:lnSpc>
              <a:buNone/>
            </a:pPr>
            <a:r>
              <a:rPr lang="de-DE" sz="1100" b="1" dirty="0" smtClean="0">
                <a:latin typeface="Meta IGM" panose="02000503040000020004" pitchFamily="2" charset="0"/>
              </a:rPr>
              <a:t>Schwer getroffen wurden 2020 vor allem Italien, Spanien und Griechenland. Aber auch alle anderen Länder steckten in der pandemiebedingten Rezession. </a:t>
            </a:r>
          </a:p>
          <a:p>
            <a:pPr marL="1350" indent="0">
              <a:lnSpc>
                <a:spcPct val="150000"/>
              </a:lnSpc>
              <a:buNone/>
            </a:pPr>
            <a:r>
              <a:rPr lang="de-DE" sz="1100" b="1" dirty="0" smtClean="0">
                <a:latin typeface="Meta IGM" panose="02000503040000020004" pitchFamily="2" charset="0"/>
              </a:rPr>
              <a:t>Für 2021 und 2022 wird für alle Länder eine Erholung prognostiziert. </a:t>
            </a:r>
          </a:p>
          <a:p>
            <a:pPr marL="1350" indent="0">
              <a:lnSpc>
                <a:spcPct val="150000"/>
              </a:lnSpc>
              <a:buNone/>
            </a:pPr>
            <a:r>
              <a:rPr lang="de-DE" sz="1100" dirty="0" smtClean="0">
                <a:latin typeface="Meta IGM" panose="02000503040000020004" pitchFamily="2" charset="0"/>
              </a:rPr>
              <a:t>Einige Länder, die von der Krise stark betroffen waren, erwarten ein hohes Wachstum. Das Vorkrisenniveau wird aber in den meisten Ländern noch nicht wieder erreicht. Das kräftige Wachstum Irlands resultiert aus den generell anziehenden Exporten, insbesondere von multinationalen Unternehmen der pharmazeutischen Industrie. Darüber hinaus erholen sich die inländischen Investitionen.</a:t>
            </a:r>
          </a:p>
        </p:txBody>
      </p:sp>
      <p:pic>
        <p:nvPicPr>
          <p:cNvPr id="6" name="Grafik 5"/>
          <p:cNvPicPr>
            <a:picLocks noChangeAspect="1"/>
          </p:cNvPicPr>
          <p:nvPr/>
        </p:nvPicPr>
        <p:blipFill>
          <a:blip r:embed="rId2"/>
          <a:stretch>
            <a:fillRect/>
          </a:stretch>
        </p:blipFill>
        <p:spPr>
          <a:xfrm>
            <a:off x="175428" y="1725412"/>
            <a:ext cx="5707787" cy="4138414"/>
          </a:xfrm>
          <a:prstGeom prst="rect">
            <a:avLst/>
          </a:prstGeom>
        </p:spPr>
      </p:pic>
    </p:spTree>
    <p:extLst>
      <p:ext uri="{BB962C8B-B14F-4D97-AF65-F5344CB8AC3E}">
        <p14:creationId xmlns:p14="http://schemas.microsoft.com/office/powerpoint/2010/main" val="42687310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341158"/>
            <a:ext cx="6797336" cy="709149"/>
          </a:xfrm>
        </p:spPr>
        <p:txBody>
          <a:bodyPr/>
          <a:lstStyle/>
          <a:p>
            <a:r>
              <a:rPr lang="de-DE" sz="2800" dirty="0" smtClean="0"/>
              <a:t>Erholung nach starkem Wirtschaftseinbruch auch in Deutschland </a:t>
            </a:r>
            <a:br>
              <a:rPr lang="de-DE" sz="2800" dirty="0" smtClean="0"/>
            </a:br>
            <a:endParaRPr lang="de-DE" sz="2800" dirty="0"/>
          </a:p>
        </p:txBody>
      </p:sp>
      <p:sp>
        <p:nvSpPr>
          <p:cNvPr id="6" name="Textfeld 5"/>
          <p:cNvSpPr txBox="1"/>
          <p:nvPr/>
        </p:nvSpPr>
        <p:spPr>
          <a:xfrm>
            <a:off x="5581291" y="1637313"/>
            <a:ext cx="3562709" cy="3978397"/>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646363"/>
                </a:solidFill>
                <a:effectLst/>
                <a:uLnTx/>
                <a:uFillTx/>
                <a:latin typeface="Meta IGM"/>
              </a:rPr>
              <a:t>Auf den </a:t>
            </a:r>
            <a:r>
              <a:rPr kumimoji="0" lang="de-DE" sz="1100" b="1" i="0" u="none" strike="noStrike" kern="1200" cap="none" spc="0" normalizeH="0" baseline="0" noProof="0" dirty="0" smtClean="0">
                <a:ln>
                  <a:noFill/>
                </a:ln>
                <a:solidFill>
                  <a:srgbClr val="646363"/>
                </a:solidFill>
                <a:effectLst/>
                <a:uLnTx/>
                <a:uFillTx/>
                <a:latin typeface="Meta IGM"/>
              </a:rPr>
              <a:t>deutlichen Konjunktureinbruch im Jahr 2020 </a:t>
            </a:r>
            <a:r>
              <a:rPr lang="de-DE" sz="1100" b="1" dirty="0" smtClean="0">
                <a:solidFill>
                  <a:srgbClr val="646363"/>
                </a:solidFill>
                <a:latin typeface="Meta IGM"/>
              </a:rPr>
              <a:t>um minus 4,6 Prozent </a:t>
            </a:r>
            <a:r>
              <a:rPr lang="de-DE" sz="1100" dirty="0" smtClean="0">
                <a:solidFill>
                  <a:srgbClr val="646363"/>
                </a:solidFill>
                <a:latin typeface="Meta IGM"/>
              </a:rPr>
              <a:t>folgt ein </a:t>
            </a:r>
            <a:r>
              <a:rPr lang="de-DE" sz="1100" b="1" dirty="0" smtClean="0">
                <a:solidFill>
                  <a:srgbClr val="646363"/>
                </a:solidFill>
                <a:latin typeface="Meta IGM"/>
              </a:rPr>
              <a:t>Plus von 2,4 Prozent in diesem Jahr</a:t>
            </a:r>
            <a:r>
              <a:rPr lang="de-DE" sz="1100" dirty="0" smtClean="0">
                <a:solidFill>
                  <a:srgbClr val="646363"/>
                </a:solidFill>
                <a:latin typeface="Meta IGM"/>
              </a:rPr>
              <a:t>. </a:t>
            </a:r>
            <a:r>
              <a:rPr kumimoji="0" lang="de-DE" sz="1100" b="0" i="0" u="none" strike="noStrike" kern="1200" cap="none" spc="0" normalizeH="0" baseline="0" noProof="0" dirty="0" smtClean="0">
                <a:ln>
                  <a:noFill/>
                </a:ln>
                <a:solidFill>
                  <a:srgbClr val="646363"/>
                </a:solidFill>
                <a:effectLst/>
                <a:uLnTx/>
                <a:uFillTx/>
                <a:latin typeface="Meta IGM"/>
              </a:rPr>
              <a:t>Auf die rasche Erholung im dritten und vierten Quartal 2020</a:t>
            </a:r>
            <a:r>
              <a:rPr kumimoji="0" lang="de-DE" sz="1100" b="0" i="0" u="none" strike="noStrike" kern="1200" cap="none" spc="0" normalizeH="0" noProof="0" dirty="0" smtClean="0">
                <a:ln>
                  <a:noFill/>
                </a:ln>
                <a:solidFill>
                  <a:srgbClr val="646363"/>
                </a:solidFill>
                <a:effectLst/>
                <a:uLnTx/>
                <a:uFillTx/>
                <a:latin typeface="Meta IGM"/>
              </a:rPr>
              <a:t> folgte im 1. Quartal 2021 aufgrund des erneuten </a:t>
            </a:r>
            <a:r>
              <a:rPr kumimoji="0" lang="de-DE" sz="1100" b="0" i="0" u="none" strike="noStrike" kern="1200" cap="none" spc="0" normalizeH="0" noProof="0" dirty="0" err="1" smtClean="0">
                <a:ln>
                  <a:noFill/>
                </a:ln>
                <a:solidFill>
                  <a:srgbClr val="646363"/>
                </a:solidFill>
                <a:effectLst/>
                <a:uLnTx/>
                <a:uFillTx/>
                <a:latin typeface="Meta IGM"/>
              </a:rPr>
              <a:t>Lockdowns</a:t>
            </a:r>
            <a:r>
              <a:rPr kumimoji="0" lang="de-DE" sz="1100" b="0" i="0" u="none" strike="noStrike" kern="1200" cap="none" spc="0" normalizeH="0" noProof="0" dirty="0" smtClean="0">
                <a:ln>
                  <a:noFill/>
                </a:ln>
                <a:solidFill>
                  <a:srgbClr val="646363"/>
                </a:solidFill>
                <a:effectLst/>
                <a:uLnTx/>
                <a:uFillTx/>
                <a:latin typeface="Meta IGM"/>
              </a:rPr>
              <a:t> ein Rückgang um 1,9 Prozent. Im zweiten und dritten Quartal 2021 setzte sich die Erholung mit plus 2,0 und 1,7 Prozent fort.</a:t>
            </a:r>
            <a:endParaRPr kumimoji="0" lang="de-DE" sz="1100" b="0" i="0" u="none" strike="noStrike" kern="1200" cap="none" spc="0" normalizeH="0" baseline="0" noProof="0" dirty="0" smtClean="0">
              <a:ln>
                <a:noFill/>
              </a:ln>
              <a:solidFill>
                <a:srgbClr val="646363"/>
              </a:solidFill>
              <a:effectLst/>
              <a:uLnTx/>
              <a:uFillTx/>
              <a:latin typeface="Meta IGM"/>
            </a:endParaRPr>
          </a:p>
          <a:p>
            <a:pPr marL="0" marR="0" lvl="0" indent="0" algn="l" defTabSz="685800" rtl="0" eaLnBrk="1" fontAlgn="auto" latinLnBrk="0" hangingPunct="1">
              <a:lnSpc>
                <a:spcPct val="150000"/>
              </a:lnSpc>
              <a:spcBef>
                <a:spcPts val="750"/>
              </a:spcBef>
              <a:spcAft>
                <a:spcPts val="0"/>
              </a:spcAft>
              <a:buClrTx/>
              <a:buSzTx/>
              <a:buFontTx/>
              <a:buNone/>
              <a:tabLst/>
              <a:defRPr/>
            </a:pPr>
            <a:r>
              <a:rPr lang="de-DE" sz="1100" noProof="0" dirty="0" smtClean="0">
                <a:solidFill>
                  <a:srgbClr val="646363"/>
                </a:solidFill>
                <a:latin typeface="Meta IGM"/>
              </a:rPr>
              <a:t>Die führenden deutschen Wirtschaftsforschungsinstitute </a:t>
            </a:r>
            <a:r>
              <a:rPr lang="de-DE" sz="1100" dirty="0" smtClean="0">
                <a:solidFill>
                  <a:srgbClr val="646363"/>
                </a:solidFill>
                <a:latin typeface="Meta IGM"/>
              </a:rPr>
              <a:t>reduzierten allerdings aufgrund der zunehmenden Lieferengpässe ihre Wachstumsprognose für 2021 von 3,7 auf 2,4 Prozent. Im Gegenzug erhöht sich die Erwartung </a:t>
            </a:r>
            <a:r>
              <a:rPr lang="de-DE" sz="1100" noProof="0" dirty="0" smtClean="0">
                <a:solidFill>
                  <a:srgbClr val="646363"/>
                </a:solidFill>
                <a:latin typeface="Meta IGM"/>
              </a:rPr>
              <a:t>für 2022 von 3,9 auf 4,8 Prozent. Die Erholung verzögert sich. </a:t>
            </a:r>
            <a:r>
              <a:rPr lang="de-DE" sz="1100" b="1" noProof="0" dirty="0" smtClean="0">
                <a:solidFill>
                  <a:srgbClr val="646363"/>
                </a:solidFill>
                <a:latin typeface="Meta IGM"/>
              </a:rPr>
              <a:t>Das Vorkrisenniveau wird </a:t>
            </a:r>
            <a:r>
              <a:rPr lang="de-DE" sz="1100" b="1" dirty="0" smtClean="0">
                <a:solidFill>
                  <a:srgbClr val="646363"/>
                </a:solidFill>
                <a:latin typeface="Meta IGM"/>
              </a:rPr>
              <a:t>voraussichtlich </a:t>
            </a:r>
            <a:r>
              <a:rPr lang="de-DE" sz="1100" b="1" noProof="0" dirty="0" smtClean="0">
                <a:solidFill>
                  <a:srgbClr val="646363"/>
                </a:solidFill>
                <a:latin typeface="Meta IGM"/>
              </a:rPr>
              <a:t>erst m 1. Quartal 2022 erreicht</a:t>
            </a:r>
            <a:r>
              <a:rPr lang="de-DE" sz="1100" noProof="0" dirty="0" smtClean="0">
                <a:solidFill>
                  <a:srgbClr val="646363"/>
                </a:solidFill>
                <a:latin typeface="Meta IGM"/>
              </a:rPr>
              <a:t>.</a:t>
            </a:r>
            <a:endParaRPr kumimoji="0" lang="de-DE" sz="1100" b="0" i="0" u="none" strike="noStrike" kern="1200" cap="none" spc="0" normalizeH="0" baseline="0" noProof="0" dirty="0">
              <a:ln>
                <a:noFill/>
              </a:ln>
              <a:solidFill>
                <a:srgbClr val="E2051A"/>
              </a:solidFill>
              <a:effectLst/>
              <a:uLnTx/>
              <a:uFillTx/>
              <a:latin typeface="Meta IGM"/>
            </a:endParaRPr>
          </a:p>
        </p:txBody>
      </p:sp>
      <p:pic>
        <p:nvPicPr>
          <p:cNvPr id="5" name="Grafik 4"/>
          <p:cNvPicPr>
            <a:picLocks noChangeAspect="1"/>
          </p:cNvPicPr>
          <p:nvPr/>
        </p:nvPicPr>
        <p:blipFill>
          <a:blip r:embed="rId2"/>
          <a:stretch>
            <a:fillRect/>
          </a:stretch>
        </p:blipFill>
        <p:spPr>
          <a:xfrm>
            <a:off x="156818" y="1680095"/>
            <a:ext cx="5424473" cy="3935615"/>
          </a:xfrm>
          <a:prstGeom prst="rect">
            <a:avLst/>
          </a:prstGeom>
        </p:spPr>
      </p:pic>
    </p:spTree>
    <p:extLst>
      <p:ext uri="{BB962C8B-B14F-4D97-AF65-F5344CB8AC3E}">
        <p14:creationId xmlns:p14="http://schemas.microsoft.com/office/powerpoint/2010/main" val="2081761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153730" y="1616363"/>
            <a:ext cx="5608716" cy="4193309"/>
          </a:xfrm>
          <a:prstGeom prst="rect">
            <a:avLst/>
          </a:prstGeom>
        </p:spPr>
      </p:pic>
      <p:sp>
        <p:nvSpPr>
          <p:cNvPr id="2" name="Titel 1"/>
          <p:cNvSpPr>
            <a:spLocks noGrp="1"/>
          </p:cNvSpPr>
          <p:nvPr>
            <p:ph type="title"/>
          </p:nvPr>
        </p:nvSpPr>
        <p:spPr>
          <a:xfrm>
            <a:off x="337912" y="300863"/>
            <a:ext cx="6899650" cy="540000"/>
          </a:xfrm>
        </p:spPr>
        <p:txBody>
          <a:bodyPr/>
          <a:lstStyle/>
          <a:p>
            <a:r>
              <a:rPr lang="de-DE" sz="2800" dirty="0" smtClean="0"/>
              <a:t>Prognosen der Institute zeigen für 2021 noch eine relativ große Bandbreite</a:t>
            </a:r>
            <a:endParaRPr lang="de-DE" sz="2800" dirty="0"/>
          </a:p>
        </p:txBody>
      </p:sp>
      <p:sp>
        <p:nvSpPr>
          <p:cNvPr id="6" name="Textfeld 5"/>
          <p:cNvSpPr txBox="1"/>
          <p:nvPr/>
        </p:nvSpPr>
        <p:spPr>
          <a:xfrm>
            <a:off x="5762354" y="2040764"/>
            <a:ext cx="3381646" cy="3344505"/>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1" i="0" u="none" strike="noStrike" kern="1200" cap="none" spc="0" normalizeH="0" baseline="0" noProof="0" dirty="0" smtClean="0">
                <a:ln>
                  <a:noFill/>
                </a:ln>
                <a:solidFill>
                  <a:srgbClr val="646363"/>
                </a:solidFill>
                <a:effectLst/>
                <a:uLnTx/>
                <a:uFillTx/>
                <a:latin typeface="Meta IGM"/>
              </a:rPr>
              <a:t>Die </a:t>
            </a:r>
            <a:r>
              <a:rPr lang="de-DE" sz="1100" b="1" dirty="0" smtClean="0">
                <a:solidFill>
                  <a:srgbClr val="646363"/>
                </a:solidFill>
                <a:latin typeface="Meta IGM"/>
              </a:rPr>
              <a:t>Herbstprognosen</a:t>
            </a:r>
            <a:r>
              <a:rPr kumimoji="0" lang="de-DE" sz="1100" b="1" i="0" u="none" strike="noStrike" kern="1200" cap="none" spc="0" normalizeH="0" baseline="0" noProof="0" dirty="0" smtClean="0">
                <a:ln>
                  <a:noFill/>
                </a:ln>
                <a:solidFill>
                  <a:srgbClr val="646363"/>
                </a:solidFill>
                <a:effectLst/>
                <a:uLnTx/>
                <a:uFillTx/>
                <a:latin typeface="Meta IGM"/>
              </a:rPr>
              <a:t> der Institute für 2021 lassen streuen zwischen plus 2,1 und plus </a:t>
            </a:r>
            <a:r>
              <a:rPr lang="de-DE" sz="1100" b="1" noProof="0" dirty="0" smtClean="0">
                <a:solidFill>
                  <a:srgbClr val="646363"/>
                </a:solidFill>
                <a:latin typeface="Meta IGM"/>
              </a:rPr>
              <a:t>3,5 </a:t>
            </a:r>
            <a:r>
              <a:rPr kumimoji="0" lang="de-DE" sz="1100" b="1" i="0" u="none" strike="noStrike" kern="1200" cap="none" spc="0" normalizeH="0" baseline="0" noProof="0" dirty="0" smtClean="0">
                <a:ln>
                  <a:noFill/>
                </a:ln>
                <a:solidFill>
                  <a:srgbClr val="646363"/>
                </a:solidFill>
                <a:effectLst/>
                <a:uLnTx/>
                <a:uFillTx/>
                <a:latin typeface="Meta IGM"/>
              </a:rPr>
              <a:t>Prozent. Für 2022 erwarten die Institute</a:t>
            </a:r>
            <a:r>
              <a:rPr kumimoji="0" lang="de-DE" sz="1100" b="1" i="0" u="none" strike="noStrike" kern="1200" cap="none" spc="0" normalizeH="0" noProof="0" dirty="0" smtClean="0">
                <a:ln>
                  <a:noFill/>
                </a:ln>
                <a:solidFill>
                  <a:srgbClr val="646363"/>
                </a:solidFill>
                <a:effectLst/>
                <a:uLnTx/>
                <a:uFillTx/>
                <a:latin typeface="Meta IGM"/>
              </a:rPr>
              <a:t> Zuwächse bis zu 5,1 Prozent.</a:t>
            </a:r>
            <a:endParaRPr kumimoji="0" lang="de-DE" sz="1100" b="1" i="0" u="none" strike="noStrike" kern="1200" cap="none" spc="0" normalizeH="0" baseline="0" noProof="0" dirty="0" smtClean="0">
              <a:ln>
                <a:noFill/>
              </a:ln>
              <a:solidFill>
                <a:srgbClr val="646363"/>
              </a:solidFill>
              <a:effectLst/>
              <a:uLnTx/>
              <a:uFillTx/>
              <a:latin typeface="Meta IGM"/>
            </a:endParaRPr>
          </a:p>
          <a:p>
            <a:pPr marL="0" marR="0" lvl="0" indent="0" algn="l" defTabSz="685800" rtl="0" eaLnBrk="1" fontAlgn="auto" latinLnBrk="0" hangingPunct="1">
              <a:lnSpc>
                <a:spcPct val="150000"/>
              </a:lnSpc>
              <a:spcBef>
                <a:spcPts val="750"/>
              </a:spcBef>
              <a:spcAft>
                <a:spcPts val="0"/>
              </a:spcAft>
              <a:buClrTx/>
              <a:buSzTx/>
              <a:buFontTx/>
              <a:buNone/>
              <a:tabLst/>
              <a:defRPr/>
            </a:pPr>
            <a:r>
              <a:rPr lang="de-DE" sz="1100" dirty="0" smtClean="0">
                <a:solidFill>
                  <a:srgbClr val="646363"/>
                </a:solidFill>
                <a:latin typeface="Meta IGM"/>
              </a:rPr>
              <a:t>Zur unklaren Perspektive für die weitere Entwicklung der Pandemie kommen Unsicherheiten aufgrund der Versorgungsengpässe.</a:t>
            </a:r>
            <a:r>
              <a:rPr kumimoji="0" lang="de-DE" sz="1100" b="0" i="0" u="none" strike="noStrike" kern="1200" cap="none" spc="0" normalizeH="0" baseline="0" noProof="0" dirty="0" smtClean="0">
                <a:ln>
                  <a:noFill/>
                </a:ln>
                <a:solidFill>
                  <a:srgbClr val="646363"/>
                </a:solidFill>
                <a:effectLst/>
                <a:uLnTx/>
                <a:uFillTx/>
                <a:latin typeface="Meta IGM"/>
              </a:rPr>
              <a:t> </a:t>
            </a:r>
          </a:p>
          <a:p>
            <a:pPr marL="0" marR="0" lvl="0" indent="0" algn="l" defTabSz="685800" rtl="0" eaLnBrk="1" fontAlgn="auto" latinLnBrk="0" hangingPunct="1">
              <a:lnSpc>
                <a:spcPct val="150000"/>
              </a:lnSpc>
              <a:spcBef>
                <a:spcPts val="750"/>
              </a:spcBef>
              <a:spcAft>
                <a:spcPts val="0"/>
              </a:spcAft>
              <a:buClrTx/>
              <a:buSzTx/>
              <a:buFontTx/>
              <a:buNone/>
              <a:tabLst/>
              <a:defRPr/>
            </a:pPr>
            <a:r>
              <a:rPr lang="de-DE" sz="1100" dirty="0" smtClean="0">
                <a:solidFill>
                  <a:srgbClr val="646363"/>
                </a:solidFill>
                <a:latin typeface="Meta IGM"/>
              </a:rPr>
              <a:t>Die </a:t>
            </a:r>
            <a:r>
              <a:rPr kumimoji="0" lang="de-DE" sz="1100" b="0" i="0" u="none" strike="noStrike" kern="1200" cap="none" spc="0" normalizeH="0" baseline="0" noProof="0" dirty="0" smtClean="0">
                <a:ln>
                  <a:noFill/>
                </a:ln>
                <a:solidFill>
                  <a:srgbClr val="646363"/>
                </a:solidFill>
                <a:effectLst/>
                <a:uLnTx/>
                <a:uFillTx/>
                <a:latin typeface="Meta IGM"/>
              </a:rPr>
              <a:t>aktuell steigenden Infektionszahlen</a:t>
            </a:r>
            <a:r>
              <a:rPr kumimoji="0" lang="de-DE" sz="1100" b="0" i="0" u="none" strike="noStrike" kern="1200" cap="none" spc="0" normalizeH="0" noProof="0" dirty="0" smtClean="0">
                <a:ln>
                  <a:noFill/>
                </a:ln>
                <a:solidFill>
                  <a:srgbClr val="646363"/>
                </a:solidFill>
                <a:effectLst/>
                <a:uLnTx/>
                <a:uFillTx/>
                <a:latin typeface="Meta IGM"/>
              </a:rPr>
              <a:t> und die Belastung des Gesundheitssystems sowie mögliche erneute </a:t>
            </a:r>
            <a:r>
              <a:rPr lang="de-DE" sz="1100" dirty="0" smtClean="0">
                <a:solidFill>
                  <a:srgbClr val="646363"/>
                </a:solidFill>
                <a:latin typeface="Meta IGM"/>
              </a:rPr>
              <a:t>Maßnahmen zur Eindämmung der Pandemie </a:t>
            </a:r>
            <a:r>
              <a:rPr kumimoji="0" lang="de-DE" sz="1100" b="0" i="0" u="none" strike="noStrike" kern="1200" cap="none" spc="0" normalizeH="0" noProof="0" dirty="0" smtClean="0">
                <a:ln>
                  <a:noFill/>
                </a:ln>
                <a:solidFill>
                  <a:srgbClr val="646363"/>
                </a:solidFill>
                <a:effectLst/>
                <a:uLnTx/>
                <a:uFillTx/>
                <a:latin typeface="Meta IGM"/>
              </a:rPr>
              <a:t>sind in den vorliegenden Herbstprognosen noch nicht berücksichtigt.</a:t>
            </a:r>
            <a:endParaRPr kumimoji="0" lang="de-DE" sz="1100" b="0" i="0" u="none" strike="noStrike" kern="1200" cap="none" spc="0" normalizeH="0" baseline="0" noProof="0" dirty="0">
              <a:ln>
                <a:noFill/>
              </a:ln>
              <a:solidFill>
                <a:srgbClr val="646363"/>
              </a:solidFill>
              <a:effectLst/>
              <a:uLnTx/>
              <a:uFillTx/>
              <a:latin typeface="Meta IGM"/>
            </a:endParaRPr>
          </a:p>
        </p:txBody>
      </p:sp>
    </p:spTree>
    <p:extLst>
      <p:ext uri="{BB962C8B-B14F-4D97-AF65-F5344CB8AC3E}">
        <p14:creationId xmlns:p14="http://schemas.microsoft.com/office/powerpoint/2010/main" val="2337865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8337" y="258174"/>
            <a:ext cx="8014260" cy="803029"/>
          </a:xfrm>
        </p:spPr>
        <p:txBody>
          <a:bodyPr/>
          <a:lstStyle/>
          <a:p>
            <a:r>
              <a:rPr lang="de-DE" sz="2800" dirty="0"/>
              <a:t>3</a:t>
            </a:r>
            <a:r>
              <a:rPr lang="de-DE" sz="2800" dirty="0" smtClean="0"/>
              <a:t>. Quartal 2021: </a:t>
            </a:r>
            <a:r>
              <a:rPr lang="de-DE" sz="2400" dirty="0" smtClean="0"/>
              <a:t>BIP erholt sich mit den </a:t>
            </a:r>
            <a:br>
              <a:rPr lang="de-DE" sz="2400" dirty="0" smtClean="0"/>
            </a:br>
            <a:r>
              <a:rPr lang="de-DE" sz="2400" dirty="0" smtClean="0"/>
              <a:t>Lockerungen der Maßnahmen zur Pandemiebekämpfung</a:t>
            </a:r>
            <a:r>
              <a:rPr lang="de-DE" sz="2800" dirty="0" smtClean="0"/>
              <a:t/>
            </a:r>
            <a:br>
              <a:rPr lang="de-DE" sz="2800" dirty="0" smtClean="0"/>
            </a:br>
            <a:endParaRPr lang="de-DE" sz="2400" b="0" dirty="0"/>
          </a:p>
        </p:txBody>
      </p:sp>
      <p:sp>
        <p:nvSpPr>
          <p:cNvPr id="6" name="Textfeld 5"/>
          <p:cNvSpPr txBox="1"/>
          <p:nvPr/>
        </p:nvSpPr>
        <p:spPr>
          <a:xfrm>
            <a:off x="6064370" y="1741764"/>
            <a:ext cx="2950320" cy="4257576"/>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rPr>
              <a:t>Nachdem Ende März 2020 die Wirtschaft mit dem </a:t>
            </a:r>
            <a:r>
              <a:rPr kumimoji="0" lang="de-DE" sz="1100" b="0" i="0" u="none" strike="noStrike" kern="1200" cap="none" spc="0" normalizeH="0" baseline="0" noProof="0" dirty="0" err="1" smtClean="0">
                <a:ln>
                  <a:noFill/>
                </a:ln>
                <a:solidFill>
                  <a:srgbClr val="3C3C3B"/>
                </a:solidFill>
                <a:effectLst/>
                <a:uLnTx/>
                <a:uFillTx/>
                <a:latin typeface="Meta IGM"/>
              </a:rPr>
              <a:t>Shutdown</a:t>
            </a:r>
            <a:r>
              <a:rPr kumimoji="0" lang="de-DE" sz="1100" b="0" i="0" u="none" strike="noStrike" kern="1200" cap="none" spc="0" normalizeH="0" baseline="0" noProof="0" dirty="0" smtClean="0">
                <a:ln>
                  <a:noFill/>
                </a:ln>
                <a:solidFill>
                  <a:srgbClr val="3C3C3B"/>
                </a:solidFill>
                <a:effectLst/>
                <a:uLnTx/>
                <a:uFillTx/>
                <a:latin typeface="Meta IGM"/>
              </a:rPr>
              <a:t> in ein künstliches Koma versetzt wurde, brach das </a:t>
            </a:r>
            <a:r>
              <a:rPr kumimoji="0" lang="de-DE" sz="1100" b="1" i="0" u="none" strike="noStrike" kern="1200" cap="none" spc="0" normalizeH="0" baseline="0" noProof="0" dirty="0" smtClean="0">
                <a:ln>
                  <a:noFill/>
                </a:ln>
                <a:solidFill>
                  <a:srgbClr val="3C3C3B"/>
                </a:solidFill>
                <a:effectLst/>
                <a:uLnTx/>
                <a:uFillTx/>
                <a:latin typeface="Meta IGM"/>
              </a:rPr>
              <a:t>Bruttoinlandsprodukt im zweiten Quartal um 11,3 Prozent gegenüber dem Vorjahresquartal ein.</a:t>
            </a:r>
            <a:endParaRPr kumimoji="0" lang="de-DE" sz="1100" b="0" i="0" u="none" strike="noStrike" kern="1200" cap="none" spc="0" normalizeH="0" baseline="0" noProof="0" dirty="0" smtClean="0">
              <a:ln>
                <a:noFill/>
              </a:ln>
              <a:solidFill>
                <a:srgbClr val="3C3C3B"/>
              </a:solidFill>
              <a:effectLst/>
              <a:uLnTx/>
              <a:uFillTx/>
              <a:latin typeface="Meta IGM"/>
            </a:endParaRPr>
          </a:p>
          <a:p>
            <a:pPr marL="0" marR="0" lvl="0" indent="0" algn="l" defTabSz="685800" rtl="0" eaLnBrk="1" fontAlgn="auto" latinLnBrk="0" hangingPunct="1">
              <a:lnSpc>
                <a:spcPct val="150000"/>
              </a:lnSpc>
              <a:spcBef>
                <a:spcPts val="75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rPr>
              <a:t>Ein Großteil des Rückgangs konnte im dritten und vierten Quartal korrigiert werden. Der fortgesetzte </a:t>
            </a:r>
            <a:r>
              <a:rPr kumimoji="0" lang="de-DE" sz="1100" b="0" i="0" u="none" strike="noStrike" kern="1200" cap="none" spc="0" normalizeH="0" baseline="0" noProof="0" dirty="0" err="1" smtClean="0">
                <a:ln>
                  <a:noFill/>
                </a:ln>
                <a:solidFill>
                  <a:srgbClr val="3C3C3B"/>
                </a:solidFill>
                <a:effectLst/>
                <a:uLnTx/>
                <a:uFillTx/>
                <a:latin typeface="Meta IGM"/>
              </a:rPr>
              <a:t>Lockdown</a:t>
            </a:r>
            <a:r>
              <a:rPr kumimoji="0" lang="de-DE" sz="1100" b="0" i="0" u="none" strike="noStrike" kern="1200" cap="none" spc="0" normalizeH="0" baseline="0" noProof="0" dirty="0" smtClean="0">
                <a:ln>
                  <a:noFill/>
                </a:ln>
                <a:solidFill>
                  <a:srgbClr val="3C3C3B"/>
                </a:solidFill>
                <a:effectLst/>
                <a:uLnTx/>
                <a:uFillTx/>
                <a:latin typeface="Meta IGM"/>
              </a:rPr>
              <a:t> hatte auch im ersten Quartal 2021 einen weiteren Rückgang des BIP </a:t>
            </a:r>
            <a:r>
              <a:rPr kumimoji="0" lang="de-DE" sz="1100" b="0" i="0" u="none" strike="noStrike" kern="1200" cap="none" spc="0" normalizeH="0" baseline="0" noProof="0" dirty="0">
                <a:ln>
                  <a:noFill/>
                </a:ln>
                <a:solidFill>
                  <a:srgbClr val="3C3C3B"/>
                </a:solidFill>
                <a:effectLst/>
                <a:uLnTx/>
                <a:uFillTx/>
                <a:latin typeface="Meta IGM"/>
              </a:rPr>
              <a:t/>
            </a:r>
            <a:br>
              <a:rPr kumimoji="0" lang="de-DE" sz="1100" b="0" i="0" u="none" strike="noStrike" kern="1200" cap="none" spc="0" normalizeH="0" baseline="0" noProof="0" dirty="0">
                <a:ln>
                  <a:noFill/>
                </a:ln>
                <a:solidFill>
                  <a:srgbClr val="3C3C3B"/>
                </a:solidFill>
                <a:effectLst/>
                <a:uLnTx/>
                <a:uFillTx/>
                <a:latin typeface="Meta IGM"/>
              </a:rPr>
            </a:br>
            <a:r>
              <a:rPr kumimoji="0" lang="de-DE" sz="1100" b="0" i="0" u="none" strike="noStrike" kern="1200" cap="none" spc="0" normalizeH="0" baseline="0" noProof="0" dirty="0" smtClean="0">
                <a:ln>
                  <a:noFill/>
                </a:ln>
                <a:solidFill>
                  <a:srgbClr val="3C3C3B"/>
                </a:solidFill>
                <a:effectLst/>
                <a:uLnTx/>
                <a:uFillTx/>
                <a:latin typeface="Meta IGM"/>
              </a:rPr>
              <a:t>(im </a:t>
            </a:r>
            <a:r>
              <a:rPr kumimoji="0" lang="de-DE" sz="1100" b="0" i="0" u="none" strike="noStrike" kern="1200" cap="none" spc="0" normalizeH="0" baseline="0" noProof="0" dirty="0">
                <a:ln>
                  <a:noFill/>
                </a:ln>
                <a:solidFill>
                  <a:srgbClr val="3C3C3B"/>
                </a:solidFill>
                <a:effectLst/>
                <a:uLnTx/>
                <a:uFillTx/>
                <a:latin typeface="Meta IGM"/>
              </a:rPr>
              <a:t>Vergleich zum </a:t>
            </a:r>
            <a:r>
              <a:rPr kumimoji="0" lang="de-DE" sz="1100" b="0" i="0" u="none" strike="noStrike" kern="1200" cap="none" spc="0" normalizeH="0" baseline="0" noProof="0" dirty="0" smtClean="0">
                <a:ln>
                  <a:noFill/>
                </a:ln>
                <a:solidFill>
                  <a:srgbClr val="3C3C3B"/>
                </a:solidFill>
                <a:effectLst/>
                <a:uLnTx/>
                <a:uFillTx/>
                <a:latin typeface="Meta IGM"/>
              </a:rPr>
              <a:t>Vorjahr) zur Folge. </a:t>
            </a:r>
            <a:r>
              <a:rPr kumimoji="0" lang="de-DE" sz="1100" b="1" i="0" u="none" strike="noStrike" kern="1200" cap="none" spc="0" normalizeH="0" baseline="0" noProof="0" dirty="0" smtClean="0">
                <a:ln>
                  <a:noFill/>
                </a:ln>
                <a:solidFill>
                  <a:srgbClr val="3C3C3B"/>
                </a:solidFill>
                <a:effectLst/>
                <a:uLnTx/>
                <a:uFillTx/>
                <a:latin typeface="Meta IGM"/>
              </a:rPr>
              <a:t>Zusammen mit den Lockerungen führte der Basiseffekt im zweiten </a:t>
            </a:r>
            <a:r>
              <a:rPr lang="de-DE" sz="1100" b="1" dirty="0" smtClean="0">
                <a:solidFill>
                  <a:srgbClr val="3C3C3B"/>
                </a:solidFill>
                <a:latin typeface="Meta IGM"/>
              </a:rPr>
              <a:t>zu einem deutlichen Zuwachs, der sich etwas langsamer im 3. Quartal fortsetzte.</a:t>
            </a:r>
            <a:endParaRPr kumimoji="0" lang="de-DE" sz="1100" b="1" i="0" u="none" strike="noStrike" kern="1200" cap="none" spc="0" normalizeH="0" baseline="0" noProof="0" dirty="0" smtClean="0">
              <a:ln>
                <a:noFill/>
              </a:ln>
              <a:solidFill>
                <a:srgbClr val="3C3C3B"/>
              </a:solidFill>
              <a:effectLst/>
              <a:uLnTx/>
              <a:uFillTx/>
              <a:latin typeface="Meta IGM"/>
            </a:endParaRPr>
          </a:p>
        </p:txBody>
      </p:sp>
      <p:pic>
        <p:nvPicPr>
          <p:cNvPr id="4" name="Grafik 3"/>
          <p:cNvPicPr>
            <a:picLocks noChangeAspect="1"/>
          </p:cNvPicPr>
          <p:nvPr/>
        </p:nvPicPr>
        <p:blipFill>
          <a:blip r:embed="rId2"/>
          <a:stretch>
            <a:fillRect/>
          </a:stretch>
        </p:blipFill>
        <p:spPr>
          <a:xfrm>
            <a:off x="107588" y="1440791"/>
            <a:ext cx="5887769" cy="4558549"/>
          </a:xfrm>
          <a:prstGeom prst="rect">
            <a:avLst/>
          </a:prstGeom>
        </p:spPr>
      </p:pic>
    </p:spTree>
    <p:extLst>
      <p:ext uri="{BB962C8B-B14F-4D97-AF65-F5344CB8AC3E}">
        <p14:creationId xmlns:p14="http://schemas.microsoft.com/office/powerpoint/2010/main" val="9794417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2434" y="255965"/>
            <a:ext cx="7525459" cy="769732"/>
          </a:xfrm>
        </p:spPr>
        <p:txBody>
          <a:bodyPr/>
          <a:lstStyle/>
          <a:p>
            <a:r>
              <a:rPr lang="de-DE" sz="2800" dirty="0" smtClean="0"/>
              <a:t>Wachstumsbeiträge 3. Quartal 2021:</a:t>
            </a:r>
            <a:br>
              <a:rPr lang="de-DE" sz="2800" dirty="0" smtClean="0"/>
            </a:br>
            <a:r>
              <a:rPr lang="de-DE" sz="2400" dirty="0" smtClean="0"/>
              <a:t>Wachstum kommt vor allem aus dem Aufbau von Vorräten</a:t>
            </a:r>
            <a:endParaRPr lang="de-DE" sz="2400" dirty="0"/>
          </a:p>
        </p:txBody>
      </p:sp>
      <p:sp>
        <p:nvSpPr>
          <p:cNvPr id="6" name="Textfeld 5"/>
          <p:cNvSpPr txBox="1"/>
          <p:nvPr/>
        </p:nvSpPr>
        <p:spPr>
          <a:xfrm>
            <a:off x="5857336" y="1604590"/>
            <a:ext cx="3171161" cy="4308872"/>
          </a:xfrm>
          <a:prstGeom prst="rect">
            <a:avLst/>
          </a:prstGeom>
          <a:noFill/>
        </p:spPr>
        <p:txBody>
          <a:bodyPr wrap="square" rtlCol="0">
            <a:spAutoFit/>
          </a:bodyPr>
          <a:lstStyle/>
          <a:p>
            <a:pPr marL="0" marR="0" lvl="0" indent="0" algn="l" defTabSz="685800" rtl="0" eaLnBrk="1" fontAlgn="auto" latinLnBrk="0" hangingPunct="1">
              <a:lnSpc>
                <a:spcPct val="150000"/>
              </a:lnSpc>
              <a:spcBef>
                <a:spcPts val="0"/>
              </a:spcBef>
              <a:spcAft>
                <a:spcPts val="600"/>
              </a:spcAft>
              <a:buClrTx/>
              <a:buSzTx/>
              <a:buFontTx/>
              <a:buNone/>
              <a:tabLst/>
              <a:defRPr/>
            </a:pPr>
            <a:r>
              <a:rPr kumimoji="0" lang="de-DE" sz="1100" b="1" i="0" u="none" strike="noStrike" kern="1200" cap="none" spc="0" normalizeH="0" baseline="0" noProof="0" dirty="0" smtClean="0">
                <a:ln>
                  <a:noFill/>
                </a:ln>
                <a:solidFill>
                  <a:srgbClr val="3C3C3B"/>
                </a:solidFill>
                <a:effectLst/>
                <a:uLnTx/>
                <a:uFillTx/>
                <a:latin typeface="Meta IGM"/>
                <a:ea typeface="+mn-ea"/>
                <a:cs typeface="Calibri" panose="020F0502020204030204" pitchFamily="34" charset="0"/>
              </a:rPr>
              <a:t>Der BIP-Zuwachs im 3. Quartal 2021 </a:t>
            </a:r>
            <a:r>
              <a:rPr lang="de-DE" sz="1100" b="1" dirty="0" smtClean="0">
                <a:solidFill>
                  <a:srgbClr val="3C3C3B"/>
                </a:solidFill>
                <a:latin typeface="Meta IGM"/>
                <a:cs typeface="Calibri" panose="020F0502020204030204" pitchFamily="34" charset="0"/>
              </a:rPr>
              <a:t>geht </a:t>
            </a:r>
            <a:r>
              <a:rPr kumimoji="0" lang="de-DE" sz="1100" b="1" i="0" u="none" strike="noStrike" kern="1200" cap="none" spc="0" normalizeH="0" baseline="0" noProof="0" dirty="0" smtClean="0">
                <a:ln>
                  <a:noFill/>
                </a:ln>
                <a:solidFill>
                  <a:srgbClr val="3C3C3B"/>
                </a:solidFill>
                <a:effectLst/>
                <a:uLnTx/>
                <a:uFillTx/>
                <a:latin typeface="Meta IGM"/>
                <a:ea typeface="+mn-ea"/>
                <a:cs typeface="Calibri" panose="020F0502020204030204" pitchFamily="34" charset="0"/>
              </a:rPr>
              <a:t>zum Großteil auf den ungeplanten Aufbau</a:t>
            </a:r>
            <a:r>
              <a:rPr kumimoji="0" lang="de-DE" sz="1100" b="1" i="0" u="none" strike="noStrike" kern="1200" cap="none" spc="0" normalizeH="0" noProof="0" dirty="0" smtClean="0">
                <a:ln>
                  <a:noFill/>
                </a:ln>
                <a:solidFill>
                  <a:srgbClr val="3C3C3B"/>
                </a:solidFill>
                <a:effectLst/>
                <a:uLnTx/>
                <a:uFillTx/>
                <a:latin typeface="Meta IGM"/>
                <a:ea typeface="+mn-ea"/>
                <a:cs typeface="Calibri" panose="020F0502020204030204" pitchFamily="34" charset="0"/>
              </a:rPr>
              <a:t> von Vorräten zurück (zwei Prozentpunkte). Die Lieferengpässe einzelner Waren trugen dazu bei, dass andere Vorprodukte nicht weiterverarbeitet werden konnten.</a:t>
            </a:r>
            <a:endParaRPr kumimoji="0" lang="de-DE" sz="1100" b="1" i="0" u="none" strike="noStrike" kern="1200" cap="none" spc="0" normalizeH="0" baseline="0" noProof="0" dirty="0" smtClean="0">
              <a:ln>
                <a:noFill/>
              </a:ln>
              <a:solidFill>
                <a:srgbClr val="3C3C3B"/>
              </a:solidFill>
              <a:effectLst/>
              <a:uLnTx/>
              <a:uFillTx/>
              <a:latin typeface="Meta IGM"/>
              <a:ea typeface="+mn-ea"/>
              <a:cs typeface="Calibri" panose="020F0502020204030204" pitchFamily="34" charset="0"/>
            </a:endParaRPr>
          </a:p>
          <a:p>
            <a:pPr marL="0" marR="0" lvl="0" indent="0" algn="l" defTabSz="685800" rtl="0" eaLnBrk="1" fontAlgn="auto" latinLnBrk="0" hangingPunct="1">
              <a:lnSpc>
                <a:spcPct val="150000"/>
              </a:lnSpc>
              <a:spcBef>
                <a:spcPts val="0"/>
              </a:spcBef>
              <a:spcAft>
                <a:spcPts val="60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cs typeface="Calibri" panose="020F0502020204030204" pitchFamily="34" charset="0"/>
              </a:rPr>
              <a:t>Darüber hinaus</a:t>
            </a:r>
            <a:r>
              <a:rPr kumimoji="0" lang="de-DE" sz="1100" b="0" i="0" u="none" strike="noStrike" kern="1200" cap="none" spc="0" normalizeH="0" noProof="0" dirty="0" smtClean="0">
                <a:ln>
                  <a:noFill/>
                </a:ln>
                <a:solidFill>
                  <a:srgbClr val="3C3C3B"/>
                </a:solidFill>
                <a:effectLst/>
                <a:uLnTx/>
                <a:uFillTx/>
                <a:latin typeface="Meta IGM"/>
                <a:cs typeface="Calibri" panose="020F0502020204030204" pitchFamily="34" charset="0"/>
              </a:rPr>
              <a:t> entwickelte sich im Vergleich zum Vorjahr der private Konsum etwas dynamischer und trug mit 0,8 Prozentpunkten zum Wachstum bei. </a:t>
            </a:r>
            <a:r>
              <a:rPr kumimoji="0" lang="de-DE" sz="1100" b="0" i="0" u="none" strike="noStrike" kern="1200" cap="none" spc="0" normalizeH="0" baseline="0" noProof="0" dirty="0" smtClean="0">
                <a:ln>
                  <a:noFill/>
                </a:ln>
                <a:solidFill>
                  <a:srgbClr val="3C3C3B"/>
                </a:solidFill>
                <a:effectLst/>
                <a:uLnTx/>
                <a:uFillTx/>
                <a:latin typeface="Meta IGM"/>
                <a:cs typeface="Calibri" panose="020F0502020204030204" pitchFamily="34" charset="0"/>
              </a:rPr>
              <a:t>Aber auch der Staatskonsum (plus 0,5 Prozentpunkte) und die Bauinvestitionen</a:t>
            </a:r>
            <a:r>
              <a:rPr kumimoji="0" lang="de-DE" sz="1100" b="0" i="0" u="none" strike="noStrike" kern="1200" cap="none" spc="0" normalizeH="0" noProof="0" dirty="0" smtClean="0">
                <a:ln>
                  <a:noFill/>
                </a:ln>
                <a:solidFill>
                  <a:srgbClr val="3C3C3B"/>
                </a:solidFill>
                <a:effectLst/>
                <a:uLnTx/>
                <a:uFillTx/>
                <a:latin typeface="Meta IGM"/>
                <a:cs typeface="Calibri" panose="020F0502020204030204" pitchFamily="34" charset="0"/>
              </a:rPr>
              <a:t> trieben das Wachstum.</a:t>
            </a:r>
          </a:p>
          <a:p>
            <a:pPr marL="0" marR="0" lvl="0" indent="0" algn="l" defTabSz="685800" rtl="0" eaLnBrk="1" fontAlgn="auto" latinLnBrk="0" hangingPunct="1">
              <a:lnSpc>
                <a:spcPct val="150000"/>
              </a:lnSpc>
              <a:spcBef>
                <a:spcPts val="0"/>
              </a:spcBef>
              <a:spcAft>
                <a:spcPts val="600"/>
              </a:spcAft>
              <a:buClrTx/>
              <a:buSzTx/>
              <a:buFontTx/>
              <a:buNone/>
              <a:tabLst/>
              <a:defRPr/>
            </a:pPr>
            <a:r>
              <a:rPr lang="de-DE" sz="1100" baseline="0" dirty="0" smtClean="0">
                <a:solidFill>
                  <a:srgbClr val="3C3C3B"/>
                </a:solidFill>
                <a:latin typeface="Meta IGM"/>
                <a:cs typeface="Calibri" panose="020F0502020204030204" pitchFamily="34" charset="0"/>
              </a:rPr>
              <a:t>Unsicherheiten</a:t>
            </a:r>
            <a:r>
              <a:rPr lang="de-DE" sz="1100" dirty="0" smtClean="0">
                <a:solidFill>
                  <a:srgbClr val="3C3C3B"/>
                </a:solidFill>
                <a:latin typeface="Meta IGM"/>
                <a:cs typeface="Calibri" panose="020F0502020204030204" pitchFamily="34" charset="0"/>
              </a:rPr>
              <a:t> über die weitere Entwicklung belasteten die </a:t>
            </a:r>
            <a:r>
              <a:rPr lang="de-DE" sz="1100" dirty="0" smtClean="0">
                <a:solidFill>
                  <a:srgbClr val="3C3C3B"/>
                </a:solidFill>
                <a:latin typeface="Meta IGM"/>
                <a:cs typeface="Calibri" panose="020F0502020204030204" pitchFamily="34" charset="0"/>
              </a:rPr>
              <a:t>Ausrüstungsinvestitionen. Das </a:t>
            </a:r>
            <a:r>
              <a:rPr lang="de-DE" sz="1100" dirty="0" smtClean="0">
                <a:solidFill>
                  <a:srgbClr val="3C3C3B"/>
                </a:solidFill>
                <a:latin typeface="Meta IGM"/>
                <a:cs typeface="Calibri" panose="020F0502020204030204" pitchFamily="34" charset="0"/>
              </a:rPr>
              <a:t>trifft auch auf die im Vergleich zu den Exporten rascher wachsenden Importe zu. </a:t>
            </a:r>
            <a:endParaRPr kumimoji="0" lang="de-DE" sz="1100" b="0" i="0" u="none" strike="noStrike" kern="1200" cap="none" spc="0" normalizeH="0" baseline="0" noProof="0" dirty="0">
              <a:ln>
                <a:noFill/>
              </a:ln>
              <a:solidFill>
                <a:srgbClr val="3C3C3B"/>
              </a:solidFill>
              <a:effectLst/>
              <a:uLnTx/>
              <a:uFillTx/>
              <a:latin typeface="Meta IGM"/>
              <a:cs typeface="Calibri" panose="020F0502020204030204" pitchFamily="34" charset="0"/>
            </a:endParaRPr>
          </a:p>
        </p:txBody>
      </p:sp>
      <p:pic>
        <p:nvPicPr>
          <p:cNvPr id="3" name="Grafik 2"/>
          <p:cNvPicPr>
            <a:picLocks noChangeAspect="1"/>
          </p:cNvPicPr>
          <p:nvPr/>
        </p:nvPicPr>
        <p:blipFill>
          <a:blip r:embed="rId2"/>
          <a:stretch>
            <a:fillRect/>
          </a:stretch>
        </p:blipFill>
        <p:spPr>
          <a:xfrm>
            <a:off x="212436" y="1722769"/>
            <a:ext cx="5713911" cy="3773863"/>
          </a:xfrm>
          <a:prstGeom prst="rect">
            <a:avLst/>
          </a:prstGeom>
        </p:spPr>
      </p:pic>
    </p:spTree>
    <p:extLst>
      <p:ext uri="{BB962C8B-B14F-4D97-AF65-F5344CB8AC3E}">
        <p14:creationId xmlns:p14="http://schemas.microsoft.com/office/powerpoint/2010/main" val="4237868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787" y="288217"/>
            <a:ext cx="6830158" cy="877279"/>
          </a:xfrm>
        </p:spPr>
        <p:txBody>
          <a:bodyPr/>
          <a:lstStyle/>
          <a:p>
            <a:r>
              <a:rPr lang="de-DE" sz="2800" dirty="0" smtClean="0"/>
              <a:t>Unternehmens- und Vermögenseinkommen korrigieren Verluste des Vorjahres</a:t>
            </a:r>
            <a:endParaRPr lang="de-DE" sz="2800" b="0" dirty="0"/>
          </a:p>
        </p:txBody>
      </p:sp>
      <p:sp>
        <p:nvSpPr>
          <p:cNvPr id="6" name="Textfeld 5"/>
          <p:cNvSpPr txBox="1"/>
          <p:nvPr/>
        </p:nvSpPr>
        <p:spPr>
          <a:xfrm>
            <a:off x="6262777" y="2005761"/>
            <a:ext cx="2812212" cy="3229089"/>
          </a:xfrm>
          <a:prstGeom prst="rect">
            <a:avLst/>
          </a:prstGeom>
          <a:noFill/>
        </p:spPr>
        <p:txBody>
          <a:bodyPr wrap="square" rtlCol="0">
            <a:spAutoFit/>
          </a:bodyPr>
          <a:lstStyle/>
          <a:p>
            <a:pPr marL="0" marR="0" lvl="0" indent="0" algn="l" defTabSz="685800" rtl="0" eaLnBrk="1" fontAlgn="auto" latinLnBrk="0" hangingPunct="1">
              <a:lnSpc>
                <a:spcPct val="150000"/>
              </a:lnSpc>
              <a:spcBef>
                <a:spcPts val="700"/>
              </a:spcBef>
              <a:spcAft>
                <a:spcPts val="0"/>
              </a:spcAft>
              <a:buClrTx/>
              <a:buSzTx/>
              <a:buFontTx/>
              <a:buNone/>
              <a:tabLst/>
              <a:defRPr/>
            </a:pPr>
            <a:r>
              <a:rPr kumimoji="0" lang="de-DE" sz="1100" b="1" i="0" u="none" strike="noStrike" kern="1200" cap="none" spc="0" normalizeH="0" baseline="0" noProof="0" dirty="0" smtClean="0">
                <a:ln>
                  <a:noFill/>
                </a:ln>
                <a:solidFill>
                  <a:srgbClr val="3C3C3B"/>
                </a:solidFill>
                <a:effectLst/>
                <a:uLnTx/>
                <a:uFillTx/>
                <a:latin typeface="Meta IGM"/>
              </a:rPr>
              <a:t>Die Unternehmens- und Vermögenseinkommen erholten sich im 2. Quartal 2021 gegenüber dem Vorjahr um </a:t>
            </a:r>
            <a:r>
              <a:rPr kumimoji="0" lang="de-DE" sz="1100" b="1" i="0" u="none" strike="noStrike" kern="1200" cap="none" spc="0" normalizeH="0" baseline="0" noProof="0" dirty="0" smtClean="0">
                <a:ln>
                  <a:noFill/>
                </a:ln>
                <a:solidFill>
                  <a:srgbClr val="3C3C3B"/>
                </a:solidFill>
                <a:effectLst/>
                <a:uLnTx/>
                <a:uFillTx/>
                <a:latin typeface="Meta IGM"/>
              </a:rPr>
              <a:t>über</a:t>
            </a:r>
            <a:r>
              <a:rPr kumimoji="0" lang="de-DE" sz="1100" b="1" i="0" u="none" strike="noStrike" kern="1200" cap="none" spc="0" normalizeH="0" baseline="0" noProof="0" dirty="0" smtClean="0">
                <a:ln>
                  <a:noFill/>
                </a:ln>
                <a:solidFill>
                  <a:srgbClr val="FF0000"/>
                </a:solidFill>
                <a:effectLst/>
                <a:uLnTx/>
                <a:uFillTx/>
                <a:latin typeface="Meta IGM"/>
              </a:rPr>
              <a:t> </a:t>
            </a:r>
            <a:r>
              <a:rPr kumimoji="0" lang="de-DE" sz="1100" b="1" i="0" u="none" strike="noStrike" kern="1200" cap="none" spc="0" normalizeH="0" baseline="0" noProof="0" dirty="0" smtClean="0">
                <a:ln>
                  <a:noFill/>
                </a:ln>
                <a:solidFill>
                  <a:srgbClr val="3C3C3B"/>
                </a:solidFill>
                <a:effectLst/>
                <a:uLnTx/>
                <a:uFillTx/>
                <a:latin typeface="Meta IGM"/>
              </a:rPr>
              <a:t>41 </a:t>
            </a:r>
            <a:r>
              <a:rPr kumimoji="0" lang="de-DE" sz="1100" b="1" i="0" u="none" strike="noStrike" kern="1200" cap="none" spc="0" normalizeH="0" baseline="0" noProof="0" dirty="0" smtClean="0">
                <a:ln>
                  <a:noFill/>
                </a:ln>
                <a:solidFill>
                  <a:srgbClr val="3C3C3B"/>
                </a:solidFill>
                <a:effectLst/>
                <a:uLnTx/>
                <a:uFillTx/>
                <a:latin typeface="Meta IGM"/>
              </a:rPr>
              <a:t>Prozent </a:t>
            </a:r>
            <a:r>
              <a:rPr kumimoji="0" lang="de-DE" sz="1100" b="0" i="0" u="none" strike="noStrike" kern="1200" cap="none" spc="0" normalizeH="0" baseline="0" noProof="0" dirty="0" smtClean="0">
                <a:ln>
                  <a:noFill/>
                </a:ln>
                <a:solidFill>
                  <a:srgbClr val="3C3C3B"/>
                </a:solidFill>
                <a:effectLst/>
                <a:uLnTx/>
                <a:uFillTx/>
                <a:latin typeface="Meta IGM"/>
              </a:rPr>
              <a:t>und korrigierten damit sehr deutlich den Verlust des Vorjahresquartals (minus 27 Prozent). Diese Entwicklung setzte sich im 3.</a:t>
            </a:r>
            <a:r>
              <a:rPr kumimoji="0" lang="de-DE" sz="1100" b="0" i="0" u="none" strike="noStrike" kern="1200" cap="none" spc="0" normalizeH="0" noProof="0" dirty="0" smtClean="0">
                <a:ln>
                  <a:noFill/>
                </a:ln>
                <a:solidFill>
                  <a:srgbClr val="3C3C3B"/>
                </a:solidFill>
                <a:effectLst/>
                <a:uLnTx/>
                <a:uFillTx/>
                <a:latin typeface="Meta IGM"/>
              </a:rPr>
              <a:t> Quartal mit </a:t>
            </a:r>
            <a:r>
              <a:rPr lang="de-DE" sz="1100" noProof="0" dirty="0" smtClean="0">
                <a:solidFill>
                  <a:srgbClr val="3C3C3B"/>
                </a:solidFill>
                <a:latin typeface="Meta IGM"/>
              </a:rPr>
              <a:t>beinahe plus 13 Prozent </a:t>
            </a:r>
            <a:r>
              <a:rPr kumimoji="0" lang="de-DE" sz="1100" b="0" i="0" u="none" strike="noStrike" kern="1200" cap="none" spc="0" normalizeH="0" noProof="0" dirty="0" smtClean="0">
                <a:ln>
                  <a:noFill/>
                </a:ln>
                <a:solidFill>
                  <a:srgbClr val="3C3C3B"/>
                </a:solidFill>
                <a:effectLst/>
                <a:uLnTx/>
                <a:uFillTx/>
                <a:latin typeface="Meta IGM"/>
              </a:rPr>
              <a:t>etwas schwächer fort.</a:t>
            </a:r>
            <a:endParaRPr kumimoji="0" lang="de-DE" sz="1100" b="0" i="0" u="none" strike="noStrike" kern="1200" cap="none" spc="0" normalizeH="0" baseline="0" noProof="0" dirty="0" smtClean="0">
              <a:ln>
                <a:noFill/>
              </a:ln>
              <a:solidFill>
                <a:srgbClr val="3C3C3B"/>
              </a:solidFill>
              <a:effectLst/>
              <a:uLnTx/>
              <a:uFillTx/>
              <a:latin typeface="Meta IGM"/>
            </a:endParaRPr>
          </a:p>
          <a:p>
            <a:pPr marL="0" marR="0" lvl="0" indent="0" algn="l" defTabSz="685800" rtl="0" eaLnBrk="1" fontAlgn="auto" latinLnBrk="0" hangingPunct="1">
              <a:lnSpc>
                <a:spcPct val="150000"/>
              </a:lnSpc>
              <a:spcBef>
                <a:spcPts val="700"/>
              </a:spcBef>
              <a:spcAft>
                <a:spcPts val="0"/>
              </a:spcAft>
              <a:buClrTx/>
              <a:buSzTx/>
              <a:buFontTx/>
              <a:buNone/>
              <a:tabLst/>
              <a:defRPr/>
            </a:pPr>
            <a:r>
              <a:rPr kumimoji="0" lang="de-DE" sz="1100" b="0" i="0" u="none" strike="noStrike" kern="1200" cap="none" spc="0" normalizeH="0" baseline="0" noProof="0" dirty="0" smtClean="0">
                <a:ln>
                  <a:noFill/>
                </a:ln>
                <a:solidFill>
                  <a:srgbClr val="3C3C3B"/>
                </a:solidFill>
                <a:effectLst/>
                <a:uLnTx/>
                <a:uFillTx/>
                <a:latin typeface="Meta IGM"/>
              </a:rPr>
              <a:t>Die Arbeitnehmerentgelte lagen im </a:t>
            </a:r>
            <a:br>
              <a:rPr kumimoji="0" lang="de-DE" sz="1100" b="0" i="0" u="none" strike="noStrike" kern="1200" cap="none" spc="0" normalizeH="0" baseline="0" noProof="0" dirty="0" smtClean="0">
                <a:ln>
                  <a:noFill/>
                </a:ln>
                <a:solidFill>
                  <a:srgbClr val="3C3C3B"/>
                </a:solidFill>
                <a:effectLst/>
                <a:uLnTx/>
                <a:uFillTx/>
                <a:latin typeface="Meta IGM"/>
              </a:rPr>
            </a:br>
            <a:r>
              <a:rPr kumimoji="0" lang="de-DE" sz="1100" b="0" i="0" u="none" strike="noStrike" kern="1200" cap="none" spc="0" normalizeH="0" baseline="0" noProof="0" dirty="0" smtClean="0">
                <a:ln>
                  <a:noFill/>
                </a:ln>
                <a:solidFill>
                  <a:srgbClr val="3C3C3B"/>
                </a:solidFill>
                <a:effectLst/>
                <a:uLnTx/>
                <a:uFillTx/>
                <a:latin typeface="Meta IGM"/>
              </a:rPr>
              <a:t>2. Quartal mehr als fünf Prozent über dem Vorjahreswert. Im 3. Quartal übertrafen sie ihren Vorjahreswert um 4,4 Prozent</a:t>
            </a:r>
            <a:r>
              <a:rPr kumimoji="0" lang="de-DE" sz="1100" b="0" i="0" u="none" strike="noStrike" kern="1200" cap="none" spc="0" normalizeH="0" noProof="0" dirty="0" smtClean="0">
                <a:ln>
                  <a:noFill/>
                </a:ln>
                <a:solidFill>
                  <a:srgbClr val="3C3C3B"/>
                </a:solidFill>
                <a:effectLst/>
                <a:uLnTx/>
                <a:uFillTx/>
                <a:latin typeface="Meta IGM"/>
              </a:rPr>
              <a:t>.</a:t>
            </a:r>
            <a:endParaRPr kumimoji="0" lang="de-DE" sz="1100" b="0" i="0" u="none" strike="noStrike" kern="1200" cap="none" spc="0" normalizeH="0" baseline="0" noProof="0" dirty="0" smtClean="0">
              <a:ln>
                <a:noFill/>
              </a:ln>
              <a:solidFill>
                <a:srgbClr val="3C3C3B"/>
              </a:solidFill>
              <a:effectLst/>
              <a:uLnTx/>
              <a:uFillTx/>
              <a:latin typeface="Meta IGM"/>
            </a:endParaRPr>
          </a:p>
        </p:txBody>
      </p:sp>
      <p:pic>
        <p:nvPicPr>
          <p:cNvPr id="3" name="Grafik 2"/>
          <p:cNvPicPr>
            <a:picLocks noChangeAspect="1"/>
          </p:cNvPicPr>
          <p:nvPr/>
        </p:nvPicPr>
        <p:blipFill>
          <a:blip r:embed="rId2"/>
          <a:stretch>
            <a:fillRect/>
          </a:stretch>
        </p:blipFill>
        <p:spPr>
          <a:xfrm>
            <a:off x="193962" y="1682907"/>
            <a:ext cx="5922165" cy="3997456"/>
          </a:xfrm>
          <a:prstGeom prst="rect">
            <a:avLst/>
          </a:prstGeom>
        </p:spPr>
      </p:pic>
    </p:spTree>
    <p:extLst>
      <p:ext uri="{BB962C8B-B14F-4D97-AF65-F5344CB8AC3E}">
        <p14:creationId xmlns:p14="http://schemas.microsoft.com/office/powerpoint/2010/main" val="3714924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GM-Powerpoint-Vorlage-4zu3-Calibri.potx [Schreibgeschützt]" id="{C1873971-E121-4FD8-8879-FE82F3A73967}" vid="{8969CF40-DE3A-4053-8E84-A6843985EC7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themeOverride>
</file>

<file path=docProps/app.xml><?xml version="1.0" encoding="utf-8"?>
<Properties xmlns="http://schemas.openxmlformats.org/officeDocument/2006/extended-properties" xmlns:vt="http://schemas.openxmlformats.org/officeDocument/2006/docPropsVTypes">
  <Template/>
  <TotalTime>0</TotalTime>
  <Words>2251</Words>
  <Application>Microsoft Office PowerPoint</Application>
  <PresentationFormat>Bildschirmpräsentation (4:3)</PresentationFormat>
  <Paragraphs>125</Paragraphs>
  <Slides>28</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28</vt:i4>
      </vt:variant>
    </vt:vector>
  </HeadingPairs>
  <TitlesOfParts>
    <vt:vector size="34" baseType="lpstr">
      <vt:lpstr>Arial</vt:lpstr>
      <vt:lpstr>Calibri</vt:lpstr>
      <vt:lpstr>Meta for IGM Pro</vt:lpstr>
      <vt:lpstr>Meta IGM</vt:lpstr>
      <vt:lpstr>Meta OT</vt:lpstr>
      <vt:lpstr>Office</vt:lpstr>
      <vt:lpstr>Konjunktur  in Gesamtwirtschaft und  M+E-Industrie</vt:lpstr>
      <vt:lpstr>Konjunktur Gesamtwirtschaft</vt:lpstr>
      <vt:lpstr>Globaler Aufschwung</vt:lpstr>
      <vt:lpstr>EU-Kommission erwartet in 2021 eine  Erholung für alle  EU-Länder, aber keine Rückkehr zum Vorkrisenniveau</vt:lpstr>
      <vt:lpstr>Erholung nach starkem Wirtschaftseinbruch auch in Deutschland  </vt:lpstr>
      <vt:lpstr>Prognosen der Institute zeigen für 2021 noch eine relativ große Bandbreite</vt:lpstr>
      <vt:lpstr>3. Quartal 2021: BIP erholt sich mit den  Lockerungen der Maßnahmen zur Pandemiebekämpfung </vt:lpstr>
      <vt:lpstr>Wachstumsbeiträge 3. Quartal 2021: Wachstum kommt vor allem aus dem Aufbau von Vorräten</vt:lpstr>
      <vt:lpstr>Unternehmens- und Vermögenseinkommen korrigieren Verluste des Vorjahres</vt:lpstr>
      <vt:lpstr>Arbeitsproduktivität steigt mit zunehmender Kapazitätsauslastung</vt:lpstr>
      <vt:lpstr>Konsum erholte sich im 3. Quartal 2021 weiter</vt:lpstr>
      <vt:lpstr>Ausrüstungsinvestitionen lassen im 3. Quartal etwas nach</vt:lpstr>
      <vt:lpstr>Exporte und Importe erholen sich kräftig</vt:lpstr>
      <vt:lpstr>Ifo-Geschäftsklima gesunken</vt:lpstr>
      <vt:lpstr>Metall- und Elektroindustrie</vt:lpstr>
      <vt:lpstr>Zusammensetzung der M+E-Industrie Anteile der Teilbranchen im Jahr 2020</vt:lpstr>
      <vt:lpstr>M+E-Industrie im 3. Quartal 2021</vt:lpstr>
      <vt:lpstr>M+E-Industrie in den ersten 9 Monaten 2021</vt:lpstr>
      <vt:lpstr>Kapazitätsauslastung bei über 86 Prozent</vt:lpstr>
      <vt:lpstr>M+E-Auftragseingänge: Aufwärtstrend gestoppt?</vt:lpstr>
      <vt:lpstr>Nur die Bestellungen im Maschinenbau und im sonstigen Fahrzeugbau konnten im 3. Quartal zulegen</vt:lpstr>
      <vt:lpstr>Produktion sinkt aufgrund von Lieferengpässen</vt:lpstr>
      <vt:lpstr>Versorgungsengpässe betreffen mittlerweile alle M+E-Branchen, insbesondere die Automobilindustrie</vt:lpstr>
      <vt:lpstr>Beschäftigungsabbau gestoppt?</vt:lpstr>
      <vt:lpstr>Beschäftigungsentwicklung in den Branchen</vt:lpstr>
      <vt:lpstr>Ifo-Schätzungen der Kurzarbeit im Verarbeitenden Gewerbe und in der M+E-Industrie</vt:lpstr>
      <vt:lpstr>Arbeitslosigkeit auf dem M+E-Stellenmarkt  geht erneut zurück</vt:lpstr>
      <vt:lpstr>Erwartungen in der M+E-Industrie überwiegend optimistisch</vt:lpstr>
    </vt:vector>
  </TitlesOfParts>
  <Company>IG Metall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Konjunktur  in Gesamtwirtschaft und  M+E-Industrie</dc:title>
  <dc:creator>Naumann, Sandra</dc:creator>
  <cp:lastModifiedBy>Scheidt, Beate</cp:lastModifiedBy>
  <cp:revision>532</cp:revision>
  <cp:lastPrinted>2021-06-01T08:21:10Z</cp:lastPrinted>
  <dcterms:created xsi:type="dcterms:W3CDTF">2019-02-21T09:08:04Z</dcterms:created>
  <dcterms:modified xsi:type="dcterms:W3CDTF">2021-11-29T13:13:16Z</dcterms:modified>
</cp:coreProperties>
</file>