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62" r:id="rId2"/>
    <p:sldId id="396" r:id="rId3"/>
    <p:sldId id="318" r:id="rId4"/>
    <p:sldId id="399" r:id="rId5"/>
    <p:sldId id="395" r:id="rId6"/>
    <p:sldId id="357" r:id="rId7"/>
    <p:sldId id="400" r:id="rId8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uhlmann, Martin" initials="KM" lastIdx="1" clrIdx="0">
    <p:extLst/>
  </p:cmAuthor>
  <p:cmAuthor id="2" name="Weissmann, Marliese" initials="WM" lastIdx="1" clrIdx="1">
    <p:extLst>
      <p:ext uri="{19B8F6BF-5375-455C-9EA6-DF929625EA0E}">
        <p15:presenceInfo xmlns:p15="http://schemas.microsoft.com/office/powerpoint/2012/main" userId="S-1-5-21-1880078766-1776770297-1804922951-67816" providerId="AD"/>
      </p:ext>
    </p:extLst>
  </p:cmAuthor>
  <p:cmAuthor id="3" name="Rueb, Stefan" initials="RS" lastIdx="3" clrIdx="2">
    <p:extLst>
      <p:ext uri="{19B8F6BF-5375-455C-9EA6-DF929625EA0E}">
        <p15:presenceInfo xmlns:p15="http://schemas.microsoft.com/office/powerpoint/2012/main" userId="S-1-5-21-1880078766-1776770297-1804922951-8148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9FE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90" autoAdjust="0"/>
    <p:restoredTop sz="93929" autoAdjust="0"/>
  </p:normalViewPr>
  <p:slideViewPr>
    <p:cSldViewPr snapToGrid="0">
      <p:cViewPr varScale="1">
        <p:scale>
          <a:sx n="71" d="100"/>
          <a:sy n="71" d="100"/>
        </p:scale>
        <p:origin x="388" y="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8" d="100"/>
          <a:sy n="78" d="100"/>
        </p:scale>
        <p:origin x="3342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69DD7C-3B3B-4A2A-A5F3-C7478B4A670F}" type="datetimeFigureOut">
              <a:rPr lang="de-DE" smtClean="0"/>
              <a:t>09.06.2020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9428586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4" y="9428586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98A0F8-26B7-4E7E-8D49-E4DB3C6A22A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795711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BE0B82-979A-45A8-9FA0-2D3829EF2EB0}" type="datetimeFigureOut">
              <a:rPr lang="de-DE" smtClean="0"/>
              <a:t>09.06.2020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428586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4" y="9428586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4552CD-C08B-4CFA-ABDE-A003CEA96D1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5105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68B3C-6C54-1D41-B938-33F4013C078E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5522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2787"/>
            <a:ext cx="554784" cy="6870787"/>
          </a:xfrm>
          <a:prstGeom prst="rect">
            <a:avLst/>
          </a:prstGeom>
        </p:spPr>
      </p:pic>
      <p:sp>
        <p:nvSpPr>
          <p:cNvPr id="9" name="Textfeld 8"/>
          <p:cNvSpPr txBox="1"/>
          <p:nvPr userDrawn="1"/>
        </p:nvSpPr>
        <p:spPr>
          <a:xfrm>
            <a:off x="32656" y="-12786"/>
            <a:ext cx="430887" cy="687078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0" cap="sm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Gesellschaftsbilder von </a:t>
            </a:r>
            <a:r>
              <a:rPr kumimoji="0" lang="de-DE" sz="16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Betriebsrät</a:t>
            </a:r>
            <a:r>
              <a:rPr kumimoji="0" lang="de-DE" sz="1600" b="0" i="0" u="none" strike="noStrike" kern="0" cap="small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*innen </a:t>
            </a:r>
            <a:r>
              <a:rPr kumimoji="0" lang="de-DE" sz="1600" b="0" i="0" u="none" strike="noStrike" kern="0" cap="sm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und Vertrauensleuten</a:t>
            </a:r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397954"/>
            <a:ext cx="2937933" cy="336405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35009" y="6330357"/>
            <a:ext cx="1029691" cy="377398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0114" y="6343703"/>
            <a:ext cx="364051" cy="364051"/>
          </a:xfrm>
          <a:prstGeom prst="rect">
            <a:avLst/>
          </a:prstGeom>
        </p:spPr>
      </p:pic>
      <p:sp>
        <p:nvSpPr>
          <p:cNvPr id="16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11579578" y="6428503"/>
            <a:ext cx="507625" cy="365125"/>
          </a:xfrm>
        </p:spPr>
        <p:txBody>
          <a:bodyPr/>
          <a:lstStyle/>
          <a:p>
            <a:fld id="{E433B98A-447C-4C98-A4A0-BF4481457D6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2225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5B4E5-6671-4B41-A683-C6CFA0571D3D}" type="datetime1">
              <a:rPr lang="de-DE" smtClean="0"/>
              <a:t>09.06.2020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Stefan Rüb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3B98A-447C-4C98-A4A0-BF4481457D6D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2787"/>
            <a:ext cx="554784" cy="6870787"/>
          </a:xfrm>
          <a:prstGeom prst="rect">
            <a:avLst/>
          </a:prstGeom>
        </p:spPr>
      </p:pic>
      <p:sp>
        <p:nvSpPr>
          <p:cNvPr id="8" name="Textfeld 7"/>
          <p:cNvSpPr txBox="1"/>
          <p:nvPr userDrawn="1"/>
        </p:nvSpPr>
        <p:spPr>
          <a:xfrm>
            <a:off x="32656" y="3713259"/>
            <a:ext cx="461665" cy="299449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WORK IN PROGRESS VI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343704"/>
            <a:ext cx="3411720" cy="39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381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E8D25-BA03-4218-8296-94B2647E92F5}" type="datetime1">
              <a:rPr lang="de-DE" smtClean="0"/>
              <a:t>09.06.2020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Stefan Rüb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3B98A-447C-4C98-A4A0-BF4481457D6D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2787"/>
            <a:ext cx="554784" cy="6870787"/>
          </a:xfrm>
          <a:prstGeom prst="rect">
            <a:avLst/>
          </a:prstGeom>
        </p:spPr>
      </p:pic>
      <p:sp>
        <p:nvSpPr>
          <p:cNvPr id="8" name="Textfeld 7"/>
          <p:cNvSpPr txBox="1"/>
          <p:nvPr userDrawn="1"/>
        </p:nvSpPr>
        <p:spPr>
          <a:xfrm>
            <a:off x="32656" y="3737113"/>
            <a:ext cx="461665" cy="297064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WORK IN PROGRESS VI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343704"/>
            <a:ext cx="3411720" cy="39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5373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34439" y="1440006"/>
            <a:ext cx="11523132" cy="465528"/>
          </a:xfrm>
        </p:spPr>
        <p:txBody>
          <a:bodyPr/>
          <a:lstStyle>
            <a:lvl1pPr>
              <a:defRPr spc="267" baseline="0"/>
            </a:lvl1pPr>
          </a:lstStyle>
          <a:p>
            <a:r>
              <a:rPr lang="de-DE" dirty="0"/>
              <a:t>TITEL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439" y="2647285"/>
            <a:ext cx="11523132" cy="3244157"/>
          </a:xfrm>
        </p:spPr>
        <p:txBody>
          <a:bodyPr lIns="0" tIns="0" rIns="0" bIns="0">
            <a:normAutofit/>
          </a:bodyPr>
          <a:lstStyle>
            <a:lvl1pPr marL="374381" indent="-372583">
              <a:spcBef>
                <a:spcPts val="1001"/>
              </a:spcBef>
              <a:buSzPct val="90000"/>
              <a:buFontTx/>
              <a:buBlip>
                <a:blip r:embed="rId2"/>
              </a:buBlip>
              <a:defRPr sz="1800" b="0" i="0">
                <a:solidFill>
                  <a:srgbClr val="3C3C3B"/>
                </a:solidFill>
                <a:latin typeface="Meta IGM" panose="02000503040000020004" pitchFamily="2" charset="0"/>
              </a:defRPr>
            </a:lvl1pPr>
            <a:lvl2pPr marL="781762" indent="-372583">
              <a:spcBef>
                <a:spcPts val="1001"/>
              </a:spcBef>
              <a:buSzPct val="90000"/>
              <a:buFontTx/>
              <a:buBlip>
                <a:blip r:embed="rId2"/>
              </a:buBlip>
              <a:defRPr sz="2400" b="0" i="0">
                <a:solidFill>
                  <a:srgbClr val="3C3C3B"/>
                </a:solidFill>
                <a:latin typeface="Meta IGM" panose="02000503040000020004" pitchFamily="2" charset="0"/>
              </a:defRPr>
            </a:lvl2pPr>
            <a:lvl3pPr marL="1199341" indent="-380982">
              <a:spcBef>
                <a:spcPts val="1001"/>
              </a:spcBef>
              <a:buFontTx/>
              <a:buBlip>
                <a:blip r:embed="rId2"/>
              </a:buBlip>
              <a:defRPr b="0" i="0">
                <a:solidFill>
                  <a:srgbClr val="3C3C3B"/>
                </a:solidFill>
                <a:latin typeface="Meta IGM" panose="02000503040000020004" pitchFamily="2" charset="0"/>
              </a:defRPr>
            </a:lvl3pPr>
            <a:lvl4pPr marL="1600121" indent="-372583">
              <a:spcBef>
                <a:spcPts val="1001"/>
              </a:spcBef>
              <a:buFontTx/>
              <a:buBlip>
                <a:blip r:embed="rId2"/>
              </a:buBlip>
              <a:defRPr b="0" i="0">
                <a:solidFill>
                  <a:srgbClr val="3C3C3B"/>
                </a:solidFill>
                <a:latin typeface="Meta IGM" panose="02000503040000020004" pitchFamily="2" charset="0"/>
              </a:defRPr>
            </a:lvl4pPr>
            <a:lvl5pPr marL="1961303">
              <a:spcBef>
                <a:spcPts val="1001"/>
              </a:spcBef>
              <a:defRPr b="0" i="0">
                <a:solidFill>
                  <a:srgbClr val="3C3C3B"/>
                </a:solidFill>
                <a:latin typeface="Meta IGM" panose="02000503040000020004" pitchFamily="2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CBAFFCE6-5B0A-D047-AF37-74CD899250A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4439" y="1988661"/>
            <a:ext cx="11523132" cy="465528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2400" b="0" i="0" spc="133" baseline="0">
                <a:latin typeface="Meta Head IGM Cond Light" panose="02000506030000020004" pitchFamily="2" charset="77"/>
              </a:defRPr>
            </a:lvl1pPr>
          </a:lstStyle>
          <a:p>
            <a:r>
              <a:rPr lang="de-DE" dirty="0"/>
              <a:t>Unterzeile einfügen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D7486DF0-5739-C444-8591-8165BD759D7F}"/>
              </a:ext>
            </a:extLst>
          </p:cNvPr>
          <p:cNvSpPr txBox="1">
            <a:spLocks/>
          </p:cNvSpPr>
          <p:nvPr userDrawn="1"/>
        </p:nvSpPr>
        <p:spPr>
          <a:xfrm>
            <a:off x="5513442" y="6237574"/>
            <a:ext cx="1178983" cy="362625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sz="1000" b="0" i="0" smtClean="0">
                <a:latin typeface="Meta IGM" panose="02000503040000020004" pitchFamily="2" charset="0"/>
              </a:rPr>
              <a:pPr algn="ctr"/>
              <a:t>‹Nr.›</a:t>
            </a:fld>
            <a:endParaRPr lang="de-DE" sz="1000" b="0" i="0" dirty="0">
              <a:latin typeface="Meta IGM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76240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34439" y="1440006"/>
            <a:ext cx="11523132" cy="465528"/>
          </a:xfrm>
        </p:spPr>
        <p:txBody>
          <a:bodyPr/>
          <a:lstStyle>
            <a:lvl1pPr>
              <a:defRPr spc="267" baseline="0"/>
            </a:lvl1pPr>
          </a:lstStyle>
          <a:p>
            <a:r>
              <a:rPr lang="de-DE" dirty="0"/>
              <a:t>TITEL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439" y="2647285"/>
            <a:ext cx="11523132" cy="3244157"/>
          </a:xfrm>
        </p:spPr>
        <p:txBody>
          <a:bodyPr lIns="0" tIns="0" rIns="0" bIns="0">
            <a:normAutofit/>
          </a:bodyPr>
          <a:lstStyle>
            <a:lvl1pPr marL="374381" indent="-372583">
              <a:spcBef>
                <a:spcPts val="1001"/>
              </a:spcBef>
              <a:buSzPct val="90000"/>
              <a:buFontTx/>
              <a:buBlip>
                <a:blip r:embed="rId2"/>
              </a:buBlip>
              <a:defRPr sz="1800" b="0" i="0">
                <a:solidFill>
                  <a:srgbClr val="3C3C3B"/>
                </a:solidFill>
                <a:latin typeface="Meta IGM" panose="02000503040000020004" pitchFamily="2" charset="0"/>
              </a:defRPr>
            </a:lvl1pPr>
            <a:lvl2pPr marL="781762" indent="-372583">
              <a:spcBef>
                <a:spcPts val="1001"/>
              </a:spcBef>
              <a:buSzPct val="90000"/>
              <a:buFontTx/>
              <a:buBlip>
                <a:blip r:embed="rId2"/>
              </a:buBlip>
              <a:defRPr sz="2400" b="0" i="0">
                <a:solidFill>
                  <a:srgbClr val="3C3C3B"/>
                </a:solidFill>
                <a:latin typeface="Meta IGM" panose="02000503040000020004" pitchFamily="2" charset="0"/>
              </a:defRPr>
            </a:lvl2pPr>
            <a:lvl3pPr marL="1199341" indent="-380982">
              <a:spcBef>
                <a:spcPts val="1001"/>
              </a:spcBef>
              <a:buFontTx/>
              <a:buBlip>
                <a:blip r:embed="rId2"/>
              </a:buBlip>
              <a:defRPr b="0" i="0">
                <a:solidFill>
                  <a:srgbClr val="3C3C3B"/>
                </a:solidFill>
                <a:latin typeface="Meta IGM" panose="02000503040000020004" pitchFamily="2" charset="0"/>
              </a:defRPr>
            </a:lvl3pPr>
            <a:lvl4pPr marL="1600121" indent="-372583">
              <a:spcBef>
                <a:spcPts val="1001"/>
              </a:spcBef>
              <a:buFontTx/>
              <a:buBlip>
                <a:blip r:embed="rId2"/>
              </a:buBlip>
              <a:defRPr b="0" i="0">
                <a:solidFill>
                  <a:srgbClr val="3C3C3B"/>
                </a:solidFill>
                <a:latin typeface="Meta IGM" panose="02000503040000020004" pitchFamily="2" charset="0"/>
              </a:defRPr>
            </a:lvl4pPr>
            <a:lvl5pPr marL="1961303">
              <a:spcBef>
                <a:spcPts val="1001"/>
              </a:spcBef>
              <a:defRPr b="0" i="0">
                <a:solidFill>
                  <a:srgbClr val="3C3C3B"/>
                </a:solidFill>
                <a:latin typeface="Meta IGM" panose="02000503040000020004" pitchFamily="2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CBAFFCE6-5B0A-D047-AF37-74CD899250A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4439" y="1988661"/>
            <a:ext cx="11523132" cy="465528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2400" b="0" i="0" spc="133" baseline="0">
                <a:latin typeface="Meta Head IGM Cond Light" panose="02000506030000020004" pitchFamily="2" charset="77"/>
              </a:defRPr>
            </a:lvl1pPr>
          </a:lstStyle>
          <a:p>
            <a:r>
              <a:rPr lang="de-DE" dirty="0"/>
              <a:t>Unterzeile einfügen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D7486DF0-5739-C444-8591-8165BD759D7F}"/>
              </a:ext>
            </a:extLst>
          </p:cNvPr>
          <p:cNvSpPr txBox="1">
            <a:spLocks/>
          </p:cNvSpPr>
          <p:nvPr userDrawn="1"/>
        </p:nvSpPr>
        <p:spPr>
          <a:xfrm>
            <a:off x="5513442" y="6237574"/>
            <a:ext cx="1178983" cy="362625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sz="1000" b="0" i="0" smtClean="0">
                <a:latin typeface="Meta IGM" panose="02000503040000020004" pitchFamily="2" charset="0"/>
              </a:rPr>
              <a:pPr algn="ctr"/>
              <a:t>‹Nr.›</a:t>
            </a:fld>
            <a:endParaRPr lang="de-DE" sz="1000" b="0" i="0" dirty="0">
              <a:latin typeface="Meta IGM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57201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34439" y="1440006"/>
            <a:ext cx="11523132" cy="465528"/>
          </a:xfrm>
        </p:spPr>
        <p:txBody>
          <a:bodyPr/>
          <a:lstStyle>
            <a:lvl1pPr>
              <a:defRPr spc="267" baseline="0"/>
            </a:lvl1pPr>
          </a:lstStyle>
          <a:p>
            <a:r>
              <a:rPr lang="de-DE" dirty="0"/>
              <a:t>TITEL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439" y="2647285"/>
            <a:ext cx="11523132" cy="3244157"/>
          </a:xfrm>
        </p:spPr>
        <p:txBody>
          <a:bodyPr lIns="0" tIns="0" rIns="0" bIns="0">
            <a:normAutofit/>
          </a:bodyPr>
          <a:lstStyle>
            <a:lvl1pPr marL="374381" indent="-372583">
              <a:spcBef>
                <a:spcPts val="1001"/>
              </a:spcBef>
              <a:buSzPct val="90000"/>
              <a:buFontTx/>
              <a:buBlip>
                <a:blip r:embed="rId2"/>
              </a:buBlip>
              <a:defRPr sz="1800" b="0" i="0">
                <a:solidFill>
                  <a:srgbClr val="3C3C3B"/>
                </a:solidFill>
                <a:latin typeface="Meta IGM" panose="02000503040000020004" pitchFamily="2" charset="0"/>
              </a:defRPr>
            </a:lvl1pPr>
            <a:lvl2pPr marL="781762" indent="-372583">
              <a:spcBef>
                <a:spcPts val="1001"/>
              </a:spcBef>
              <a:buSzPct val="90000"/>
              <a:buFontTx/>
              <a:buBlip>
                <a:blip r:embed="rId2"/>
              </a:buBlip>
              <a:defRPr sz="2400" b="0" i="0">
                <a:solidFill>
                  <a:srgbClr val="3C3C3B"/>
                </a:solidFill>
                <a:latin typeface="Meta IGM" panose="02000503040000020004" pitchFamily="2" charset="0"/>
              </a:defRPr>
            </a:lvl2pPr>
            <a:lvl3pPr marL="1199341" indent="-380982">
              <a:spcBef>
                <a:spcPts val="1001"/>
              </a:spcBef>
              <a:buFontTx/>
              <a:buBlip>
                <a:blip r:embed="rId2"/>
              </a:buBlip>
              <a:defRPr b="0" i="0">
                <a:solidFill>
                  <a:srgbClr val="3C3C3B"/>
                </a:solidFill>
                <a:latin typeface="Meta IGM" panose="02000503040000020004" pitchFamily="2" charset="0"/>
              </a:defRPr>
            </a:lvl3pPr>
            <a:lvl4pPr marL="1600121" indent="-372583">
              <a:spcBef>
                <a:spcPts val="1001"/>
              </a:spcBef>
              <a:buFontTx/>
              <a:buBlip>
                <a:blip r:embed="rId2"/>
              </a:buBlip>
              <a:defRPr b="0" i="0">
                <a:solidFill>
                  <a:srgbClr val="3C3C3B"/>
                </a:solidFill>
                <a:latin typeface="Meta IGM" panose="02000503040000020004" pitchFamily="2" charset="0"/>
              </a:defRPr>
            </a:lvl4pPr>
            <a:lvl5pPr marL="1961303">
              <a:spcBef>
                <a:spcPts val="1001"/>
              </a:spcBef>
              <a:defRPr b="0" i="0">
                <a:solidFill>
                  <a:srgbClr val="3C3C3B"/>
                </a:solidFill>
                <a:latin typeface="Meta IGM" panose="02000503040000020004" pitchFamily="2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CBAFFCE6-5B0A-D047-AF37-74CD899250A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4439" y="1988661"/>
            <a:ext cx="11523132" cy="465528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2400" b="0" i="0" spc="133" baseline="0">
                <a:latin typeface="Meta Head IGM Cond Light" panose="02000506030000020004" pitchFamily="2" charset="77"/>
              </a:defRPr>
            </a:lvl1pPr>
          </a:lstStyle>
          <a:p>
            <a:r>
              <a:rPr lang="de-DE" dirty="0"/>
              <a:t>Unterzeile einfügen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D7486DF0-5739-C444-8591-8165BD759D7F}"/>
              </a:ext>
            </a:extLst>
          </p:cNvPr>
          <p:cNvSpPr txBox="1">
            <a:spLocks/>
          </p:cNvSpPr>
          <p:nvPr userDrawn="1"/>
        </p:nvSpPr>
        <p:spPr>
          <a:xfrm>
            <a:off x="5513442" y="6237574"/>
            <a:ext cx="1178983" cy="362625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sz="1000" b="0" i="0" smtClean="0">
                <a:latin typeface="Meta IGM" panose="02000503040000020004" pitchFamily="2" charset="0"/>
              </a:rPr>
              <a:pPr algn="ctr"/>
              <a:t>‹Nr.›</a:t>
            </a:fld>
            <a:endParaRPr lang="de-DE" sz="1000" b="0" i="0" dirty="0">
              <a:latin typeface="Meta IGM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1644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2787"/>
            <a:ext cx="554784" cy="6870787"/>
          </a:xfrm>
          <a:prstGeom prst="rect">
            <a:avLst/>
          </a:prstGeom>
        </p:spPr>
      </p:pic>
      <p:pic>
        <p:nvPicPr>
          <p:cNvPr id="20" name="Grafik 1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397954"/>
            <a:ext cx="2937933" cy="336405"/>
          </a:xfrm>
          <a:prstGeom prst="rect">
            <a:avLst/>
          </a:prstGeom>
        </p:spPr>
      </p:pic>
      <p:pic>
        <p:nvPicPr>
          <p:cNvPr id="21" name="Grafik 2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35009" y="6330357"/>
            <a:ext cx="1029691" cy="377398"/>
          </a:xfrm>
          <a:prstGeom prst="rect">
            <a:avLst/>
          </a:prstGeom>
        </p:spPr>
      </p:pic>
      <p:pic>
        <p:nvPicPr>
          <p:cNvPr id="22" name="Grafik 2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0114" y="6343703"/>
            <a:ext cx="364051" cy="364051"/>
          </a:xfrm>
          <a:prstGeom prst="rect">
            <a:avLst/>
          </a:prstGeom>
        </p:spPr>
      </p:pic>
      <p:sp>
        <p:nvSpPr>
          <p:cNvPr id="23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11579578" y="6428503"/>
            <a:ext cx="507625" cy="365125"/>
          </a:xfrm>
        </p:spPr>
        <p:txBody>
          <a:bodyPr/>
          <a:lstStyle/>
          <a:p>
            <a:fld id="{E433B98A-447C-4C98-A4A0-BF4481457D6D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feld 9"/>
          <p:cNvSpPr txBox="1"/>
          <p:nvPr userDrawn="1"/>
        </p:nvSpPr>
        <p:spPr>
          <a:xfrm>
            <a:off x="32656" y="-12786"/>
            <a:ext cx="430887" cy="687078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0" cap="sm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Gesellschaftsbilder von </a:t>
            </a:r>
            <a:r>
              <a:rPr kumimoji="0" lang="de-DE" sz="16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Betriebsrät</a:t>
            </a:r>
            <a:r>
              <a:rPr kumimoji="0" lang="de-DE" sz="1600" b="0" i="0" u="none" strike="noStrike" kern="0" cap="small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*innen </a:t>
            </a:r>
            <a:r>
              <a:rPr kumimoji="0" lang="de-DE" sz="1600" b="0" i="0" u="none" strike="noStrike" kern="0" cap="sm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und Vertrauensleuten</a:t>
            </a:r>
          </a:p>
        </p:txBody>
      </p:sp>
    </p:spTree>
    <p:extLst>
      <p:ext uri="{BB962C8B-B14F-4D97-AF65-F5344CB8AC3E}">
        <p14:creationId xmlns:p14="http://schemas.microsoft.com/office/powerpoint/2010/main" val="748885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2787"/>
            <a:ext cx="554784" cy="6870787"/>
          </a:xfrm>
          <a:prstGeom prst="rect">
            <a:avLst/>
          </a:prstGeom>
        </p:spPr>
      </p:pic>
      <p:pic>
        <p:nvPicPr>
          <p:cNvPr id="20" name="Grafik 1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397954"/>
            <a:ext cx="2937933" cy="336405"/>
          </a:xfrm>
          <a:prstGeom prst="rect">
            <a:avLst/>
          </a:prstGeom>
        </p:spPr>
      </p:pic>
      <p:pic>
        <p:nvPicPr>
          <p:cNvPr id="21" name="Grafik 2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35009" y="6330357"/>
            <a:ext cx="1029691" cy="377398"/>
          </a:xfrm>
          <a:prstGeom prst="rect">
            <a:avLst/>
          </a:prstGeom>
        </p:spPr>
      </p:pic>
      <p:pic>
        <p:nvPicPr>
          <p:cNvPr id="22" name="Grafik 2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0114" y="6343703"/>
            <a:ext cx="364051" cy="364051"/>
          </a:xfrm>
          <a:prstGeom prst="rect">
            <a:avLst/>
          </a:prstGeom>
        </p:spPr>
      </p:pic>
      <p:sp>
        <p:nvSpPr>
          <p:cNvPr id="23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11579578" y="6428503"/>
            <a:ext cx="507625" cy="365125"/>
          </a:xfrm>
        </p:spPr>
        <p:txBody>
          <a:bodyPr/>
          <a:lstStyle/>
          <a:p>
            <a:fld id="{E433B98A-447C-4C98-A4A0-BF4481457D6D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feld 9"/>
          <p:cNvSpPr txBox="1"/>
          <p:nvPr userDrawn="1"/>
        </p:nvSpPr>
        <p:spPr>
          <a:xfrm>
            <a:off x="32656" y="-12786"/>
            <a:ext cx="430887" cy="687078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0" cap="sm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Gesellschaftsbilder von </a:t>
            </a:r>
            <a:r>
              <a:rPr kumimoji="0" lang="de-DE" sz="16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Betriebsrät</a:t>
            </a:r>
            <a:r>
              <a:rPr kumimoji="0" lang="de-DE" sz="1600" b="0" i="0" u="none" strike="noStrike" kern="0" cap="small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*innen </a:t>
            </a:r>
            <a:r>
              <a:rPr kumimoji="0" lang="de-DE" sz="1600" b="0" i="0" u="none" strike="noStrike" kern="0" cap="sm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und Vertrauensleuten</a:t>
            </a:r>
          </a:p>
        </p:txBody>
      </p:sp>
    </p:spTree>
    <p:extLst>
      <p:ext uri="{BB962C8B-B14F-4D97-AF65-F5344CB8AC3E}">
        <p14:creationId xmlns:p14="http://schemas.microsoft.com/office/powerpoint/2010/main" val="1365635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2787"/>
            <a:ext cx="554784" cy="6870787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397954"/>
            <a:ext cx="2937933" cy="336405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35009" y="6330357"/>
            <a:ext cx="1029691" cy="377398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0114" y="6343703"/>
            <a:ext cx="364051" cy="364051"/>
          </a:xfrm>
          <a:prstGeom prst="rect">
            <a:avLst/>
          </a:prstGeom>
        </p:spPr>
      </p:pic>
      <p:sp>
        <p:nvSpPr>
          <p:cNvPr id="18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11579578" y="6428503"/>
            <a:ext cx="507625" cy="365125"/>
          </a:xfrm>
        </p:spPr>
        <p:txBody>
          <a:bodyPr/>
          <a:lstStyle/>
          <a:p>
            <a:fld id="{E433B98A-447C-4C98-A4A0-BF4481457D6D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feld 11"/>
          <p:cNvSpPr txBox="1"/>
          <p:nvPr userDrawn="1"/>
        </p:nvSpPr>
        <p:spPr>
          <a:xfrm>
            <a:off x="32656" y="-12786"/>
            <a:ext cx="430887" cy="687078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0" cap="sm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Gesellschaftsbilder von </a:t>
            </a:r>
            <a:r>
              <a:rPr kumimoji="0" lang="de-DE" sz="16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Betriebsrät</a:t>
            </a:r>
            <a:r>
              <a:rPr kumimoji="0" lang="de-DE" sz="1600" b="0" i="0" u="none" strike="noStrike" kern="0" cap="small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*innen </a:t>
            </a:r>
            <a:r>
              <a:rPr kumimoji="0" lang="de-DE" sz="1600" b="0" i="0" u="none" strike="noStrike" kern="0" cap="sm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und Vertrauensleuten</a:t>
            </a:r>
          </a:p>
        </p:txBody>
      </p:sp>
    </p:spTree>
    <p:extLst>
      <p:ext uri="{BB962C8B-B14F-4D97-AF65-F5344CB8AC3E}">
        <p14:creationId xmlns:p14="http://schemas.microsoft.com/office/powerpoint/2010/main" val="3848455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-963612" y="1027906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2787"/>
            <a:ext cx="554784" cy="6870787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397954"/>
            <a:ext cx="2937933" cy="336405"/>
          </a:xfrm>
          <a:prstGeom prst="rect">
            <a:avLst/>
          </a:prstGeom>
        </p:spPr>
      </p:pic>
      <p:pic>
        <p:nvPicPr>
          <p:cNvPr id="18" name="Grafik 17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35009" y="6330357"/>
            <a:ext cx="1029691" cy="377398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0114" y="6343703"/>
            <a:ext cx="364051" cy="364051"/>
          </a:xfrm>
          <a:prstGeom prst="rect">
            <a:avLst/>
          </a:prstGeom>
        </p:spPr>
      </p:pic>
      <p:sp>
        <p:nvSpPr>
          <p:cNvPr id="20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11579578" y="6428503"/>
            <a:ext cx="507625" cy="365125"/>
          </a:xfrm>
        </p:spPr>
        <p:txBody>
          <a:bodyPr/>
          <a:lstStyle/>
          <a:p>
            <a:fld id="{E433B98A-447C-4C98-A4A0-BF4481457D6D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Textfeld 13"/>
          <p:cNvSpPr txBox="1"/>
          <p:nvPr userDrawn="1"/>
        </p:nvSpPr>
        <p:spPr>
          <a:xfrm>
            <a:off x="32656" y="-12786"/>
            <a:ext cx="430887" cy="687078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0" cap="sm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Gesellschaftsbilder von </a:t>
            </a:r>
            <a:r>
              <a:rPr kumimoji="0" lang="de-DE" sz="16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Betriebsrät</a:t>
            </a:r>
            <a:r>
              <a:rPr kumimoji="0" lang="de-DE" sz="1600" b="0" i="0" u="none" strike="noStrike" kern="0" cap="small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*innen </a:t>
            </a:r>
            <a:r>
              <a:rPr kumimoji="0" lang="de-DE" sz="1600" b="0" i="0" u="none" strike="noStrike" kern="0" cap="sm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und Vertrauensleuten</a:t>
            </a:r>
          </a:p>
        </p:txBody>
      </p:sp>
    </p:spTree>
    <p:extLst>
      <p:ext uri="{BB962C8B-B14F-4D97-AF65-F5344CB8AC3E}">
        <p14:creationId xmlns:p14="http://schemas.microsoft.com/office/powerpoint/2010/main" val="2542427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2787"/>
            <a:ext cx="554784" cy="6870787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397954"/>
            <a:ext cx="2937933" cy="336405"/>
          </a:xfrm>
          <a:prstGeom prst="rect">
            <a:avLst/>
          </a:prstGeom>
        </p:spPr>
      </p:pic>
      <p:pic>
        <p:nvPicPr>
          <p:cNvPr id="20" name="Grafik 1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35009" y="6330357"/>
            <a:ext cx="1029691" cy="377398"/>
          </a:xfrm>
          <a:prstGeom prst="rect">
            <a:avLst/>
          </a:prstGeom>
        </p:spPr>
      </p:pic>
      <p:pic>
        <p:nvPicPr>
          <p:cNvPr id="21" name="Grafik 20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0114" y="6343703"/>
            <a:ext cx="364051" cy="364051"/>
          </a:xfrm>
          <a:prstGeom prst="rect">
            <a:avLst/>
          </a:prstGeom>
        </p:spPr>
      </p:pic>
      <p:sp>
        <p:nvSpPr>
          <p:cNvPr id="22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11579578" y="6428503"/>
            <a:ext cx="507625" cy="365125"/>
          </a:xfrm>
        </p:spPr>
        <p:txBody>
          <a:bodyPr/>
          <a:lstStyle/>
          <a:p>
            <a:fld id="{E433B98A-447C-4C98-A4A0-BF4481457D6D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Textfeld 8"/>
          <p:cNvSpPr txBox="1"/>
          <p:nvPr userDrawn="1"/>
        </p:nvSpPr>
        <p:spPr>
          <a:xfrm>
            <a:off x="32656" y="-12786"/>
            <a:ext cx="430887" cy="687078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0" cap="sm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Gesellschaftsbilder von </a:t>
            </a:r>
            <a:r>
              <a:rPr kumimoji="0" lang="de-DE" sz="16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Betriebsrät</a:t>
            </a:r>
            <a:r>
              <a:rPr kumimoji="0" lang="de-DE" sz="1600" b="0" i="0" u="none" strike="noStrike" kern="0" cap="small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*innen </a:t>
            </a:r>
            <a:r>
              <a:rPr kumimoji="0" lang="de-DE" sz="1600" b="0" i="0" u="none" strike="noStrike" kern="0" cap="sm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und Vertrauensleuten</a:t>
            </a:r>
          </a:p>
        </p:txBody>
      </p:sp>
    </p:spTree>
    <p:extLst>
      <p:ext uri="{BB962C8B-B14F-4D97-AF65-F5344CB8AC3E}">
        <p14:creationId xmlns:p14="http://schemas.microsoft.com/office/powerpoint/2010/main" val="3077061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2787"/>
            <a:ext cx="554784" cy="6870787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397954"/>
            <a:ext cx="2937933" cy="336405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35009" y="6330357"/>
            <a:ext cx="1029691" cy="377398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0114" y="6343703"/>
            <a:ext cx="364051" cy="364051"/>
          </a:xfrm>
          <a:prstGeom prst="rect">
            <a:avLst/>
          </a:prstGeom>
        </p:spPr>
      </p:pic>
      <p:sp>
        <p:nvSpPr>
          <p:cNvPr id="16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11579578" y="6428503"/>
            <a:ext cx="507625" cy="365125"/>
          </a:xfrm>
        </p:spPr>
        <p:txBody>
          <a:bodyPr/>
          <a:lstStyle/>
          <a:p>
            <a:fld id="{E433B98A-447C-4C98-A4A0-BF4481457D6D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Textfeld 7"/>
          <p:cNvSpPr txBox="1"/>
          <p:nvPr userDrawn="1"/>
        </p:nvSpPr>
        <p:spPr>
          <a:xfrm>
            <a:off x="32656" y="-12786"/>
            <a:ext cx="430887" cy="687078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0" cap="sm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Gesellschaftsbilder von </a:t>
            </a:r>
            <a:r>
              <a:rPr kumimoji="0" lang="de-DE" sz="16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Betriebsrät</a:t>
            </a:r>
            <a:r>
              <a:rPr kumimoji="0" lang="de-DE" sz="1600" b="0" i="0" u="none" strike="noStrike" kern="0" cap="small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*innen </a:t>
            </a:r>
            <a:r>
              <a:rPr kumimoji="0" lang="de-DE" sz="1600" b="0" i="0" u="none" strike="noStrike" kern="0" cap="sm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und Vertrauensleuten</a:t>
            </a:r>
          </a:p>
        </p:txBody>
      </p:sp>
    </p:spTree>
    <p:extLst>
      <p:ext uri="{BB962C8B-B14F-4D97-AF65-F5344CB8AC3E}">
        <p14:creationId xmlns:p14="http://schemas.microsoft.com/office/powerpoint/2010/main" val="4225756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2787"/>
            <a:ext cx="554784" cy="6870787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397954"/>
            <a:ext cx="2937933" cy="336405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35009" y="6330357"/>
            <a:ext cx="1029691" cy="377398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0114" y="6343703"/>
            <a:ext cx="364051" cy="364051"/>
          </a:xfrm>
          <a:prstGeom prst="rect">
            <a:avLst/>
          </a:prstGeom>
        </p:spPr>
      </p:pic>
      <p:sp>
        <p:nvSpPr>
          <p:cNvPr id="18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11579578" y="6428503"/>
            <a:ext cx="507625" cy="365125"/>
          </a:xfrm>
        </p:spPr>
        <p:txBody>
          <a:bodyPr/>
          <a:lstStyle/>
          <a:p>
            <a:fld id="{E433B98A-447C-4C98-A4A0-BF4481457D6D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feld 11"/>
          <p:cNvSpPr txBox="1"/>
          <p:nvPr userDrawn="1"/>
        </p:nvSpPr>
        <p:spPr>
          <a:xfrm>
            <a:off x="32656" y="-12786"/>
            <a:ext cx="430887" cy="687078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0" cap="sm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Gesellschaftsbilder von </a:t>
            </a:r>
            <a:r>
              <a:rPr kumimoji="0" lang="de-DE" sz="16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Betriebsrät</a:t>
            </a:r>
            <a:r>
              <a:rPr kumimoji="0" lang="de-DE" sz="1600" b="0" i="0" u="none" strike="noStrike" kern="0" cap="small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*innen </a:t>
            </a:r>
            <a:r>
              <a:rPr kumimoji="0" lang="de-DE" sz="1600" b="0" i="0" u="none" strike="noStrike" kern="0" cap="sm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und Vertrauensleuten</a:t>
            </a:r>
          </a:p>
        </p:txBody>
      </p:sp>
    </p:spTree>
    <p:extLst>
      <p:ext uri="{BB962C8B-B14F-4D97-AF65-F5344CB8AC3E}">
        <p14:creationId xmlns:p14="http://schemas.microsoft.com/office/powerpoint/2010/main" val="1213607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ABAB1-64C6-4F17-953D-179377170CC6}" type="datetime1">
              <a:rPr lang="de-DE" smtClean="0"/>
              <a:t>09.06.2020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Stefan Rüb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3B98A-447C-4C98-A4A0-BF4481457D6D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2787"/>
            <a:ext cx="554784" cy="6870787"/>
          </a:xfrm>
          <a:prstGeom prst="rect">
            <a:avLst/>
          </a:prstGeom>
        </p:spPr>
      </p:pic>
      <p:sp>
        <p:nvSpPr>
          <p:cNvPr id="9" name="Textfeld 8"/>
          <p:cNvSpPr txBox="1"/>
          <p:nvPr userDrawn="1"/>
        </p:nvSpPr>
        <p:spPr>
          <a:xfrm>
            <a:off x="32656" y="3601941"/>
            <a:ext cx="461665" cy="310581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WORK IN PROGRESS VI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343704"/>
            <a:ext cx="3411720" cy="39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802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A9D9FE-1ED3-4B8F-A7DC-FD63AC07B31F}" type="datetime1">
              <a:rPr lang="de-DE" smtClean="0"/>
              <a:t>09.06.2020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Stefan Rüb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33B98A-447C-4C98-A4A0-BF4481457D6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9882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hyperlink" Target="mailto:Tanja.Smolenski@igmetall.de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ctrTitle"/>
          </p:nvPr>
        </p:nvSpPr>
        <p:spPr>
          <a:xfrm>
            <a:off x="1722160" y="3480121"/>
            <a:ext cx="9144000" cy="997582"/>
          </a:xfrm>
        </p:spPr>
        <p:txBody>
          <a:bodyPr>
            <a:normAutofit fontScale="90000"/>
          </a:bodyPr>
          <a:lstStyle/>
          <a:p>
            <a:r>
              <a:rPr lang="de-DE" sz="5400" dirty="0" smtClean="0"/>
              <a:t>SOFI-IG Metall-Forschungsprojekt</a:t>
            </a:r>
            <a:r>
              <a:rPr lang="de-DE" sz="5400" dirty="0"/>
              <a:t/>
            </a:r>
            <a:br>
              <a:rPr lang="de-DE" sz="5400" dirty="0"/>
            </a:br>
            <a:r>
              <a:rPr lang="de-DE" sz="5400" dirty="0"/>
              <a:t/>
            </a:r>
            <a:br>
              <a:rPr lang="de-DE" sz="5400" dirty="0"/>
            </a:br>
            <a:r>
              <a:rPr lang="de-DE" sz="5400" b="1" dirty="0"/>
              <a:t>Gesellschaftsbilder von </a:t>
            </a:r>
            <a:r>
              <a:rPr lang="de-DE" sz="5400" b="1" dirty="0" err="1" smtClean="0"/>
              <a:t>Betriebsrät</a:t>
            </a:r>
            <a:r>
              <a:rPr lang="de-DE" sz="5400" b="1" dirty="0" smtClean="0"/>
              <a:t>*innen</a:t>
            </a:r>
            <a:r>
              <a:rPr lang="de-DE" sz="5400" b="1" dirty="0"/>
              <a:t/>
            </a:r>
            <a:br>
              <a:rPr lang="de-DE" sz="5400" b="1" dirty="0"/>
            </a:br>
            <a:r>
              <a:rPr lang="de-DE" sz="5400" b="1" dirty="0"/>
              <a:t>und Vertrauensleuten</a:t>
            </a:r>
          </a:p>
        </p:txBody>
      </p:sp>
      <p:sp>
        <p:nvSpPr>
          <p:cNvPr id="9" name="Untertitel 2"/>
          <p:cNvSpPr txBox="1">
            <a:spLocks/>
          </p:cNvSpPr>
          <p:nvPr/>
        </p:nvSpPr>
        <p:spPr>
          <a:xfrm>
            <a:off x="1525480" y="4208015"/>
            <a:ext cx="9144000" cy="9287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9642763" y="5763491"/>
            <a:ext cx="2549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Stand: Juni 2020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12172924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0776BC-11DE-C749-B238-EE65BF3CA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spc="0" dirty="0" smtClean="0"/>
              <a:t>Unsere Ziele und Fragen </a:t>
            </a:r>
            <a:endParaRPr lang="de-DE" sz="3200" spc="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D71DCCD-2008-E547-BFBA-58C34EE1C4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de-DE" sz="2500" dirty="0" err="1" smtClean="0"/>
              <a:t>Betriebsrät</a:t>
            </a:r>
            <a:r>
              <a:rPr lang="de-DE" sz="2500" dirty="0" smtClean="0"/>
              <a:t>*innen </a:t>
            </a:r>
            <a:r>
              <a:rPr lang="de-DE" sz="2500" dirty="0"/>
              <a:t>und Vertrauensleute sind die zentralen Akteur*innen der betrieblichen </a:t>
            </a:r>
            <a:r>
              <a:rPr lang="de-DE" sz="2500" dirty="0" smtClean="0"/>
              <a:t>Transformation und der aktuellen Krisenbewältigung. </a:t>
            </a:r>
            <a:endParaRPr lang="de-DE" sz="2500" dirty="0"/>
          </a:p>
          <a:p>
            <a:pPr lvl="0"/>
            <a:r>
              <a:rPr lang="de-DE" sz="2500" dirty="0"/>
              <a:t>Sie </a:t>
            </a:r>
            <a:r>
              <a:rPr lang="de-DE" sz="2500" dirty="0" smtClean="0"/>
              <a:t>sind dabei </a:t>
            </a:r>
            <a:r>
              <a:rPr lang="de-DE" sz="2500" dirty="0"/>
              <a:t>persönlich, fachlich, aber auch </a:t>
            </a:r>
            <a:r>
              <a:rPr lang="de-DE" sz="2500" dirty="0" smtClean="0"/>
              <a:t>bei ihrer politischen Haltung und beim politischen Handeln </a:t>
            </a:r>
            <a:r>
              <a:rPr lang="de-DE" sz="2500" dirty="0"/>
              <a:t>stark </a:t>
            </a:r>
            <a:r>
              <a:rPr lang="de-DE" sz="2500" dirty="0" smtClean="0"/>
              <a:t>gefordert.</a:t>
            </a:r>
            <a:endParaRPr lang="de-DE" sz="2500" dirty="0"/>
          </a:p>
          <a:p>
            <a:pPr lvl="0"/>
            <a:r>
              <a:rPr lang="de-DE" sz="2500" dirty="0"/>
              <a:t>Umso wichtiger ist Klarheit darüber, wie </a:t>
            </a:r>
            <a:r>
              <a:rPr lang="de-DE" sz="2500" dirty="0" err="1" smtClean="0"/>
              <a:t>Betriebsrät</a:t>
            </a:r>
            <a:r>
              <a:rPr lang="de-DE" sz="2500" dirty="0" smtClean="0"/>
              <a:t>*innen </a:t>
            </a:r>
            <a:r>
              <a:rPr lang="de-DE" sz="2500" dirty="0"/>
              <a:t>und Vertrauensleute sich und ihre Machtressourcen und Stärken heute </a:t>
            </a:r>
            <a:r>
              <a:rPr lang="de-DE" sz="2500" dirty="0" smtClean="0"/>
              <a:t/>
            </a:r>
            <a:br>
              <a:rPr lang="de-DE" sz="2500" dirty="0" smtClean="0"/>
            </a:br>
            <a:r>
              <a:rPr lang="de-DE" sz="2500" dirty="0" smtClean="0"/>
              <a:t>selber </a:t>
            </a:r>
            <a:r>
              <a:rPr lang="de-DE" sz="2500" dirty="0"/>
              <a:t>sehen – im Betrieb, in der Gesellschaft und in der IG Metall.</a:t>
            </a:r>
          </a:p>
          <a:p>
            <a:r>
              <a:rPr lang="de-DE" sz="2500" b="1" dirty="0"/>
              <a:t>Ziel der Studie ist es, zu erforschen und zu diskutieren, an welchen ‚gewerkschaftlichen Selbstverständlichkeiten‘ – Stichworte </a:t>
            </a:r>
            <a:r>
              <a:rPr lang="de-DE" sz="2500" b="1" dirty="0" smtClean="0"/>
              <a:t>sind Werte </a:t>
            </a:r>
            <a:r>
              <a:rPr lang="de-DE" sz="2500" b="1" dirty="0"/>
              <a:t>und Haltung – wir in der </a:t>
            </a:r>
            <a:r>
              <a:rPr lang="de-DE" sz="2500" b="1" dirty="0" smtClean="0"/>
              <a:t>Transformation </a:t>
            </a:r>
            <a:r>
              <a:rPr lang="de-DE" sz="2500" b="1" dirty="0"/>
              <a:t>ansetzen </a:t>
            </a:r>
            <a:r>
              <a:rPr lang="de-DE" sz="2500" b="1" dirty="0" smtClean="0"/>
              <a:t>können, </a:t>
            </a:r>
            <a:r>
              <a:rPr lang="de-DE" sz="2500" b="1" dirty="0"/>
              <a:t>und an welchen nicht</a:t>
            </a:r>
            <a:r>
              <a:rPr lang="de-DE" sz="2500" dirty="0"/>
              <a:t>. </a:t>
            </a:r>
          </a:p>
          <a:p>
            <a:pPr marL="1798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7307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3B98A-447C-4C98-A4A0-BF4481457D6D}" type="slidenum">
              <a:rPr lang="de-DE" smtClean="0"/>
              <a:t>3</a:t>
            </a:fld>
            <a:endParaRPr lang="de-DE"/>
          </a:p>
        </p:txBody>
      </p:sp>
      <p:grpSp>
        <p:nvGrpSpPr>
          <p:cNvPr id="3" name="Gruppieren 2"/>
          <p:cNvGrpSpPr/>
          <p:nvPr/>
        </p:nvGrpSpPr>
        <p:grpSpPr>
          <a:xfrm>
            <a:off x="749502" y="1200727"/>
            <a:ext cx="7655589" cy="4579330"/>
            <a:chOff x="1328272" y="1039287"/>
            <a:chExt cx="9648465" cy="5685429"/>
          </a:xfrm>
        </p:grpSpPr>
        <p:grpSp>
          <p:nvGrpSpPr>
            <p:cNvPr id="4" name="Gruppieren 3"/>
            <p:cNvGrpSpPr/>
            <p:nvPr/>
          </p:nvGrpSpPr>
          <p:grpSpPr>
            <a:xfrm>
              <a:off x="3992292" y="2826678"/>
              <a:ext cx="2805879" cy="1802349"/>
              <a:chOff x="3708102" y="2342276"/>
              <a:chExt cx="3380745" cy="1802349"/>
            </a:xfrm>
          </p:grpSpPr>
          <p:sp>
            <p:nvSpPr>
              <p:cNvPr id="18" name="Gleichschenkliges Dreieck 17"/>
              <p:cNvSpPr/>
              <p:nvPr/>
            </p:nvSpPr>
            <p:spPr>
              <a:xfrm>
                <a:off x="3708102" y="2342276"/>
                <a:ext cx="3380745" cy="1802051"/>
              </a:xfrm>
              <a:prstGeom prst="triangl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9" name="Gleichschenkliges Dreieck 18"/>
              <p:cNvSpPr/>
              <p:nvPr/>
            </p:nvSpPr>
            <p:spPr>
              <a:xfrm>
                <a:off x="4635378" y="2895072"/>
                <a:ext cx="1500717" cy="869464"/>
              </a:xfrm>
              <a:prstGeom prst="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0" name="Textfeld 19"/>
              <p:cNvSpPr txBox="1"/>
              <p:nvPr/>
            </p:nvSpPr>
            <p:spPr>
              <a:xfrm>
                <a:off x="4465085" y="3743402"/>
                <a:ext cx="1975448" cy="4012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1500" dirty="0"/>
                  <a:t>Gesellschaft</a:t>
                </a:r>
              </a:p>
            </p:txBody>
          </p:sp>
          <p:sp>
            <p:nvSpPr>
              <p:cNvPr id="21" name="Textfeld 20"/>
              <p:cNvSpPr txBox="1"/>
              <p:nvPr/>
            </p:nvSpPr>
            <p:spPr>
              <a:xfrm rot="3187941">
                <a:off x="5087916" y="3023516"/>
                <a:ext cx="1725731" cy="4907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1500" dirty="0"/>
                  <a:t>Gewerkschaft</a:t>
                </a:r>
              </a:p>
            </p:txBody>
          </p:sp>
          <p:sp>
            <p:nvSpPr>
              <p:cNvPr id="22" name="Textfeld 21"/>
              <p:cNvSpPr txBox="1"/>
              <p:nvPr/>
            </p:nvSpPr>
            <p:spPr>
              <a:xfrm rot="18398751">
                <a:off x="3995714" y="3016275"/>
                <a:ext cx="1534825" cy="4907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1500" dirty="0"/>
                  <a:t>Betrieb</a:t>
                </a:r>
              </a:p>
            </p:txBody>
          </p:sp>
        </p:grpSp>
        <p:sp>
          <p:nvSpPr>
            <p:cNvPr id="5" name="Ellipse 4"/>
            <p:cNvSpPr/>
            <p:nvPr/>
          </p:nvSpPr>
          <p:spPr>
            <a:xfrm>
              <a:off x="2965410" y="1532728"/>
              <a:ext cx="5033352" cy="5033350"/>
            </a:xfrm>
            <a:prstGeom prst="ellipse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" name="Textfeld 5"/>
            <p:cNvSpPr txBox="1"/>
            <p:nvPr/>
          </p:nvSpPr>
          <p:spPr>
            <a:xfrm>
              <a:off x="5853623" y="1378460"/>
              <a:ext cx="2342835" cy="69724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de-DE" sz="1600" dirty="0"/>
                <a:t>Wer hat sie?</a:t>
              </a:r>
              <a:br>
                <a:rPr lang="de-DE" sz="1600" dirty="0"/>
              </a:br>
              <a:r>
                <a:rPr lang="de-DE" sz="1600" dirty="0"/>
                <a:t>Wie ist sie verteilt?</a:t>
              </a:r>
            </a:p>
          </p:txBody>
        </p:sp>
        <p:sp>
          <p:nvSpPr>
            <p:cNvPr id="7" name="Textfeld 6"/>
            <p:cNvSpPr txBox="1"/>
            <p:nvPr/>
          </p:nvSpPr>
          <p:spPr>
            <a:xfrm>
              <a:off x="1328272" y="2682228"/>
              <a:ext cx="3042014" cy="69724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de-DE" sz="1600" dirty="0"/>
                <a:t>Wo sehen sich BR/VL selbst?</a:t>
              </a:r>
              <a:br>
                <a:rPr lang="de-DE" sz="1600" dirty="0"/>
              </a:br>
              <a:r>
                <a:rPr lang="de-DE" sz="1600" dirty="0"/>
                <a:t>Für was stehen sie ein?</a:t>
              </a:r>
            </a:p>
          </p:txBody>
        </p:sp>
        <p:sp>
          <p:nvSpPr>
            <p:cNvPr id="8" name="Textfeld 7"/>
            <p:cNvSpPr txBox="1"/>
            <p:nvPr/>
          </p:nvSpPr>
          <p:spPr>
            <a:xfrm>
              <a:off x="6606506" y="6027471"/>
              <a:ext cx="2220659" cy="69724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de-DE" sz="1600" dirty="0"/>
                <a:t>Was macht sie aus? Ist sie in Gefahr? </a:t>
              </a:r>
            </a:p>
          </p:txBody>
        </p:sp>
        <p:sp>
          <p:nvSpPr>
            <p:cNvPr id="9" name="Textfeld 8"/>
            <p:cNvSpPr txBox="1"/>
            <p:nvPr/>
          </p:nvSpPr>
          <p:spPr>
            <a:xfrm>
              <a:off x="7845891" y="3722900"/>
              <a:ext cx="3130846" cy="69724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de-DE" sz="1600" dirty="0"/>
                <a:t>Wie denken BR/VL darüber? Wer entscheidet darüber? </a:t>
              </a:r>
            </a:p>
          </p:txBody>
        </p:sp>
        <p:sp>
          <p:nvSpPr>
            <p:cNvPr id="10" name="Textfeld 9"/>
            <p:cNvSpPr txBox="1"/>
            <p:nvPr/>
          </p:nvSpPr>
          <p:spPr>
            <a:xfrm>
              <a:off x="2765586" y="2283702"/>
              <a:ext cx="1357424" cy="4403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de-DE" b="1" dirty="0"/>
                <a:t>Position</a:t>
              </a:r>
            </a:p>
          </p:txBody>
        </p:sp>
        <p:sp>
          <p:nvSpPr>
            <p:cNvPr id="11" name="Textfeld 10"/>
            <p:cNvSpPr txBox="1"/>
            <p:nvPr/>
          </p:nvSpPr>
          <p:spPr>
            <a:xfrm>
              <a:off x="2627006" y="5233518"/>
              <a:ext cx="1508931" cy="4403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de-DE" b="1" dirty="0"/>
                <a:t>Solidarität</a:t>
              </a:r>
            </a:p>
          </p:txBody>
        </p:sp>
        <p:sp>
          <p:nvSpPr>
            <p:cNvPr id="12" name="Textfeld 11"/>
            <p:cNvSpPr txBox="1"/>
            <p:nvPr/>
          </p:nvSpPr>
          <p:spPr>
            <a:xfrm>
              <a:off x="5647578" y="1039287"/>
              <a:ext cx="1150592" cy="4403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de-DE" b="1" dirty="0"/>
                <a:t>Macht</a:t>
              </a:r>
            </a:p>
          </p:txBody>
        </p:sp>
        <p:sp>
          <p:nvSpPr>
            <p:cNvPr id="13" name="Textfeld 12"/>
            <p:cNvSpPr txBox="1"/>
            <p:nvPr/>
          </p:nvSpPr>
          <p:spPr>
            <a:xfrm>
              <a:off x="6365456" y="5669401"/>
              <a:ext cx="1931940" cy="4403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de-DE" b="1" dirty="0"/>
                <a:t>Demokratie</a:t>
              </a:r>
            </a:p>
          </p:txBody>
        </p:sp>
        <p:sp>
          <p:nvSpPr>
            <p:cNvPr id="14" name="Textfeld 13"/>
            <p:cNvSpPr txBox="1"/>
            <p:nvPr/>
          </p:nvSpPr>
          <p:spPr>
            <a:xfrm>
              <a:off x="7588897" y="3330700"/>
              <a:ext cx="1349903" cy="4403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de-DE" b="1" dirty="0"/>
                <a:t>Zukunft</a:t>
              </a:r>
            </a:p>
          </p:txBody>
        </p:sp>
        <p:grpSp>
          <p:nvGrpSpPr>
            <p:cNvPr id="15" name="Gruppieren 14"/>
            <p:cNvGrpSpPr/>
            <p:nvPr/>
          </p:nvGrpSpPr>
          <p:grpSpPr>
            <a:xfrm>
              <a:off x="1638254" y="5558190"/>
              <a:ext cx="3273019" cy="739146"/>
              <a:chOff x="1638254" y="5213131"/>
              <a:chExt cx="3273019" cy="739146"/>
            </a:xfrm>
          </p:grpSpPr>
          <p:sp>
            <p:nvSpPr>
              <p:cNvPr id="16" name="Rechteck 15"/>
              <p:cNvSpPr/>
              <p:nvPr/>
            </p:nvSpPr>
            <p:spPr>
              <a:xfrm>
                <a:off x="3163107" y="5213131"/>
                <a:ext cx="1292232" cy="44201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7" name="Textfeld 16"/>
              <p:cNvSpPr txBox="1"/>
              <p:nvPr/>
            </p:nvSpPr>
            <p:spPr>
              <a:xfrm>
                <a:off x="1638254" y="5255033"/>
                <a:ext cx="3273019" cy="6972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600" dirty="0"/>
                  <a:t>Gibt es, braucht es sie noch? Wie weit reicht sie? </a:t>
                </a:r>
              </a:p>
            </p:txBody>
          </p:sp>
        </p:grpSp>
      </p:grpSp>
      <p:sp>
        <p:nvSpPr>
          <p:cNvPr id="23" name="Titel 1"/>
          <p:cNvSpPr txBox="1">
            <a:spLocks/>
          </p:cNvSpPr>
          <p:nvPr/>
        </p:nvSpPr>
        <p:spPr>
          <a:xfrm>
            <a:off x="484094" y="451904"/>
            <a:ext cx="5598505" cy="66141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3200" dirty="0" smtClean="0"/>
              <a:t>Was wird erforscht? </a:t>
            </a:r>
            <a:endParaRPr lang="de-DE" sz="3200" dirty="0"/>
          </a:p>
        </p:txBody>
      </p:sp>
      <p:sp>
        <p:nvSpPr>
          <p:cNvPr id="25" name="Textfeld 24"/>
          <p:cNvSpPr txBox="1"/>
          <p:nvPr/>
        </p:nvSpPr>
        <p:spPr>
          <a:xfrm>
            <a:off x="8645236" y="1708727"/>
            <a:ext cx="320501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 smtClean="0"/>
              <a:t>Wie blicken die Aktiven auf Macht und Politik?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de-DE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 smtClean="0"/>
              <a:t>Welches Bild von Gesellschaft machen sie sich? Eines von ‚oben und unten‘? Oder eines von Ausgleich und Teilhabe? 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de-DE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 smtClean="0"/>
              <a:t>Wieviel Mächtigkeit sehen </a:t>
            </a:r>
            <a:r>
              <a:rPr lang="de-DE" dirty="0" smtClean="0"/>
              <a:t>die Aktiven</a:t>
            </a:r>
            <a:r>
              <a:rPr lang="de-DE" dirty="0" smtClean="0"/>
              <a:t> </a:t>
            </a:r>
            <a:r>
              <a:rPr lang="de-DE" dirty="0" smtClean="0"/>
              <a:t>bei sich selber?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3842076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0776BC-11DE-C749-B238-EE65BF3CA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spc="0" dirty="0"/>
              <a:t>Wie wird </a:t>
            </a:r>
            <a:r>
              <a:rPr lang="de-DE" sz="3200" spc="0" dirty="0" smtClean="0"/>
              <a:t>geforscht</a:t>
            </a:r>
            <a:r>
              <a:rPr lang="de-DE" sz="3200" spc="0" dirty="0"/>
              <a:t>?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7411366" y="1214855"/>
            <a:ext cx="363912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Geforscht wird in vier Phasen.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Erst werden relativ viele Personen interviewt (Exploration/ Erkundungsphase).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Dann ausgewählte Personen eng begleitet (Intensiverhebung).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Im dritten Schritt wird es eine quantitative Erhebung geben.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Im vierten Schritt werden alle gewonnenen Ergebnisse in Veranstaltungen zur Debatte gestellt. Diese Rückkopplung ist wichtiger Bestandteil des Forschungsprojektes!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 smtClean="0"/>
          </a:p>
        </p:txBody>
      </p:sp>
      <p:pic>
        <p:nvPicPr>
          <p:cNvPr id="1027" name="E2B45580-30F7-407F-9B48-1C1A4DE28C61" descr="9D1B307A-5ADB-44B8-8CD6-5462FD94F71D@frit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8"/>
            <a:ext cx="6096000" cy="375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3452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0776BC-11DE-C749-B238-EE65BF3CA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spc="0" dirty="0" smtClean="0"/>
              <a:t>Wann wird geforscht?</a:t>
            </a:r>
            <a:endParaRPr lang="de-DE" sz="3200" spc="0" dirty="0"/>
          </a:p>
        </p:txBody>
      </p:sp>
      <p:sp>
        <p:nvSpPr>
          <p:cNvPr id="9" name="Textfeld 8"/>
          <p:cNvSpPr txBox="1"/>
          <p:nvPr/>
        </p:nvSpPr>
        <p:spPr>
          <a:xfrm>
            <a:off x="8063954" y="1629206"/>
            <a:ext cx="3639128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Die erste Phase der Forschung wurde erfolgreich </a:t>
            </a:r>
            <a:r>
              <a:rPr lang="de-DE" sz="1600" dirty="0" smtClean="0"/>
              <a:t>durchgeführt.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Derzeit wird die Auswahl für die </a:t>
            </a:r>
            <a:br>
              <a:rPr lang="de-DE" sz="1600" dirty="0" smtClean="0"/>
            </a:br>
            <a:r>
              <a:rPr lang="de-DE" sz="1600" dirty="0" smtClean="0"/>
              <a:t>2. Phase getroffen</a:t>
            </a:r>
            <a:r>
              <a:rPr lang="de-DE" sz="16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Die Auswahl wird derzeit getroffen: Corona wird uns nicht stoppen, im Rahmen des Möglichen befragen wir die Kolleginnen und Kollegen weiterhin</a:t>
            </a:r>
            <a:r>
              <a:rPr lang="de-DE" sz="16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Für 2021 könnt ihr die vierte Phase ab jetzt in eure Veranstaltungen, Sitzungen und Klausuren einplanen.</a:t>
            </a:r>
            <a:br>
              <a:rPr lang="de-DE" sz="1600" dirty="0" smtClean="0"/>
            </a:br>
            <a:endParaRPr lang="de-DE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 smtClean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969" y="1939932"/>
            <a:ext cx="7355588" cy="3964420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1418338" y="4807760"/>
            <a:ext cx="13049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de-DE" sz="1100" dirty="0">
                <a:solidFill>
                  <a:srgbClr val="E2051A"/>
                </a:solidFill>
                <a:latin typeface="Meta IGM"/>
              </a:rPr>
              <a:t>in 5 GS und 2 BZ, ca. 120 Gespräche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2678413" y="4807759"/>
            <a:ext cx="15324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de-DE" sz="1100" dirty="0">
                <a:solidFill>
                  <a:srgbClr val="E2051A"/>
                </a:solidFill>
                <a:latin typeface="Meta IGM"/>
              </a:rPr>
              <a:t>ca. 60 Interviews und Besuche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4312464" y="4807759"/>
            <a:ext cx="107470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de-DE" sz="1100" dirty="0" smtClean="0">
                <a:solidFill>
                  <a:srgbClr val="E2051A"/>
                </a:solidFill>
                <a:latin typeface="Meta IGM"/>
              </a:rPr>
              <a:t>repräsentativ</a:t>
            </a:r>
            <a:r>
              <a:rPr lang="de-DE" sz="1100" dirty="0">
                <a:solidFill>
                  <a:srgbClr val="E2051A"/>
                </a:solidFill>
                <a:latin typeface="Meta IGM"/>
              </a:rPr>
              <a:t>, </a:t>
            </a:r>
          </a:p>
          <a:p>
            <a:pPr defTabSz="685800">
              <a:defRPr/>
            </a:pPr>
            <a:r>
              <a:rPr lang="de-DE" sz="1100" dirty="0">
                <a:solidFill>
                  <a:srgbClr val="E2051A"/>
                </a:solidFill>
                <a:latin typeface="Meta IGM"/>
              </a:rPr>
              <a:t>n = 600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5387169" y="5440694"/>
            <a:ext cx="982438" cy="4308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de-DE" sz="1100" b="1" dirty="0">
                <a:solidFill>
                  <a:srgbClr val="E2051A"/>
                </a:solidFill>
                <a:latin typeface="Meta IGM"/>
              </a:rPr>
              <a:t>Gremien aller Art, BZ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6369607" y="4807759"/>
            <a:ext cx="123373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de-DE" sz="1100" dirty="0">
                <a:solidFill>
                  <a:srgbClr val="E2051A"/>
                </a:solidFill>
                <a:latin typeface="Meta IGM"/>
              </a:rPr>
              <a:t>Präsentationen, </a:t>
            </a:r>
            <a:r>
              <a:rPr lang="de-DE" sz="1100" dirty="0" smtClean="0">
                <a:solidFill>
                  <a:srgbClr val="E2051A"/>
                </a:solidFill>
                <a:latin typeface="Meta IGM"/>
              </a:rPr>
              <a:t>Online-Material</a:t>
            </a:r>
            <a:r>
              <a:rPr lang="de-DE" sz="1100" dirty="0">
                <a:solidFill>
                  <a:srgbClr val="E2051A"/>
                </a:solidFill>
                <a:latin typeface="Meta IGM"/>
              </a:rPr>
              <a:t>, Zeitungen  …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997527" y="1496291"/>
            <a:ext cx="682567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200" b="1" dirty="0" smtClean="0"/>
              <a:t>Zeitleiste des Projekts</a:t>
            </a:r>
            <a:endParaRPr lang="de-DE" sz="2200" b="1" dirty="0"/>
          </a:p>
        </p:txBody>
      </p:sp>
    </p:spTree>
    <p:extLst>
      <p:ext uri="{BB962C8B-B14F-4D97-AF65-F5344CB8AC3E}">
        <p14:creationId xmlns:p14="http://schemas.microsoft.com/office/powerpoint/2010/main" val="3723884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9804"/>
            <a:ext cx="10515600" cy="764498"/>
          </a:xfrm>
        </p:spPr>
        <p:txBody>
          <a:bodyPr>
            <a:normAutofit/>
          </a:bodyPr>
          <a:lstStyle/>
          <a:p>
            <a:pPr lvl="0">
              <a:lnSpc>
                <a:spcPct val="100000"/>
              </a:lnSpc>
              <a:spcBef>
                <a:spcPts val="1000"/>
              </a:spcBef>
            </a:pPr>
            <a:r>
              <a:rPr lang="de-DE" sz="3200" dirty="0" smtClean="0"/>
              <a:t>Wo wird geforscht?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2128603"/>
            <a:ext cx="6181436" cy="4139454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de-DE" sz="3000" b="1" u="sng" dirty="0">
                <a:solidFill>
                  <a:prstClr val="black"/>
                </a:solidFill>
                <a:sym typeface="Wingdings" panose="05000000000000000000" pitchFamily="2" charset="2"/>
              </a:rPr>
              <a:t>1. Geschäftsstellen:</a:t>
            </a:r>
          </a:p>
          <a:p>
            <a:pPr marL="457200" lvl="1" indent="0">
              <a:buNone/>
            </a:pPr>
            <a:endParaRPr lang="de-DE" sz="900" dirty="0">
              <a:solidFill>
                <a:prstClr val="black"/>
              </a:solidFill>
              <a:sym typeface="Wingdings" panose="05000000000000000000" pitchFamily="2" charset="2"/>
            </a:endParaRPr>
          </a:p>
          <a:p>
            <a:pPr lvl="1"/>
            <a:r>
              <a:rPr lang="de-DE" sz="2200" dirty="0">
                <a:solidFill>
                  <a:prstClr val="black"/>
                </a:solidFill>
                <a:sym typeface="Wingdings" panose="05000000000000000000" pitchFamily="2" charset="2"/>
              </a:rPr>
              <a:t>Pforzheim		</a:t>
            </a:r>
          </a:p>
          <a:p>
            <a:pPr lvl="1"/>
            <a:r>
              <a:rPr lang="de-DE" sz="2200" dirty="0">
                <a:solidFill>
                  <a:prstClr val="black"/>
                </a:solidFill>
                <a:sym typeface="Wingdings" panose="05000000000000000000" pitchFamily="2" charset="2"/>
              </a:rPr>
              <a:t>Rheine</a:t>
            </a:r>
          </a:p>
          <a:p>
            <a:pPr lvl="1"/>
            <a:r>
              <a:rPr lang="de-DE" sz="2200" dirty="0">
                <a:solidFill>
                  <a:prstClr val="black"/>
                </a:solidFill>
                <a:sym typeface="Wingdings" panose="05000000000000000000" pitchFamily="2" charset="2"/>
              </a:rPr>
              <a:t>Nordhessen</a:t>
            </a:r>
          </a:p>
          <a:p>
            <a:pPr lvl="1"/>
            <a:r>
              <a:rPr lang="de-DE" sz="2200" dirty="0">
                <a:solidFill>
                  <a:prstClr val="black"/>
                </a:solidFill>
                <a:sym typeface="Wingdings" panose="05000000000000000000" pitchFamily="2" charset="2"/>
              </a:rPr>
              <a:t>Leipzig</a:t>
            </a:r>
          </a:p>
          <a:p>
            <a:pPr lvl="1"/>
            <a:r>
              <a:rPr lang="de-DE" sz="2200" dirty="0">
                <a:solidFill>
                  <a:prstClr val="black"/>
                </a:solidFill>
                <a:sym typeface="Wingdings" panose="05000000000000000000" pitchFamily="2" charset="2"/>
              </a:rPr>
              <a:t>Ostbrandenburg</a:t>
            </a:r>
          </a:p>
          <a:p>
            <a:pPr marL="457200" lvl="1" indent="0">
              <a:buNone/>
            </a:pPr>
            <a:endParaRPr lang="de-DE" sz="900" dirty="0">
              <a:solidFill>
                <a:prstClr val="black"/>
              </a:solidFill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à"/>
            </a:pPr>
            <a:r>
              <a:rPr lang="de-DE" sz="2200" dirty="0">
                <a:solidFill>
                  <a:prstClr val="black"/>
                </a:solidFill>
              </a:rPr>
              <a:t> </a:t>
            </a:r>
            <a:r>
              <a:rPr lang="de-DE" sz="2200" b="1" dirty="0">
                <a:solidFill>
                  <a:prstClr val="black"/>
                </a:solidFill>
              </a:rPr>
              <a:t>Diese</a:t>
            </a:r>
            <a:r>
              <a:rPr lang="de-DE" sz="2200" dirty="0" smtClean="0">
                <a:solidFill>
                  <a:prstClr val="black"/>
                </a:solidFill>
              </a:rPr>
              <a:t> </a:t>
            </a:r>
            <a:r>
              <a:rPr lang="de-DE" sz="2200" b="1" dirty="0" smtClean="0">
                <a:solidFill>
                  <a:prstClr val="black"/>
                </a:solidFill>
              </a:rPr>
              <a:t>GS </a:t>
            </a:r>
            <a:r>
              <a:rPr lang="de-DE" sz="2200" b="1" dirty="0">
                <a:solidFill>
                  <a:prstClr val="black"/>
                </a:solidFill>
              </a:rPr>
              <a:t>stehen für unterschiedliche </a:t>
            </a:r>
            <a:r>
              <a:rPr lang="de-DE" sz="2200" b="1" dirty="0" smtClean="0">
                <a:solidFill>
                  <a:prstClr val="black"/>
                </a:solidFill>
              </a:rPr>
              <a:t>Konstellationen </a:t>
            </a:r>
            <a:br>
              <a:rPr lang="de-DE" sz="2200" b="1" dirty="0" smtClean="0">
                <a:solidFill>
                  <a:prstClr val="black"/>
                </a:solidFill>
              </a:rPr>
            </a:br>
            <a:r>
              <a:rPr lang="de-DE" sz="2200" b="1" dirty="0" smtClean="0">
                <a:solidFill>
                  <a:prstClr val="black"/>
                </a:solidFill>
              </a:rPr>
              <a:t>  entlang der Achsen</a:t>
            </a:r>
            <a:r>
              <a:rPr lang="de-DE" sz="2200" b="1" dirty="0">
                <a:solidFill>
                  <a:prstClr val="black"/>
                </a:solidFill>
              </a:rPr>
              <a:t>: </a:t>
            </a:r>
          </a:p>
          <a:p>
            <a:pPr lvl="1"/>
            <a:r>
              <a:rPr lang="de-DE" sz="2200" dirty="0">
                <a:solidFill>
                  <a:prstClr val="black"/>
                </a:solidFill>
              </a:rPr>
              <a:t>Ost/West</a:t>
            </a:r>
          </a:p>
          <a:p>
            <a:pPr lvl="1"/>
            <a:r>
              <a:rPr lang="de-DE" sz="2200" dirty="0" smtClean="0">
                <a:solidFill>
                  <a:prstClr val="black"/>
                </a:solidFill>
              </a:rPr>
              <a:t>dominante </a:t>
            </a:r>
            <a:r>
              <a:rPr lang="de-DE" sz="2200" dirty="0">
                <a:solidFill>
                  <a:prstClr val="black"/>
                </a:solidFill>
              </a:rPr>
              <a:t>Großbetriebe/weit gefächerter </a:t>
            </a:r>
            <a:r>
              <a:rPr lang="de-DE" sz="2200" dirty="0" err="1" smtClean="0">
                <a:solidFill>
                  <a:prstClr val="black"/>
                </a:solidFill>
              </a:rPr>
              <a:t>Betriebemix</a:t>
            </a:r>
            <a:endParaRPr lang="de-DE" sz="2200" dirty="0">
              <a:solidFill>
                <a:prstClr val="black"/>
              </a:solidFill>
            </a:endParaRPr>
          </a:p>
          <a:p>
            <a:pPr lvl="1"/>
            <a:r>
              <a:rPr lang="de-DE" sz="2200" dirty="0" smtClean="0">
                <a:solidFill>
                  <a:prstClr val="black"/>
                </a:solidFill>
              </a:rPr>
              <a:t>positive/stagnierende </a:t>
            </a:r>
            <a:r>
              <a:rPr lang="de-DE" sz="2200" dirty="0">
                <a:solidFill>
                  <a:prstClr val="black"/>
                </a:solidFill>
              </a:rPr>
              <a:t>industrielle Entwicklung 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9EFE40C8-EAB6-4FEF-9C6F-5F1FEA8EAB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27273" y="2128603"/>
            <a:ext cx="5159930" cy="4500233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de-DE" sz="3000" b="1" u="sng" dirty="0">
                <a:solidFill>
                  <a:prstClr val="black"/>
                </a:solidFill>
              </a:rPr>
              <a:t>2. </a:t>
            </a:r>
            <a:r>
              <a:rPr lang="de-DE" sz="3000" b="1" u="sng" dirty="0" smtClean="0">
                <a:solidFill>
                  <a:prstClr val="black"/>
                </a:solidFill>
              </a:rPr>
              <a:t>Bildungszentren</a:t>
            </a:r>
            <a:r>
              <a:rPr lang="de-DE" sz="3000" u="sng" dirty="0">
                <a:solidFill>
                  <a:prstClr val="black"/>
                </a:solidFill>
              </a:rPr>
              <a:t>: </a:t>
            </a:r>
          </a:p>
          <a:p>
            <a:pPr marL="0" lvl="0" indent="0">
              <a:buNone/>
            </a:pPr>
            <a:endParaRPr lang="de-DE" sz="900" dirty="0" smtClean="0">
              <a:solidFill>
                <a:prstClr val="black"/>
              </a:solidFill>
            </a:endParaRPr>
          </a:p>
          <a:p>
            <a:pPr marL="180975" lvl="1" indent="0">
              <a:buNone/>
            </a:pPr>
            <a:r>
              <a:rPr lang="de-DE" sz="2200" dirty="0" smtClean="0">
                <a:solidFill>
                  <a:prstClr val="black"/>
                </a:solidFill>
                <a:sym typeface="Wingdings" panose="05000000000000000000" pitchFamily="2" charset="2"/>
              </a:rPr>
              <a:t>Unterschiedliche Seminartypen in:</a:t>
            </a:r>
          </a:p>
          <a:p>
            <a:pPr lvl="1"/>
            <a:r>
              <a:rPr lang="de-DE" sz="2200" dirty="0" err="1" smtClean="0">
                <a:solidFill>
                  <a:prstClr val="black"/>
                </a:solidFill>
                <a:sym typeface="Wingdings" panose="05000000000000000000" pitchFamily="2" charset="2"/>
              </a:rPr>
              <a:t>Pichelssee</a:t>
            </a:r>
            <a:r>
              <a:rPr lang="de-DE" sz="2200" dirty="0">
                <a:solidFill>
                  <a:prstClr val="black"/>
                </a:solidFill>
                <a:sym typeface="Wingdings" panose="05000000000000000000" pitchFamily="2" charset="2"/>
              </a:rPr>
              <a:t>		</a:t>
            </a:r>
          </a:p>
          <a:p>
            <a:pPr lvl="1"/>
            <a:r>
              <a:rPr lang="de-DE" sz="2200" dirty="0" smtClean="0">
                <a:solidFill>
                  <a:prstClr val="black"/>
                </a:solidFill>
                <a:sym typeface="Wingdings" panose="05000000000000000000" pitchFamily="2" charset="2"/>
              </a:rPr>
              <a:t>Sprockhövel</a:t>
            </a:r>
            <a:endParaRPr lang="de-DE" sz="2200" dirty="0">
              <a:solidFill>
                <a:prstClr val="black"/>
              </a:solidFill>
              <a:sym typeface="Wingdings" panose="05000000000000000000" pitchFamily="2" charset="2"/>
            </a:endParaRPr>
          </a:p>
          <a:p>
            <a:pPr lvl="1"/>
            <a:r>
              <a:rPr lang="de-DE" sz="2200" dirty="0" smtClean="0">
                <a:solidFill>
                  <a:prstClr val="black"/>
                </a:solidFill>
                <a:sym typeface="Wingdings" panose="05000000000000000000" pitchFamily="2" charset="2"/>
              </a:rPr>
              <a:t>Lohr</a:t>
            </a:r>
            <a:br>
              <a:rPr lang="de-DE" sz="2200" dirty="0" smtClean="0">
                <a:solidFill>
                  <a:prstClr val="black"/>
                </a:solidFill>
                <a:sym typeface="Wingdings" panose="05000000000000000000" pitchFamily="2" charset="2"/>
              </a:rPr>
            </a:br>
            <a:endParaRPr lang="de-DE" sz="2200" dirty="0">
              <a:solidFill>
                <a:prstClr val="black"/>
              </a:solidFill>
              <a:sym typeface="Wingdings" panose="05000000000000000000" pitchFamily="2" charset="2"/>
            </a:endParaRPr>
          </a:p>
          <a:p>
            <a:pPr marL="0" lvl="0" indent="0">
              <a:buNone/>
            </a:pPr>
            <a:endParaRPr lang="de-DE" sz="100" dirty="0" smtClean="0">
              <a:solidFill>
                <a:prstClr val="black"/>
              </a:solidFill>
              <a:sym typeface="Wingdings" panose="05000000000000000000" pitchFamily="2" charset="2"/>
            </a:endParaRPr>
          </a:p>
          <a:p>
            <a:pPr marL="523875" indent="-342900">
              <a:buFont typeface="Wingdings" panose="05000000000000000000" pitchFamily="2" charset="2"/>
              <a:buChar char="à"/>
            </a:pPr>
            <a:r>
              <a:rPr lang="de-DE" sz="22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Die </a:t>
            </a:r>
            <a:r>
              <a:rPr lang="de-DE" sz="2200" b="1" dirty="0" smtClean="0">
                <a:solidFill>
                  <a:prstClr val="black"/>
                </a:solidFill>
              </a:rPr>
              <a:t>Seminartypen </a:t>
            </a:r>
            <a:r>
              <a:rPr lang="de-DE" sz="2200" b="1" dirty="0" smtClean="0">
                <a:solidFill>
                  <a:prstClr val="black"/>
                </a:solidFill>
              </a:rPr>
              <a:t>umfassen</a:t>
            </a:r>
            <a:r>
              <a:rPr lang="de-DE" sz="2200" b="1" dirty="0" smtClean="0">
                <a:solidFill>
                  <a:prstClr val="black"/>
                </a:solidFill>
              </a:rPr>
              <a:t>    unterschiedliche </a:t>
            </a:r>
            <a:r>
              <a:rPr lang="de-DE" sz="2200" b="1" dirty="0" smtClean="0">
                <a:solidFill>
                  <a:prstClr val="black"/>
                </a:solidFill>
              </a:rPr>
              <a:t>Personengruppen:</a:t>
            </a:r>
          </a:p>
          <a:p>
            <a:pPr marL="981075" lvl="1" indent="-342900"/>
            <a:r>
              <a:rPr lang="de-DE" sz="2200" dirty="0" smtClean="0">
                <a:solidFill>
                  <a:prstClr val="black"/>
                </a:solidFill>
                <a:sym typeface="Wingdings" panose="05000000000000000000" pitchFamily="2" charset="2"/>
              </a:rPr>
              <a:t>BR/VL</a:t>
            </a:r>
          </a:p>
          <a:p>
            <a:pPr marL="981075" lvl="1" indent="-342900"/>
            <a:r>
              <a:rPr lang="de-DE" sz="2200" dirty="0" smtClean="0">
                <a:solidFill>
                  <a:prstClr val="black"/>
                </a:solidFill>
                <a:sym typeface="Wingdings" panose="05000000000000000000" pitchFamily="2" charset="2"/>
              </a:rPr>
              <a:t>Gesellschaftspolitische Seminare vs. Einsteiger-/Rechtsseminare etc.</a:t>
            </a:r>
            <a:endParaRPr lang="de-DE" sz="2200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de-DE" sz="2400" dirty="0" smtClean="0">
              <a:solidFill>
                <a:prstClr val="black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3B98A-447C-4C98-A4A0-BF4481457D6D}" type="slidenum">
              <a:rPr lang="de-DE" smtClean="0"/>
              <a:t>6</a:t>
            </a:fld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42FE34F7-EA9E-4376-A79A-6F5C18BC31BA}"/>
              </a:ext>
            </a:extLst>
          </p:cNvPr>
          <p:cNvSpPr txBox="1"/>
          <p:nvPr/>
        </p:nvSpPr>
        <p:spPr>
          <a:xfrm>
            <a:off x="838200" y="1264635"/>
            <a:ext cx="10629275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de-DE" sz="2800" b="1" dirty="0">
                <a:solidFill>
                  <a:prstClr val="black"/>
                </a:solidFill>
              </a:rPr>
              <a:t>Feldzugang und Start </a:t>
            </a:r>
            <a:r>
              <a:rPr lang="de-DE" sz="2800" b="1" dirty="0" smtClean="0">
                <a:solidFill>
                  <a:prstClr val="black"/>
                </a:solidFill>
              </a:rPr>
              <a:t>in der ersten Phase </a:t>
            </a:r>
            <a:r>
              <a:rPr lang="de-DE" sz="2800" b="1" dirty="0">
                <a:solidFill>
                  <a:prstClr val="black"/>
                </a:solidFill>
              </a:rPr>
              <a:t>− Zwei Zugangswege:</a:t>
            </a:r>
          </a:p>
        </p:txBody>
      </p:sp>
    </p:spTree>
    <p:extLst>
      <p:ext uri="{BB962C8B-B14F-4D97-AF65-F5344CB8AC3E}">
        <p14:creationId xmlns:p14="http://schemas.microsoft.com/office/powerpoint/2010/main" val="25858496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54110"/>
            <a:ext cx="10515600" cy="1325563"/>
          </a:xfrm>
        </p:spPr>
        <p:txBody>
          <a:bodyPr/>
          <a:lstStyle/>
          <a:p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545828" y="1523704"/>
            <a:ext cx="5370689" cy="4382989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de-DE" sz="2000" dirty="0" smtClean="0"/>
              <a:t>Die Forscher*innen des SOFI-Teams können für Vorträge eingeladen werden. </a:t>
            </a:r>
            <a:br>
              <a:rPr lang="de-DE" sz="2000" dirty="0" smtClean="0"/>
            </a:br>
            <a:r>
              <a:rPr lang="de-DE" sz="2000" dirty="0" smtClean="0"/>
              <a:t/>
            </a:r>
            <a:br>
              <a:rPr lang="de-DE" sz="2000" dirty="0" smtClean="0"/>
            </a:br>
            <a:r>
              <a:rPr lang="de-DE" sz="2000" dirty="0" smtClean="0"/>
              <a:t>Kontakt, Fragen und Anregungen zum Projekt und zu Ideen, wie ihr die Ergebnisse in eurer Arbeit verwenden könnt, sehr gerne an:</a:t>
            </a:r>
          </a:p>
          <a:p>
            <a:pPr marL="0" indent="0">
              <a:buNone/>
            </a:pPr>
            <a:r>
              <a:rPr lang="de-DE" sz="2000" dirty="0" smtClean="0">
                <a:hlinkClick r:id="rId2"/>
              </a:rPr>
              <a:t>Tanja.Smolenski@igmetall.de</a:t>
            </a:r>
            <a:endParaRPr lang="de-DE" sz="2000" dirty="0"/>
          </a:p>
          <a:p>
            <a:pPr marL="0" indent="0">
              <a:buNone/>
            </a:pPr>
            <a:endParaRPr lang="de-DE" sz="4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de-DE" sz="2400" dirty="0"/>
          </a:p>
          <a:p>
            <a:endParaRPr lang="de-DE" sz="2200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3B98A-447C-4C98-A4A0-BF4481457D6D}" type="slidenum">
              <a:rPr lang="de-DE" smtClean="0"/>
              <a:t>7</a:t>
            </a:fld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523704"/>
            <a:ext cx="5398102" cy="3774283"/>
          </a:xfrm>
          <a:prstGeom prst="rect">
            <a:avLst/>
          </a:prstGeom>
        </p:spPr>
      </p:pic>
      <p:sp>
        <p:nvSpPr>
          <p:cNvPr id="6" name="Rechteck 5"/>
          <p:cNvSpPr/>
          <p:nvPr/>
        </p:nvSpPr>
        <p:spPr>
          <a:xfrm>
            <a:off x="764770" y="5406968"/>
            <a:ext cx="54051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/>
              <a:t>Martin Kuhlmann, Milena </a:t>
            </a:r>
            <a:r>
              <a:rPr lang="de-DE" dirty="0" smtClean="0"/>
              <a:t>Prekodravac, Stefan </a:t>
            </a:r>
            <a:r>
              <a:rPr lang="de-DE" dirty="0"/>
              <a:t>Rüb,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Berthold </a:t>
            </a:r>
            <a:r>
              <a:rPr lang="de-DE" dirty="0"/>
              <a:t>Vogel (Projektleiter) </a:t>
            </a:r>
            <a:r>
              <a:rPr lang="de-DE" dirty="0" smtClean="0"/>
              <a:t>und Marliese Weißmann</a:t>
            </a:r>
            <a:endParaRPr lang="de-DE" dirty="0"/>
          </a:p>
        </p:txBody>
      </p:sp>
      <p:sp>
        <p:nvSpPr>
          <p:cNvPr id="7" name="Titel 1"/>
          <p:cNvSpPr txBox="1">
            <a:spLocks/>
          </p:cNvSpPr>
          <p:nvPr/>
        </p:nvSpPr>
        <p:spPr>
          <a:xfrm>
            <a:off x="838200" y="299804"/>
            <a:ext cx="10515600" cy="764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1000"/>
              </a:spcBef>
            </a:pPr>
            <a:r>
              <a:rPr lang="de-DE" sz="3200" dirty="0" smtClean="0"/>
              <a:t>Das SOFI-Forschungsteam</a:t>
            </a:r>
            <a:endParaRPr lang="de-DE" sz="3200" dirty="0"/>
          </a:p>
        </p:txBody>
      </p:sp>
    </p:spTree>
    <p:extLst>
      <p:ext uri="{BB962C8B-B14F-4D97-AF65-F5344CB8AC3E}">
        <p14:creationId xmlns:p14="http://schemas.microsoft.com/office/powerpoint/2010/main" val="2686831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534</Words>
  <Application>Microsoft Office PowerPoint</Application>
  <PresentationFormat>Breitbild</PresentationFormat>
  <Paragraphs>85</Paragraphs>
  <Slides>7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Meta Head IGM Cond Light</vt:lpstr>
      <vt:lpstr>Meta IGM</vt:lpstr>
      <vt:lpstr>Wingdings</vt:lpstr>
      <vt:lpstr>Office</vt:lpstr>
      <vt:lpstr>SOFI-IG Metall-Forschungsprojekt  Gesellschaftsbilder von Betriebsrät*innen und Vertrauensleuten</vt:lpstr>
      <vt:lpstr>Unsere Ziele und Fragen </vt:lpstr>
      <vt:lpstr>PowerPoint-Präsentation</vt:lpstr>
      <vt:lpstr>Wie wird geforscht?</vt:lpstr>
      <vt:lpstr>Wann wird geforscht?</vt:lpstr>
      <vt:lpstr>Wo wird geforscht?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Beller, Erika</dc:creator>
  <cp:lastModifiedBy>Smolenski, Tanja</cp:lastModifiedBy>
  <cp:revision>470</cp:revision>
  <cp:lastPrinted>2020-06-09T09:51:30Z</cp:lastPrinted>
  <dcterms:created xsi:type="dcterms:W3CDTF">2019-10-15T13:11:44Z</dcterms:created>
  <dcterms:modified xsi:type="dcterms:W3CDTF">2020-06-09T13:14:52Z</dcterms:modified>
</cp:coreProperties>
</file>