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75" r:id="rId4"/>
    <p:sldId id="259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5" r:id="rId14"/>
    <p:sldId id="286" r:id="rId15"/>
    <p:sldId id="287" r:id="rId16"/>
    <p:sldId id="262" r:id="rId1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Meta IGM" panose="02000503040000020004" pitchFamily="2" charset="0"/>
      <p:regular r:id="rId24"/>
      <p:bold r:id="rId25"/>
    </p:embeddedFont>
  </p:embeddedFontLst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C3B"/>
    <a:srgbClr val="DADADA"/>
    <a:srgbClr val="E30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31" autoAdjust="0"/>
    <p:restoredTop sz="94660"/>
  </p:normalViewPr>
  <p:slideViewPr>
    <p:cSldViewPr snapToGrid="0" snapToObjects="1" showGuides="1">
      <p:cViewPr varScale="1">
        <p:scale>
          <a:sx n="91" d="100"/>
          <a:sy n="91" d="100"/>
        </p:scale>
        <p:origin x="772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68492C6-ED8A-564E-B3D1-6FC36A6D94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l">
              <a:defRPr sz="1200"/>
            </a:lvl1pPr>
          </a:lstStyle>
          <a:p>
            <a:endParaRPr lang="de-DE" sz="1000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C568E1-C914-E044-B5DC-41DA91055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r">
              <a:defRPr sz="1200"/>
            </a:lvl1pPr>
          </a:lstStyle>
          <a:p>
            <a:fld id="{D893A924-A15F-FB45-9450-A978DD7F2A70}" type="datetimeFigureOut">
              <a:rPr lang="de-DE" sz="1000" smtClean="0"/>
              <a:t>14.03.2023</a:t>
            </a:fld>
            <a:endParaRPr lang="de-DE" sz="100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951DF70-631C-BE4E-95FD-56CEFF6C4B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l">
              <a:defRPr sz="1200"/>
            </a:lvl1pPr>
          </a:lstStyle>
          <a:p>
            <a:endParaRPr lang="de-DE" sz="10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822CB3-F0D6-5A45-9129-191C5695EA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r">
              <a:defRPr sz="1200"/>
            </a:lvl1pPr>
          </a:lstStyle>
          <a:p>
            <a:fld id="{53B84A8F-D800-3D49-A16E-28CD7380C913}" type="slidenum">
              <a:rPr lang="de-DE" sz="1000" smtClean="0"/>
              <a:t>‹Nr.›</a:t>
            </a:fld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4183492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l">
              <a:defRPr sz="1000" b="0" i="0">
                <a:latin typeface="Calibri" panose="02000503040000020004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r">
              <a:defRPr sz="1000" b="0" i="0">
                <a:latin typeface="Calibri" panose="02000503040000020004" pitchFamily="2" charset="0"/>
              </a:defRPr>
            </a:lvl1pPr>
          </a:lstStyle>
          <a:p>
            <a:fld id="{16B77BA6-83BE-5742-8C0B-6F675812BA19}" type="datetimeFigureOut">
              <a:rPr lang="de-DE" smtClean="0"/>
              <a:pPr/>
              <a:t>14.03.2023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l">
              <a:defRPr sz="1000" b="0" i="0">
                <a:latin typeface="Calibri" panose="02000503040000020004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r">
              <a:defRPr sz="1000" b="0" i="0">
                <a:latin typeface="Calibri" panose="02000503040000020004" pitchFamily="2" charset="0"/>
              </a:defRPr>
            </a:lvl1pPr>
          </a:lstStyle>
          <a:p>
            <a:fld id="{AD868B3C-6C54-1D41-B938-33F4013C078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2191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00503040000020004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5722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7A5ECE3D-4B62-964E-BF60-6DD95EC06B60}"/>
              </a:ext>
            </a:extLst>
          </p:cNvPr>
          <p:cNvSpPr/>
          <p:nvPr userDrawn="1"/>
        </p:nvSpPr>
        <p:spPr>
          <a:xfrm>
            <a:off x="0" y="0"/>
            <a:ext cx="9144000" cy="4064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" t="-357" r="-396" b="-389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" panose="02000503040000020004" pitchFamily="2" charset="0"/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919408" y="2072875"/>
            <a:ext cx="1842555" cy="3868614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555" h="3868614">
                <a:moveTo>
                  <a:pt x="0" y="0"/>
                </a:moveTo>
                <a:lnTo>
                  <a:pt x="1842555" y="172029"/>
                </a:lnTo>
                <a:lnTo>
                  <a:pt x="487189" y="368065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64862" y="726012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705479"/>
            <a:ext cx="5946775" cy="1541626"/>
          </a:xfrm>
        </p:spPr>
        <p:txBody>
          <a:bodyPr anchor="b" anchorCtr="0"/>
          <a:lstStyle>
            <a:lvl1pPr algn="l">
              <a:defRPr sz="3200" b="1" i="0" spc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 smtClean="0"/>
              <a:t>Trendmelder 2022</a:t>
            </a:r>
            <a:br>
              <a:rPr lang="de-DE" dirty="0" smtClean="0"/>
            </a:br>
            <a:r>
              <a:rPr lang="de-DE" dirty="0" smtClean="0"/>
              <a:t>Ergebnisse für die </a:t>
            </a:r>
            <a:br>
              <a:rPr lang="de-DE" dirty="0" smtClean="0"/>
            </a:br>
            <a:r>
              <a:rPr lang="de-DE" dirty="0" smtClean="0"/>
              <a:t>Aufzüge und Fahrtreppen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6333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7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" panose="02000503040000020004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5705475" y="2190346"/>
            <a:ext cx="3187699" cy="270843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IG </a:t>
            </a: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METALL  </a:t>
            </a:r>
            <a:r>
              <a:rPr lang="de-DE" sz="11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/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de-DE" sz="1100" b="1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Vorstand VB 04</a:t>
            </a:r>
            <a:endParaRPr lang="de-DE" sz="1100" b="1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endParaRPr lang="de-DE" sz="11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Sascha Futh</a:t>
            </a:r>
          </a:p>
          <a:p>
            <a:pPr algn="r"/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Wilhelm-Leuschner-Straße 79 </a:t>
            </a:r>
            <a:b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60329 Frankfurt am Main</a:t>
            </a:r>
          </a:p>
          <a:p>
            <a:pPr algn="r"/>
            <a:endParaRPr lang="de-DE" sz="1100" b="0" i="0" kern="1200" dirty="0" smtClean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Tel +49 69 6693 2685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Sascha.futh@igmetall.de</a:t>
            </a:r>
          </a:p>
          <a:p>
            <a:pPr algn="r"/>
            <a:endParaRPr lang="de-DE" sz="11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600" b="1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Impressum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IG Metall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Wilhelm-Leuschner-Str. 79, 60329 Frankfurt am Main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Vertreten durch den Vorstand, 1. Vorsitzender: Jörg Hofmann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Kontakt: vorstand@igmetall.de</a:t>
            </a:r>
          </a:p>
          <a:p>
            <a:pPr algn="r"/>
            <a:endParaRPr lang="de-DE" sz="6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600" b="0" i="0" kern="1200" dirty="0" err="1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V.i.S.d.P</a:t>
            </a:r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/ Verantwortlich nach § 18 Abs. 2 </a:t>
            </a:r>
            <a:r>
              <a:rPr lang="de-DE" sz="600" b="0" i="0" kern="1200" dirty="0" err="1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MStV</a:t>
            </a:r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</a:t>
            </a: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Wolfgang Lemb</a:t>
            </a:r>
            <a:endParaRPr lang="de-DE" sz="6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Geschäftsführendes</a:t>
            </a:r>
            <a:r>
              <a:rPr lang="de-DE" sz="600" b="0" i="0" kern="1200" baseline="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Vorstandsmitglied</a:t>
            </a:r>
            <a:endParaRPr lang="de-DE" sz="6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Wilhelm-Leuschner-Str. 79, 60329 Frankfurt am Main</a:t>
            </a: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Kontakt</a:t>
            </a:r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</a:t>
            </a:r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maschinenbau@igmetall.de</a:t>
            </a:r>
            <a:endParaRPr lang="de-DE" sz="6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3500" b="1" i="0" spc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VIELEN DANK FÜR IHRE</a:t>
            </a:r>
            <a:br>
              <a:rPr lang="de-DE" dirty="0"/>
            </a:br>
            <a:r>
              <a:rPr lang="de-DE" dirty="0"/>
              <a:t>AUFMERKSAMKEIT.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63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0AA2AEA-20EE-1F47-ACF4-0C99D615D4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374211"/>
            <a:ext cx="6591039" cy="961628"/>
          </a:xfrm>
        </p:spPr>
        <p:txBody>
          <a:bodyPr anchor="ctr" anchorCtr="0"/>
          <a:lstStyle>
            <a:lvl1pPr algn="l">
              <a:defRPr sz="3500" spc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 </a:t>
            </a:r>
            <a:br>
              <a:rPr lang="de-DE" dirty="0"/>
            </a:br>
            <a:r>
              <a:rPr lang="de-DE" dirty="0"/>
              <a:t>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3352934"/>
            <a:ext cx="2514146" cy="34769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19743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A6C4DE8-63EB-944F-9420-AFA164894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3500" b="1" i="0" spc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ZWISCHENTITEL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17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8642349" cy="45402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2299168"/>
            <a:ext cx="8642349" cy="2119409"/>
          </a:xfrm>
        </p:spPr>
        <p:txBody>
          <a:bodyPr lIns="0" tIns="0" rIns="0" bIns="0">
            <a:normAutofit/>
          </a:bodyPr>
          <a:lstStyle>
            <a:lvl1pPr marL="28080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8635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899550" indent="-2857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200150" indent="-2794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471050">
              <a:spcBef>
                <a:spcPts val="750"/>
              </a:spcBef>
              <a:defRPr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44968"/>
            <a:ext cx="8642349" cy="49530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100" b="0" i="0" spc="1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932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100" b="0" i="0" spc="1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50569" y="1732138"/>
            <a:ext cx="3895208" cy="390807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500"/>
              </a:spcBef>
              <a:buFont typeface="Arial" panose="020B0604020202020204" pitchFamily="34" charset="0"/>
              <a:buNone/>
              <a:defRPr sz="1600"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42614" y="1023853"/>
            <a:ext cx="2114407" cy="2121623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28332BA-1E60-C547-87CF-B32F3589022F}"/>
              </a:ext>
            </a:extLst>
          </p:cNvPr>
          <p:cNvSpPr/>
          <p:nvPr userDrawn="1"/>
        </p:nvSpPr>
        <p:spPr>
          <a:xfrm>
            <a:off x="5250569" y="3766384"/>
            <a:ext cx="3791420" cy="3543684"/>
          </a:xfrm>
          <a:custGeom>
            <a:avLst/>
            <a:gdLst>
              <a:gd name="connsiteX0" fmla="*/ 0 w 1533886"/>
              <a:gd name="connsiteY0" fmla="*/ 0 h 2268362"/>
              <a:gd name="connsiteX1" fmla="*/ 1533886 w 1533886"/>
              <a:gd name="connsiteY1" fmla="*/ 0 h 2268362"/>
              <a:gd name="connsiteX2" fmla="*/ 1533886 w 1533886"/>
              <a:gd name="connsiteY2" fmla="*/ 2268362 h 2268362"/>
              <a:gd name="connsiteX3" fmla="*/ 0 w 1533886"/>
              <a:gd name="connsiteY3" fmla="*/ 2268362 h 2268362"/>
              <a:gd name="connsiteX4" fmla="*/ 0 w 1533886"/>
              <a:gd name="connsiteY4" fmla="*/ 0 h 2268362"/>
              <a:gd name="connsiteX0" fmla="*/ 0 w 1533886"/>
              <a:gd name="connsiteY0" fmla="*/ 0 h 2268362"/>
              <a:gd name="connsiteX1" fmla="*/ 1533886 w 1533886"/>
              <a:gd name="connsiteY1" fmla="*/ 2268362 h 2268362"/>
              <a:gd name="connsiteX2" fmla="*/ 0 w 1533886"/>
              <a:gd name="connsiteY2" fmla="*/ 2268362 h 2268362"/>
              <a:gd name="connsiteX3" fmla="*/ 0 w 1533886"/>
              <a:gd name="connsiteY3" fmla="*/ 0 h 2268362"/>
              <a:gd name="connsiteX0" fmla="*/ 0 w 3896086"/>
              <a:gd name="connsiteY0" fmla="*/ 0 h 2268362"/>
              <a:gd name="connsiteX1" fmla="*/ 3896086 w 3896086"/>
              <a:gd name="connsiteY1" fmla="*/ 1938162 h 2268362"/>
              <a:gd name="connsiteX2" fmla="*/ 0 w 3896086"/>
              <a:gd name="connsiteY2" fmla="*/ 2268362 h 2268362"/>
              <a:gd name="connsiteX3" fmla="*/ 0 w 3896086"/>
              <a:gd name="connsiteY3" fmla="*/ 0 h 2268362"/>
              <a:gd name="connsiteX0" fmla="*/ 0 w 4607286"/>
              <a:gd name="connsiteY0" fmla="*/ 0 h 2306462"/>
              <a:gd name="connsiteX1" fmla="*/ 4607286 w 4607286"/>
              <a:gd name="connsiteY1" fmla="*/ 2306462 h 2306462"/>
              <a:gd name="connsiteX2" fmla="*/ 0 w 4607286"/>
              <a:gd name="connsiteY2" fmla="*/ 2268362 h 2306462"/>
              <a:gd name="connsiteX3" fmla="*/ 0 w 4607286"/>
              <a:gd name="connsiteY3" fmla="*/ 0 h 2306462"/>
              <a:gd name="connsiteX0" fmla="*/ 12700 w 4619986"/>
              <a:gd name="connsiteY0" fmla="*/ 0 h 4262262"/>
              <a:gd name="connsiteX1" fmla="*/ 4619986 w 4619986"/>
              <a:gd name="connsiteY1" fmla="*/ 2306462 h 4262262"/>
              <a:gd name="connsiteX2" fmla="*/ 0 w 4619986"/>
              <a:gd name="connsiteY2" fmla="*/ 4262262 h 4262262"/>
              <a:gd name="connsiteX3" fmla="*/ 12700 w 4619986"/>
              <a:gd name="connsiteY3" fmla="*/ 0 h 4262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19986" h="4262262">
                <a:moveTo>
                  <a:pt x="12700" y="0"/>
                </a:moveTo>
                <a:lnTo>
                  <a:pt x="4619986" y="2306462"/>
                </a:lnTo>
                <a:lnTo>
                  <a:pt x="0" y="4262262"/>
                </a:lnTo>
                <a:cubicBezTo>
                  <a:pt x="4233" y="2841508"/>
                  <a:pt x="8467" y="1420754"/>
                  <a:pt x="12700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52000">
                <a:schemeClr val="tx1"/>
              </a:gs>
              <a:gs pos="98000">
                <a:schemeClr val="accent1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83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100" b="0" i="0" spc="1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45736" y="1080001"/>
            <a:ext cx="4147439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051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0032" y="1080001"/>
            <a:ext cx="8643144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6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250825" y="1739900"/>
            <a:ext cx="8642350" cy="27019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 smtClean="0"/>
              <a:t>Klicken Sie auf das Symbol, um die SmartArt-Grafik hinzuzufügen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8277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405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1365774"/>
            <a:ext cx="7722401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979525"/>
            <a:ext cx="8642349" cy="2653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0113CA0-0DD7-9548-B4A8-43615A11C38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6E83AFE-0D76-C240-A33D-8D8C0966DBEB}"/>
              </a:ext>
            </a:extLst>
          </p:cNvPr>
          <p:cNvSpPr txBox="1"/>
          <p:nvPr userDrawn="1"/>
        </p:nvSpPr>
        <p:spPr>
          <a:xfrm>
            <a:off x="250825" y="4786476"/>
            <a:ext cx="3560456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b="0" i="0" dirty="0" smtClean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Trendmelder 2023 – Holzbearbeitungsmaschinen</a:t>
            </a:r>
            <a:endParaRPr lang="de-DE" sz="1000" b="0" i="0" dirty="0">
              <a:solidFill>
                <a:srgbClr val="3C3C3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1566813-E909-A142-B31F-03FCE51CCD4D}"/>
              </a:ext>
            </a:extLst>
          </p:cNvPr>
          <p:cNvSpPr txBox="1"/>
          <p:nvPr userDrawn="1"/>
        </p:nvSpPr>
        <p:spPr>
          <a:xfrm>
            <a:off x="6115050" y="4636168"/>
            <a:ext cx="278403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IG </a:t>
            </a:r>
            <a:r>
              <a:rPr lang="de-DE" sz="10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Metall</a:t>
            </a:r>
            <a:r>
              <a:rPr lang="de-DE" sz="1000" b="0" i="0" kern="1200" baseline="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Vorstand</a:t>
            </a:r>
            <a:endParaRPr lang="de-DE" sz="10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1000" b="1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Vorstandsbereich 04</a:t>
            </a:r>
            <a:endParaRPr lang="de-DE" sz="1000" b="1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2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77" r:id="rId5"/>
    <p:sldLayoutId id="2147483675" r:id="rId6"/>
    <p:sldLayoutId id="2147483678" r:id="rId7"/>
    <p:sldLayoutId id="2147483676" r:id="rId8"/>
    <p:sldLayoutId id="2147483679" r:id="rId9"/>
    <p:sldLayoutId id="2147483674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500" b="1" i="0" kern="1200" cap="all" spc="0" baseline="0">
          <a:solidFill>
            <a:srgbClr val="E3051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71450" indent="-243450" algn="l" defTabSz="685800" rtl="0" eaLnBrk="1" latinLnBrk="0" hangingPunct="1">
        <a:lnSpc>
          <a:spcPct val="90000"/>
        </a:lnSpc>
        <a:spcBef>
          <a:spcPts val="750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143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852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561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327050" indent="-243450" algn="l" defTabSz="685800" rtl="0" eaLnBrk="1" latinLnBrk="0" hangingPunct="1">
        <a:lnSpc>
          <a:spcPct val="90000"/>
        </a:lnSpc>
        <a:spcBef>
          <a:spcPts val="375"/>
        </a:spcBef>
        <a:buFontTx/>
        <a:buBlip>
          <a:blip r:embed="rId13"/>
        </a:buBlip>
        <a:defRPr sz="18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C3C3B"/>
          </a:solidFill>
          <a:latin typeface="Calibri" panose="02000503040000020004" pitchFamily="2" charset="0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146">
          <p15:clr>
            <a:srgbClr val="F26B43"/>
          </p15:clr>
        </p15:guide>
        <p15:guide id="6" orient="horz" pos="30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062AD-6F39-8B4B-A769-7638138C83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825" y="3370099"/>
            <a:ext cx="5946775" cy="1541626"/>
          </a:xfrm>
        </p:spPr>
        <p:txBody>
          <a:bodyPr/>
          <a:lstStyle/>
          <a:p>
            <a:r>
              <a:rPr lang="de-DE" dirty="0" smtClean="0"/>
              <a:t>Trendmelder 2023 -</a:t>
            </a:r>
            <a:br>
              <a:rPr lang="de-DE" dirty="0" smtClean="0"/>
            </a:br>
            <a:r>
              <a:rPr lang="de-DE" dirty="0" smtClean="0"/>
              <a:t>Ergebnisse für</a:t>
            </a:r>
            <a:r>
              <a:rPr lang="de-DE" dirty="0"/>
              <a:t> </a:t>
            </a:r>
            <a:r>
              <a:rPr lang="de-DE" dirty="0" smtClean="0"/>
              <a:t>Die Holzbearbeitungs-</a:t>
            </a:r>
            <a:br>
              <a:rPr lang="de-DE" dirty="0" smtClean="0"/>
            </a:br>
            <a:r>
              <a:rPr lang="de-DE" dirty="0" err="1" smtClean="0"/>
              <a:t>maschinen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351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C668B8-A8ED-3C42-89B3-BD8DB80C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6067"/>
            <a:ext cx="8642349" cy="454025"/>
          </a:xfrm>
        </p:spPr>
        <p:txBody>
          <a:bodyPr/>
          <a:lstStyle/>
          <a:p>
            <a:r>
              <a:rPr lang="de-DE" sz="2400" dirty="0"/>
              <a:t>5. Verlagerungs- und Restrukturierungsdruck?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 txBox="1">
            <a:spLocks/>
          </p:cNvSpPr>
          <p:nvPr/>
        </p:nvSpPr>
        <p:spPr>
          <a:xfrm>
            <a:off x="6345251" y="1174340"/>
            <a:ext cx="2547924" cy="1268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Gegenüber dem Maschinenbau insgesamt: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Weniger Re-/ Umstrukturierungen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Keine laufenden oder geplanten Verlagerungen</a:t>
            </a:r>
          </a:p>
          <a:p>
            <a:pPr marL="0" indent="0">
              <a:buNone/>
            </a:pPr>
            <a:endParaRPr lang="de-DE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rgbClr val="FF0000"/>
              </a:buClr>
              <a:buFontTx/>
              <a:buNone/>
            </a:pPr>
            <a:endParaRPr lang="de-DE" sz="1600" b="1" dirty="0" smtClean="0"/>
          </a:p>
          <a:p>
            <a:pPr marL="613800" lvl="1" indent="-342900">
              <a:buFont typeface="+mj-lt"/>
              <a:buAutoNum type="arabicPeriod"/>
            </a:pPr>
            <a:endParaRPr lang="de-DE" sz="1600" dirty="0" smtClean="0"/>
          </a:p>
          <a:p>
            <a:pPr marL="0" indent="0">
              <a:buFontTx/>
              <a:buNone/>
            </a:pPr>
            <a:endParaRPr lang="de-DE" sz="1600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 txBox="1">
            <a:spLocks/>
          </p:cNvSpPr>
          <p:nvPr/>
        </p:nvSpPr>
        <p:spPr>
          <a:xfrm>
            <a:off x="6345250" y="2922021"/>
            <a:ext cx="2547924" cy="16128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Trends – Veränderungen gegenüber dem Vorjahr:</a:t>
            </a:r>
          </a:p>
          <a:p>
            <a:r>
              <a:rPr lang="de-DE" sz="1600" dirty="0">
                <a:solidFill>
                  <a:schemeClr val="tx2">
                    <a:lumMod val="50000"/>
                  </a:schemeClr>
                </a:solidFill>
              </a:rPr>
              <a:t>Weniger Re-/ 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Umstrukturierungen</a:t>
            </a:r>
            <a:endParaRPr lang="de-DE" sz="1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Weniger Verlagerungen</a:t>
            </a:r>
          </a:p>
          <a:p>
            <a:pPr marL="0" indent="0">
              <a:buClr>
                <a:srgbClr val="FF0000"/>
              </a:buClr>
              <a:buFontTx/>
              <a:buNone/>
            </a:pPr>
            <a:endParaRPr lang="de-DE" sz="1600" b="1" dirty="0" smtClean="0"/>
          </a:p>
          <a:p>
            <a:pPr marL="613800" lvl="1" indent="-342900">
              <a:buFont typeface="+mj-lt"/>
              <a:buAutoNum type="arabicPeriod"/>
            </a:pPr>
            <a:endParaRPr lang="de-DE" sz="1600" dirty="0" smtClean="0"/>
          </a:p>
          <a:p>
            <a:pPr marL="0" indent="0">
              <a:buFontTx/>
              <a:buNone/>
            </a:pPr>
            <a:endParaRPr lang="de-DE" sz="16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36" y="823536"/>
            <a:ext cx="6147471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0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C668B8-A8ED-3C42-89B3-BD8DB80C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6067"/>
            <a:ext cx="8642349" cy="454025"/>
          </a:xfrm>
        </p:spPr>
        <p:txBody>
          <a:bodyPr/>
          <a:lstStyle/>
          <a:p>
            <a:r>
              <a:rPr lang="de-DE" sz="2400" dirty="0"/>
              <a:t>6. Tarifbindung 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0825" y="3416198"/>
            <a:ext cx="8710295" cy="1317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Trends – Veränderungen gegenüber dem Vorjahr sowie dem Maschinenbau insgesamt: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Höhere Tarifbindung als im Maschinenbau (+21%) und mehr Anerkennungs-TVs (+6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%)</a:t>
            </a:r>
            <a:endParaRPr lang="de-DE" sz="1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Höhere Tarifbindung als im Vorjahr (+23%)</a:t>
            </a:r>
          </a:p>
          <a:p>
            <a:pPr marL="0" indent="0">
              <a:buNone/>
            </a:pPr>
            <a:endParaRPr lang="de-DE" sz="1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de-DE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de-DE" sz="1600" b="1" dirty="0" smtClean="0"/>
          </a:p>
          <a:p>
            <a:pPr marL="613800" lvl="1" indent="-342900">
              <a:buFont typeface="+mj-lt"/>
              <a:buAutoNum type="arabicPeriod"/>
            </a:pPr>
            <a:endParaRPr lang="de-DE" sz="1600" dirty="0" smtClean="0"/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12" name="Textfeld 11"/>
          <p:cNvSpPr txBox="1"/>
          <p:nvPr/>
        </p:nvSpPr>
        <p:spPr>
          <a:xfrm>
            <a:off x="132767" y="927895"/>
            <a:ext cx="1563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3C3C3B"/>
                </a:solidFill>
              </a:rPr>
              <a:t>Tarifbindung</a:t>
            </a:r>
            <a:endParaRPr lang="de-DE" sz="1400" b="1" dirty="0">
              <a:solidFill>
                <a:srgbClr val="3C3C3B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324510" y="927104"/>
            <a:ext cx="1563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3C3C3B"/>
                </a:solidFill>
              </a:rPr>
              <a:t>Tarifarten</a:t>
            </a:r>
            <a:endParaRPr lang="de-DE" sz="1400" b="1" dirty="0">
              <a:solidFill>
                <a:srgbClr val="3C3C3B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058" y="592980"/>
            <a:ext cx="4183233" cy="27000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65" y="682980"/>
            <a:ext cx="3904353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9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C668B8-A8ED-3C42-89B3-BD8DB80C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6067"/>
            <a:ext cx="8642349" cy="454025"/>
          </a:xfrm>
        </p:spPr>
        <p:txBody>
          <a:bodyPr/>
          <a:lstStyle/>
          <a:p>
            <a:r>
              <a:rPr lang="de-DE" sz="2400" dirty="0"/>
              <a:t>7. </a:t>
            </a:r>
            <a:r>
              <a:rPr lang="de-DE" sz="2400" dirty="0" smtClean="0"/>
              <a:t>Fachkräftesicherung</a:t>
            </a:r>
            <a:endParaRPr lang="de-DE" sz="2400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 txBox="1">
            <a:spLocks/>
          </p:cNvSpPr>
          <p:nvPr/>
        </p:nvSpPr>
        <p:spPr>
          <a:xfrm>
            <a:off x="6425718" y="1174340"/>
            <a:ext cx="2547924" cy="1268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Gegenüber dem Maschinenbau insgesamt: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Weniger Erhöhung von Ausbildungsplätzen (-12%)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Qualifizierte Bewerbende werden eher gefunden (+9%)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Bessere Voraussetzungen für Frauen als gewerbliche Azubis (+26%)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Betriebsrat beschäftigt sich weniger mit der Rolle von Frauen (-29%)</a:t>
            </a:r>
          </a:p>
          <a:p>
            <a:pPr marL="0" indent="0">
              <a:buNone/>
            </a:pPr>
            <a:endParaRPr lang="de-DE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rgbClr val="FF0000"/>
              </a:buClr>
              <a:buFontTx/>
              <a:buNone/>
            </a:pPr>
            <a:endParaRPr lang="de-DE" sz="1600" b="1" dirty="0" smtClean="0"/>
          </a:p>
          <a:p>
            <a:pPr marL="613800" lvl="1" indent="-342900">
              <a:buFont typeface="+mj-lt"/>
              <a:buAutoNum type="arabicPeriod"/>
            </a:pPr>
            <a:endParaRPr lang="de-DE" sz="1600" dirty="0" smtClean="0"/>
          </a:p>
          <a:p>
            <a:pPr marL="0" indent="0">
              <a:buFontTx/>
              <a:buNone/>
            </a:pPr>
            <a:endParaRPr lang="de-DE" sz="1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21" y="779993"/>
            <a:ext cx="6147471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9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C668B8-A8ED-3C42-89B3-BD8DB80C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6067"/>
            <a:ext cx="8642349" cy="454025"/>
          </a:xfrm>
        </p:spPr>
        <p:txBody>
          <a:bodyPr/>
          <a:lstStyle/>
          <a:p>
            <a:r>
              <a:rPr lang="de-DE" sz="2400" dirty="0"/>
              <a:t>7</a:t>
            </a:r>
            <a:r>
              <a:rPr lang="de-DE" sz="2400" dirty="0" smtClean="0"/>
              <a:t>. Fachkräftesicherung</a:t>
            </a:r>
            <a:endParaRPr lang="de-DE" sz="2400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 txBox="1">
            <a:spLocks/>
          </p:cNvSpPr>
          <p:nvPr/>
        </p:nvSpPr>
        <p:spPr>
          <a:xfrm>
            <a:off x="6498870" y="1174340"/>
            <a:ext cx="2547924" cy="1268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Gegenüber dem Maschinenbau insgesamt: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In keinem Betrieb gibt es einen höheren Frauenanteil als maximal 25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%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Die Situation ist schlechter als im Maschinenbau insgesamt: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Geschäftsführung (+10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%), 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1. Führungsebene (+11%) und 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2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. Führungsebene (+12%)</a:t>
            </a:r>
          </a:p>
          <a:p>
            <a:pPr marL="0" indent="0">
              <a:buNone/>
            </a:pPr>
            <a:endParaRPr lang="de-DE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rgbClr val="FF0000"/>
              </a:buClr>
              <a:buFontTx/>
              <a:buNone/>
            </a:pPr>
            <a:endParaRPr lang="de-DE" sz="1600" b="1" dirty="0" smtClean="0"/>
          </a:p>
          <a:p>
            <a:pPr marL="613800" lvl="1" indent="-342900">
              <a:buFont typeface="+mj-lt"/>
              <a:buAutoNum type="arabicPeriod"/>
            </a:pPr>
            <a:endParaRPr lang="de-DE" sz="1600" dirty="0" smtClean="0"/>
          </a:p>
          <a:p>
            <a:pPr marL="0" indent="0">
              <a:buFontTx/>
              <a:buNone/>
            </a:pPr>
            <a:endParaRPr lang="de-DE" sz="16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7649" y="921657"/>
            <a:ext cx="6671105" cy="429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5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C668B8-A8ED-3C42-89B3-BD8DB80C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6067"/>
            <a:ext cx="8642349" cy="454025"/>
          </a:xfrm>
        </p:spPr>
        <p:txBody>
          <a:bodyPr/>
          <a:lstStyle/>
          <a:p>
            <a:r>
              <a:rPr lang="de-DE" sz="2400" dirty="0"/>
              <a:t>7</a:t>
            </a:r>
            <a:r>
              <a:rPr lang="de-DE" sz="2400" dirty="0" smtClean="0"/>
              <a:t>. Fachkräftesicherung</a:t>
            </a:r>
            <a:endParaRPr lang="de-DE" sz="2400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 txBox="1">
            <a:spLocks/>
          </p:cNvSpPr>
          <p:nvPr/>
        </p:nvSpPr>
        <p:spPr>
          <a:xfrm>
            <a:off x="6418403" y="1174340"/>
            <a:ext cx="2547924" cy="1268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Gegenüber dem Maschinenbau insgesamt: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Es ist schwieriger, 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Kollegen für Auswärtstätigkeiten zu finden (+26%)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Weniger zusätzliche Regelungen für Auswärtstätige (-6%)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Betriebsrat setzt sich weniger mit den Belangen von Auswärtstätigen auseinander (+11%)</a:t>
            </a:r>
          </a:p>
          <a:p>
            <a:pPr marL="0" indent="0">
              <a:buNone/>
            </a:pPr>
            <a:endParaRPr lang="de-DE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rgbClr val="FF0000"/>
              </a:buClr>
              <a:buFontTx/>
              <a:buNone/>
            </a:pPr>
            <a:endParaRPr lang="de-DE" sz="1600" b="1" dirty="0" smtClean="0"/>
          </a:p>
          <a:p>
            <a:pPr marL="613800" lvl="1" indent="-342900">
              <a:buFont typeface="+mj-lt"/>
              <a:buAutoNum type="arabicPeriod"/>
            </a:pPr>
            <a:endParaRPr lang="de-DE" sz="1600" dirty="0" smtClean="0"/>
          </a:p>
          <a:p>
            <a:pPr marL="0" indent="0">
              <a:buFontTx/>
              <a:buNone/>
            </a:pPr>
            <a:endParaRPr lang="de-DE" sz="1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78" y="787250"/>
            <a:ext cx="6147471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5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C668B8-A8ED-3C42-89B3-BD8DB80C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85" y="231144"/>
            <a:ext cx="8642349" cy="454025"/>
          </a:xfrm>
        </p:spPr>
        <p:txBody>
          <a:bodyPr/>
          <a:lstStyle/>
          <a:p>
            <a:r>
              <a:rPr lang="de-DE" sz="2400" dirty="0"/>
              <a:t>8</a:t>
            </a:r>
            <a:r>
              <a:rPr lang="de-DE" sz="2400" dirty="0" smtClean="0"/>
              <a:t>. Wie es weiter geht</a:t>
            </a:r>
            <a:r>
              <a:rPr lang="de-DE" sz="3000" dirty="0" smtClean="0"/>
              <a:t/>
            </a:r>
            <a:br>
              <a:rPr lang="de-DE" sz="3000" dirty="0" smtClean="0"/>
            </a:br>
            <a:endParaRPr lang="de-DE" sz="3000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6DA35B3-6E90-7C44-9177-0E1CDE442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007840"/>
            <a:ext cx="8642349" cy="338965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DE" sz="1700" dirty="0"/>
              <a:t>Weitere Auswertung und Sichtung der Daten</a:t>
            </a:r>
          </a:p>
          <a:p>
            <a:pPr marL="1350" indent="0">
              <a:lnSpc>
                <a:spcPct val="100000"/>
              </a:lnSpc>
              <a:buNone/>
            </a:pPr>
            <a:endParaRPr lang="de-DE" sz="100" dirty="0"/>
          </a:p>
          <a:p>
            <a:pPr>
              <a:lnSpc>
                <a:spcPct val="100000"/>
              </a:lnSpc>
            </a:pPr>
            <a:r>
              <a:rPr lang="de-DE" sz="1700" dirty="0"/>
              <a:t>Diskussion und qualitative Interpretation der Daten in den Teilbranchen</a:t>
            </a:r>
          </a:p>
          <a:p>
            <a:pPr>
              <a:lnSpc>
                <a:spcPct val="100000"/>
              </a:lnSpc>
            </a:pPr>
            <a:endParaRPr lang="de-DE" sz="100" dirty="0"/>
          </a:p>
          <a:p>
            <a:pPr>
              <a:lnSpc>
                <a:spcPct val="100000"/>
              </a:lnSpc>
            </a:pPr>
            <a:r>
              <a:rPr lang="de-DE" sz="1700" dirty="0"/>
              <a:t>Ableitung von Handlungsbedarfen</a:t>
            </a:r>
          </a:p>
          <a:p>
            <a:pPr>
              <a:lnSpc>
                <a:spcPct val="100000"/>
              </a:lnSpc>
            </a:pPr>
            <a:endParaRPr lang="de-DE" sz="100" dirty="0"/>
          </a:p>
          <a:p>
            <a:pPr>
              <a:lnSpc>
                <a:spcPct val="100000"/>
              </a:lnSpc>
            </a:pPr>
            <a:r>
              <a:rPr lang="de-DE" sz="1700" dirty="0"/>
              <a:t>Fortlaufende, jährliche Befragung</a:t>
            </a:r>
          </a:p>
          <a:p>
            <a:pPr>
              <a:lnSpc>
                <a:spcPct val="100000"/>
              </a:lnSpc>
            </a:pPr>
            <a:endParaRPr lang="de-DE" sz="100" dirty="0"/>
          </a:p>
          <a:p>
            <a:pPr>
              <a:lnSpc>
                <a:spcPct val="100000"/>
              </a:lnSpc>
            </a:pPr>
            <a:r>
              <a:rPr lang="de-DE" sz="1700" dirty="0"/>
              <a:t>Ausbau der Datenbasis in den nächsten Jahren</a:t>
            </a:r>
          </a:p>
          <a:p>
            <a:pPr>
              <a:lnSpc>
                <a:spcPct val="100000"/>
              </a:lnSpc>
            </a:pPr>
            <a:endParaRPr lang="de-DE" sz="100" dirty="0"/>
          </a:p>
          <a:p>
            <a:pPr>
              <a:lnSpc>
                <a:spcPct val="100000"/>
              </a:lnSpc>
            </a:pPr>
            <a:r>
              <a:rPr lang="de-DE" sz="1700" dirty="0"/>
              <a:t>Zeitreihen und Trendentwicklung</a:t>
            </a:r>
          </a:p>
          <a:p>
            <a:pPr>
              <a:lnSpc>
                <a:spcPct val="100000"/>
              </a:lnSpc>
            </a:pPr>
            <a:endParaRPr lang="de-DE" sz="1700" dirty="0" smtClean="0">
              <a:solidFill>
                <a:srgbClr val="FF0000"/>
              </a:solidFill>
            </a:endParaRPr>
          </a:p>
          <a:p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138" y="3514255"/>
            <a:ext cx="251758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75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D0AECFF-1BC9-CF47-8179-9578353301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Vielen Dank für die Aufmerksamkeit.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090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7049A76-8C9D-F546-983F-F5C7AD638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825" y="1631288"/>
            <a:ext cx="7642276" cy="2333549"/>
          </a:xfrm>
        </p:spPr>
        <p:txBody>
          <a:bodyPr/>
          <a:lstStyle/>
          <a:p>
            <a:pPr lvl="0">
              <a:lnSpc>
                <a:spcPts val="3000"/>
              </a:lnSpc>
              <a:spcBef>
                <a:spcPts val="600"/>
              </a:spcBef>
            </a:pPr>
            <a:r>
              <a:rPr lang="de-DE" sz="2000" b="0" cap="none" dirty="0" smtClean="0">
                <a:solidFill>
                  <a:srgbClr val="FFFFFF"/>
                </a:solidFill>
                <a:ea typeface="+mn-ea"/>
              </a:rPr>
              <a:t>1. Zielgruppen </a:t>
            </a:r>
            <a:r>
              <a:rPr lang="de-DE" sz="2000" b="0" cap="none" dirty="0">
                <a:solidFill>
                  <a:srgbClr val="FFFFFF"/>
                </a:solidFill>
                <a:ea typeface="+mn-ea"/>
              </a:rPr>
              <a:t>und </a:t>
            </a:r>
            <a:r>
              <a:rPr lang="de-DE" sz="2000" b="0" cap="none" dirty="0" smtClean="0">
                <a:solidFill>
                  <a:srgbClr val="FFFFFF"/>
                </a:solidFill>
                <a:ea typeface="+mn-ea"/>
              </a:rPr>
              <a:t>Inhalte</a:t>
            </a:r>
            <a:br>
              <a:rPr lang="de-DE" sz="2000" b="0" cap="none" dirty="0" smtClean="0">
                <a:solidFill>
                  <a:srgbClr val="FFFFFF"/>
                </a:solidFill>
                <a:ea typeface="+mn-ea"/>
              </a:rPr>
            </a:br>
            <a:r>
              <a:rPr lang="de-DE" sz="2000" b="0" cap="none" dirty="0" smtClean="0">
                <a:solidFill>
                  <a:srgbClr val="FFFFFF"/>
                </a:solidFill>
                <a:ea typeface="+mn-ea"/>
              </a:rPr>
              <a:t>2. Wirtschaftliche </a:t>
            </a:r>
            <a:r>
              <a:rPr lang="de-DE" sz="2000" b="0" cap="none" dirty="0">
                <a:solidFill>
                  <a:srgbClr val="FFFFFF"/>
                </a:solidFill>
                <a:ea typeface="+mn-ea"/>
              </a:rPr>
              <a:t>Lage u. </a:t>
            </a:r>
            <a:r>
              <a:rPr lang="de-DE" sz="2000" b="0" cap="none" dirty="0" smtClean="0">
                <a:solidFill>
                  <a:srgbClr val="FFFFFF"/>
                </a:solidFill>
                <a:ea typeface="+mn-ea"/>
              </a:rPr>
              <a:t>Entwicklung</a:t>
            </a:r>
            <a:br>
              <a:rPr lang="de-DE" sz="2000" b="0" cap="none" dirty="0" smtClean="0">
                <a:solidFill>
                  <a:srgbClr val="FFFFFF"/>
                </a:solidFill>
                <a:ea typeface="+mn-ea"/>
              </a:rPr>
            </a:br>
            <a:r>
              <a:rPr lang="de-DE" sz="2000" b="0" cap="none" dirty="0" smtClean="0">
                <a:solidFill>
                  <a:srgbClr val="FFFFFF"/>
                </a:solidFill>
                <a:ea typeface="+mn-ea"/>
              </a:rPr>
              <a:t>3. Beschäftigungsentwicklung</a:t>
            </a:r>
            <a:br>
              <a:rPr lang="de-DE" sz="2000" b="0" cap="none" dirty="0" smtClean="0">
                <a:solidFill>
                  <a:srgbClr val="FFFFFF"/>
                </a:solidFill>
                <a:ea typeface="+mn-ea"/>
              </a:rPr>
            </a:br>
            <a:r>
              <a:rPr lang="de-DE" sz="2000" b="0" cap="none" dirty="0" smtClean="0">
                <a:solidFill>
                  <a:srgbClr val="FFFFFF"/>
                </a:solidFill>
                <a:ea typeface="+mn-ea"/>
              </a:rPr>
              <a:t>4. Zukunftsindikatoren</a:t>
            </a:r>
            <a:br>
              <a:rPr lang="de-DE" sz="2000" b="0" cap="none" dirty="0" smtClean="0">
                <a:solidFill>
                  <a:srgbClr val="FFFFFF"/>
                </a:solidFill>
                <a:ea typeface="+mn-ea"/>
              </a:rPr>
            </a:br>
            <a:r>
              <a:rPr lang="de-DE" sz="2000" b="0" cap="none" dirty="0" smtClean="0">
                <a:solidFill>
                  <a:srgbClr val="FFFFFF"/>
                </a:solidFill>
                <a:latin typeface="+mn-lt"/>
                <a:ea typeface="+mn-ea"/>
              </a:rPr>
              <a:t>5. </a:t>
            </a:r>
            <a:r>
              <a:rPr lang="de-DE" sz="2000" b="0" cap="none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Verlagerungs- </a:t>
            </a:r>
            <a:r>
              <a:rPr lang="de-DE" sz="2000" b="0" cap="none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und </a:t>
            </a:r>
            <a:r>
              <a:rPr lang="de-DE" sz="2000" b="0" cap="none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Restrukturierungsdruck</a:t>
            </a:r>
            <a:r>
              <a:rPr lang="de-DE" sz="2000" b="0" cap="none" dirty="0" smtClean="0">
                <a:solidFill>
                  <a:srgbClr val="FFFFFF"/>
                </a:solidFill>
                <a:latin typeface="Meta IGM"/>
                <a:ea typeface="+mn-ea"/>
                <a:cs typeface="+mn-cs"/>
              </a:rPr>
              <a:t/>
            </a:r>
            <a:br>
              <a:rPr lang="de-DE" sz="2000" b="0" cap="none" dirty="0" smtClean="0">
                <a:solidFill>
                  <a:srgbClr val="FFFFFF"/>
                </a:solidFill>
                <a:latin typeface="Meta IGM"/>
                <a:ea typeface="+mn-ea"/>
                <a:cs typeface="+mn-cs"/>
              </a:rPr>
            </a:br>
            <a:r>
              <a:rPr lang="de-DE" sz="2000" b="0" cap="none" dirty="0" smtClean="0">
                <a:solidFill>
                  <a:srgbClr val="FFFFFF"/>
                </a:solidFill>
                <a:latin typeface="Meta IGM"/>
                <a:ea typeface="+mn-ea"/>
                <a:cs typeface="+mn-cs"/>
              </a:rPr>
              <a:t>6. </a:t>
            </a:r>
            <a:r>
              <a:rPr lang="de-DE" sz="2000" b="0" cap="none" dirty="0" smtClean="0">
                <a:solidFill>
                  <a:srgbClr val="FFFFFF"/>
                </a:solidFill>
                <a:ea typeface="+mn-ea"/>
              </a:rPr>
              <a:t>Tarifbindung</a:t>
            </a:r>
            <a:r>
              <a:rPr lang="de-DE" sz="2000" b="0" cap="none" dirty="0" smtClean="0">
                <a:ea typeface="+mn-ea"/>
              </a:rPr>
              <a:t/>
            </a:r>
            <a:br>
              <a:rPr lang="de-DE" sz="2000" b="0" cap="none" dirty="0" smtClean="0">
                <a:ea typeface="+mn-ea"/>
              </a:rPr>
            </a:br>
            <a:r>
              <a:rPr lang="de-DE" sz="2000" b="0" cap="none" dirty="0" smtClean="0">
                <a:ea typeface="+mn-ea"/>
              </a:rPr>
              <a:t>7. Fachkräftesicherung</a:t>
            </a:r>
            <a:br>
              <a:rPr lang="de-DE" sz="2000" b="0" cap="none" dirty="0" smtClean="0">
                <a:ea typeface="+mn-ea"/>
              </a:rPr>
            </a:br>
            <a:r>
              <a:rPr lang="de-DE" sz="2000" b="0" cap="none" dirty="0" smtClean="0">
                <a:ea typeface="+mn-ea"/>
              </a:rPr>
              <a:t>8. Wie </a:t>
            </a:r>
            <a:r>
              <a:rPr lang="de-DE" sz="2000" b="0" cap="none" dirty="0">
                <a:ea typeface="+mn-ea"/>
              </a:rPr>
              <a:t>es weiter geht</a:t>
            </a:r>
            <a:r>
              <a:rPr lang="de-DE" sz="2000" b="0" cap="none" dirty="0">
                <a:solidFill>
                  <a:srgbClr val="FFFFFF"/>
                </a:solidFill>
                <a:ea typeface="+mn-ea"/>
              </a:rPr>
              <a:t/>
            </a:r>
            <a:br>
              <a:rPr lang="de-DE" sz="2000" b="0" cap="none" dirty="0">
                <a:solidFill>
                  <a:srgbClr val="FFFFFF"/>
                </a:solidFill>
                <a:ea typeface="+mn-ea"/>
              </a:rPr>
            </a:br>
            <a:endParaRPr lang="de-DE" sz="1400" cap="non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703" y="3645929"/>
            <a:ext cx="251758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5825" y="753918"/>
            <a:ext cx="5776840" cy="3929032"/>
          </a:xfrm>
        </p:spPr>
        <p:txBody>
          <a:bodyPr/>
          <a:lstStyle/>
          <a:p>
            <a:r>
              <a:rPr lang="de-DE" sz="1600" dirty="0"/>
              <a:t>Seit 2017 laden wir jährlich alle Betriebsräte, die in unseren Netzwerken aktiv sind, zur Teilnahme am Trendmelder ein; seit 2020 werden alle Betriebsräte aus dem Maschinenbau eingeladen</a:t>
            </a:r>
          </a:p>
          <a:p>
            <a:pPr marL="0" indent="0">
              <a:buNone/>
            </a:pPr>
            <a:endParaRPr lang="de-DE" sz="100" dirty="0" smtClean="0"/>
          </a:p>
          <a:p>
            <a:pPr>
              <a:spcBef>
                <a:spcPts val="600"/>
              </a:spcBef>
            </a:pPr>
            <a:r>
              <a:rPr lang="de-DE" sz="1600" dirty="0" smtClean="0"/>
              <a:t>Er enthält Fragen zu folgenden Themenbereichen:</a:t>
            </a:r>
          </a:p>
          <a:p>
            <a:pPr marL="0" indent="0">
              <a:buNone/>
            </a:pPr>
            <a:endParaRPr lang="de-DE" sz="100" dirty="0"/>
          </a:p>
          <a:p>
            <a:pPr marL="613800" lvl="1" indent="-342900">
              <a:spcBef>
                <a:spcPts val="0"/>
              </a:spcBef>
              <a:buClr>
                <a:srgbClr val="3C3C3B"/>
              </a:buClr>
              <a:buFont typeface="+mj-lt"/>
              <a:buAutoNum type="arabicPeriod"/>
            </a:pPr>
            <a:r>
              <a:rPr lang="de-DE" sz="1600" b="1" dirty="0"/>
              <a:t>Standort und Tarifbindung</a:t>
            </a:r>
          </a:p>
          <a:p>
            <a:pPr marL="613800" lvl="1" indent="-342900">
              <a:buClr>
                <a:srgbClr val="3C3C3B"/>
              </a:buClr>
              <a:buFont typeface="+mj-lt"/>
              <a:buAutoNum type="arabicPeriod"/>
            </a:pPr>
            <a:r>
              <a:rPr lang="de-DE" sz="1600" b="1" dirty="0"/>
              <a:t>Beschäftigungssituation</a:t>
            </a:r>
          </a:p>
          <a:p>
            <a:pPr marL="613800" lvl="1" indent="-342900">
              <a:buClr>
                <a:srgbClr val="3C3C3B"/>
              </a:buClr>
              <a:buFont typeface="+mj-lt"/>
              <a:buAutoNum type="arabicPeriod"/>
            </a:pPr>
            <a:r>
              <a:rPr lang="de-DE" sz="1600" b="1" dirty="0" smtClean="0"/>
              <a:t>Sondermaßnahmen </a:t>
            </a:r>
            <a:endParaRPr lang="de-DE" sz="1600" b="1" dirty="0"/>
          </a:p>
          <a:p>
            <a:pPr marL="613800" lvl="1" indent="-342900">
              <a:buClr>
                <a:srgbClr val="3C3C3B"/>
              </a:buClr>
              <a:buFont typeface="+mj-lt"/>
              <a:buAutoNum type="arabicPeriod"/>
            </a:pPr>
            <a:r>
              <a:rPr lang="de-DE" sz="1600" b="1" dirty="0"/>
              <a:t>Strukturveränderungen</a:t>
            </a:r>
          </a:p>
          <a:p>
            <a:pPr marL="613800" lvl="1" indent="-342900">
              <a:buClr>
                <a:srgbClr val="3C3C3B"/>
              </a:buClr>
              <a:buFont typeface="+mj-lt"/>
              <a:buAutoNum type="arabicPeriod"/>
            </a:pPr>
            <a:r>
              <a:rPr lang="de-DE" sz="1600" b="1" dirty="0"/>
              <a:t>Wirtschaftliche Situation</a:t>
            </a:r>
          </a:p>
          <a:p>
            <a:pPr marL="613800" lvl="1" indent="-342900">
              <a:buClr>
                <a:srgbClr val="3C3C3B"/>
              </a:buClr>
              <a:buFont typeface="+mj-lt"/>
              <a:buAutoNum type="arabicPeriod"/>
            </a:pPr>
            <a:r>
              <a:rPr lang="de-DE" sz="1600" b="1" dirty="0" smtClean="0"/>
              <a:t>Entwicklungsperspektiven</a:t>
            </a:r>
          </a:p>
          <a:p>
            <a:pPr marL="270900" lvl="1" indent="0">
              <a:buClr>
                <a:srgbClr val="FF0000"/>
              </a:buClr>
              <a:buNone/>
            </a:pPr>
            <a:endParaRPr lang="de-DE" sz="300" b="1" dirty="0"/>
          </a:p>
          <a:p>
            <a:pPr>
              <a:spcBef>
                <a:spcPts val="600"/>
              </a:spcBef>
            </a:pPr>
            <a:r>
              <a:rPr lang="de-DE" sz="1600" dirty="0"/>
              <a:t>Schwerpunktthema </a:t>
            </a:r>
            <a:r>
              <a:rPr lang="de-DE" sz="1600" dirty="0" smtClean="0"/>
              <a:t>2023: </a:t>
            </a:r>
            <a:r>
              <a:rPr lang="de-DE" sz="1600" b="1" dirty="0" smtClean="0"/>
              <a:t>Fachkräftesicherung</a:t>
            </a:r>
            <a:endParaRPr lang="de-DE" sz="1600" b="1" dirty="0"/>
          </a:p>
          <a:p>
            <a:pPr>
              <a:spcBef>
                <a:spcPts val="600"/>
              </a:spcBef>
            </a:pPr>
            <a:r>
              <a:rPr lang="de-DE" sz="1600" dirty="0" smtClean="0"/>
              <a:t>2022 </a:t>
            </a:r>
            <a:r>
              <a:rPr lang="de-DE" sz="1600" dirty="0"/>
              <a:t>beteiligten sich </a:t>
            </a:r>
            <a:r>
              <a:rPr lang="de-DE" sz="1600" b="1" dirty="0" smtClean="0"/>
              <a:t>510 </a:t>
            </a:r>
            <a:r>
              <a:rPr lang="de-DE" sz="1600" b="1" dirty="0"/>
              <a:t>Betriebsräte</a:t>
            </a:r>
            <a:endParaRPr lang="de-DE" sz="1600" dirty="0"/>
          </a:p>
          <a:p>
            <a:pPr>
              <a:spcBef>
                <a:spcPts val="600"/>
              </a:spcBef>
            </a:pPr>
            <a:r>
              <a:rPr lang="de-DE" sz="1600" dirty="0" smtClean="0"/>
              <a:t>Davon </a:t>
            </a:r>
            <a:r>
              <a:rPr lang="de-DE" sz="1600" b="1" dirty="0" smtClean="0"/>
              <a:t>11 aus der Branche Holzbearbeitungsmaschinen</a:t>
            </a:r>
            <a:endParaRPr lang="de-DE" sz="1600" dirty="0" smtClean="0"/>
          </a:p>
          <a:p>
            <a:pPr marL="0" indent="0">
              <a:buNone/>
            </a:pPr>
            <a:endParaRPr lang="de-DE" sz="1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97A2549-3DB2-3443-B4A7-4CCD6CA46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39023"/>
            <a:ext cx="8711691" cy="472175"/>
          </a:xfrm>
        </p:spPr>
        <p:txBody>
          <a:bodyPr/>
          <a:lstStyle/>
          <a:p>
            <a:r>
              <a:rPr lang="de-DE" sz="2400" dirty="0" smtClean="0"/>
              <a:t>1. Trendmelder 2022 ‒ Zielgruppen und Inhalte</a:t>
            </a:r>
            <a:endParaRPr lang="de-DE" sz="2400" dirty="0"/>
          </a:p>
        </p:txBody>
      </p:sp>
      <p:pic>
        <p:nvPicPr>
          <p:cNvPr id="20" name="Bildplatzhalter 19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6" t="-11775" r="5451" b="-2182"/>
          <a:stretch/>
        </p:blipFill>
        <p:spPr/>
      </p:pic>
      <p:pic>
        <p:nvPicPr>
          <p:cNvPr id="31" name="Bildplatzhalter 30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0" t="-336" r="7373" b="5424"/>
          <a:stretch/>
        </p:blipFill>
        <p:spPr/>
      </p:pic>
    </p:spTree>
    <p:extLst>
      <p:ext uri="{BB962C8B-B14F-4D97-AF65-F5344CB8AC3E}">
        <p14:creationId xmlns:p14="http://schemas.microsoft.com/office/powerpoint/2010/main" val="97246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C668B8-A8ED-3C42-89B3-BD8DB80C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6067"/>
            <a:ext cx="8642349" cy="454025"/>
          </a:xfrm>
        </p:spPr>
        <p:txBody>
          <a:bodyPr/>
          <a:lstStyle/>
          <a:p>
            <a:r>
              <a:rPr lang="de-DE" sz="2400" dirty="0" smtClean="0"/>
              <a:t>2. Aktuelle Wirtschaftliche Lage</a:t>
            </a:r>
            <a:endParaRPr lang="de-DE" sz="2400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 txBox="1">
            <a:spLocks/>
          </p:cNvSpPr>
          <p:nvPr/>
        </p:nvSpPr>
        <p:spPr>
          <a:xfrm>
            <a:off x="6322204" y="1124694"/>
            <a:ext cx="2578100" cy="1623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Gegenüber dem Maschinenbau insgesamt: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Schlechtere Bewertung der Gewinne (-44%)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Bessere Bewertung der </a:t>
            </a:r>
            <a:r>
              <a:rPr lang="de-DE" sz="1600" dirty="0" err="1" smtClean="0">
                <a:solidFill>
                  <a:schemeClr val="tx2">
                    <a:lumMod val="50000"/>
                  </a:schemeClr>
                </a:solidFill>
              </a:rPr>
              <a:t>FuE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-Investitionen (+10%)</a:t>
            </a:r>
          </a:p>
          <a:p>
            <a:pPr marL="270900" lvl="1" indent="0">
              <a:buNone/>
            </a:pPr>
            <a:endParaRPr lang="de-DE" sz="1600" dirty="0" smtClean="0"/>
          </a:p>
          <a:p>
            <a:pPr marL="0" indent="0">
              <a:buFontTx/>
              <a:buNone/>
            </a:pPr>
            <a:endParaRPr lang="de-DE" sz="1600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22204" y="2748692"/>
            <a:ext cx="2518038" cy="1808823"/>
          </a:xfrm>
        </p:spPr>
        <p:txBody>
          <a:bodyPr/>
          <a:lstStyle/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Trends – Veränderungen gegenüber dem Vorjahr: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Schlechtere Bewertung aller Faktoren</a:t>
            </a:r>
            <a:endParaRPr lang="de-DE" sz="1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Die Lage in der Branche 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stabi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lisiert 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sich auf hohem Niveau</a:t>
            </a:r>
          </a:p>
          <a:p>
            <a:pPr marL="0" indent="0">
              <a:buClr>
                <a:srgbClr val="FF0000"/>
              </a:buClr>
              <a:buNone/>
            </a:pPr>
            <a:endParaRPr lang="de-DE" sz="1600" b="1" dirty="0" smtClean="0"/>
          </a:p>
          <a:p>
            <a:pPr marL="613800" lvl="1" indent="-342900">
              <a:buFont typeface="+mj-lt"/>
              <a:buAutoNum type="arabicPeriod"/>
            </a:pPr>
            <a:endParaRPr lang="de-DE" sz="1600" dirty="0" smtClean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2" y="811916"/>
            <a:ext cx="6113965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00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C668B8-A8ED-3C42-89B3-BD8DB80C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6067"/>
            <a:ext cx="8642349" cy="454025"/>
          </a:xfrm>
        </p:spPr>
        <p:txBody>
          <a:bodyPr/>
          <a:lstStyle/>
          <a:p>
            <a:r>
              <a:rPr lang="de-DE" sz="2400" dirty="0" smtClean="0"/>
              <a:t>2. Entwicklung </a:t>
            </a:r>
            <a:r>
              <a:rPr lang="de-DE" sz="2400" dirty="0"/>
              <a:t>der </a:t>
            </a:r>
            <a:r>
              <a:rPr lang="de-DE" sz="2400" dirty="0" smtClean="0"/>
              <a:t>wirtschaftlichen </a:t>
            </a:r>
            <a:r>
              <a:rPr lang="de-DE" sz="2400" dirty="0"/>
              <a:t>Lage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 txBox="1">
            <a:spLocks/>
          </p:cNvSpPr>
          <p:nvPr/>
        </p:nvSpPr>
        <p:spPr>
          <a:xfrm>
            <a:off x="6315074" y="1149070"/>
            <a:ext cx="2578100" cy="1623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Gegenüber dem Maschinenbau insgesamt: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Niedrigere Steigerung der Auftragseingänge (-15%) und Umsätze (-17%)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Höhere Steigerung der Gewinne (+28%)</a:t>
            </a:r>
          </a:p>
          <a:p>
            <a:pPr marL="270900" lvl="1" indent="0">
              <a:buNone/>
            </a:pPr>
            <a:endParaRPr lang="de-DE" sz="1600" dirty="0" smtClean="0"/>
          </a:p>
          <a:p>
            <a:pPr marL="0" indent="0">
              <a:buFontTx/>
              <a:buNone/>
            </a:pPr>
            <a:endParaRPr lang="de-DE" sz="1600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5074" y="2997735"/>
            <a:ext cx="2518038" cy="1808823"/>
          </a:xfrm>
        </p:spPr>
        <p:txBody>
          <a:bodyPr/>
          <a:lstStyle/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Trends – Veränderungen gegenüber dem Vorjahr: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Höhere Steigerung der Gewinne (+41%) und </a:t>
            </a:r>
            <a:r>
              <a:rPr lang="de-DE" sz="1600" dirty="0" err="1" smtClean="0">
                <a:solidFill>
                  <a:schemeClr val="tx2">
                    <a:lumMod val="50000"/>
                  </a:schemeClr>
                </a:solidFill>
              </a:rPr>
              <a:t>FuE</a:t>
            </a:r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-Investitionen (+5%)</a:t>
            </a:r>
            <a:endParaRPr lang="de-DE" sz="1600" b="1" dirty="0" smtClean="0"/>
          </a:p>
          <a:p>
            <a:pPr marL="613800" lvl="1" indent="-342900">
              <a:buFont typeface="+mj-lt"/>
              <a:buAutoNum type="arabicPeriod"/>
            </a:pPr>
            <a:endParaRPr lang="de-DE" sz="1600" dirty="0" smtClean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36" y="820470"/>
            <a:ext cx="6113965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22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C668B8-A8ED-3C42-89B3-BD8DB80C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6067"/>
            <a:ext cx="8642349" cy="454025"/>
          </a:xfrm>
        </p:spPr>
        <p:txBody>
          <a:bodyPr/>
          <a:lstStyle/>
          <a:p>
            <a:r>
              <a:rPr lang="de-DE" sz="2400" dirty="0"/>
              <a:t>3. Beschäftigungsentwicklung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 txBox="1">
            <a:spLocks/>
          </p:cNvSpPr>
          <p:nvPr/>
        </p:nvSpPr>
        <p:spPr>
          <a:xfrm>
            <a:off x="6315074" y="1028625"/>
            <a:ext cx="2578100" cy="1623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Gegenüber dem Maschinenbau insgesamt: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Höhere Steigerung bei den Azubis (+13%)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Geringere Steigerung bei den Leiharbeitenden (-7%)</a:t>
            </a:r>
          </a:p>
          <a:p>
            <a:pPr marL="270900" lvl="1" indent="0">
              <a:buNone/>
            </a:pPr>
            <a:endParaRPr lang="de-DE" sz="1600" dirty="0" smtClean="0"/>
          </a:p>
          <a:p>
            <a:pPr marL="0" indent="0">
              <a:buFontTx/>
              <a:buNone/>
            </a:pPr>
            <a:endParaRPr lang="de-DE" sz="1600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5074" y="2796332"/>
            <a:ext cx="2518038" cy="1808823"/>
          </a:xfrm>
        </p:spPr>
        <p:txBody>
          <a:bodyPr/>
          <a:lstStyle/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Trends – Veränderungen gegenüber dem Vorjahr: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Geringere Steigerung der Beschäftigten (-17%)</a:t>
            </a:r>
            <a:endParaRPr lang="de-DE" sz="1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Höhere Steigerung der Azubis (+11%)</a:t>
            </a:r>
          </a:p>
          <a:p>
            <a:pPr marL="0" indent="0">
              <a:buClr>
                <a:srgbClr val="FF0000"/>
              </a:buClr>
              <a:buNone/>
            </a:pPr>
            <a:endParaRPr lang="de-DE" sz="1600" b="1" dirty="0" smtClean="0"/>
          </a:p>
          <a:p>
            <a:pPr marL="613800" lvl="1" indent="-342900">
              <a:buFont typeface="+mj-lt"/>
              <a:buAutoNum type="arabicPeriod"/>
            </a:pPr>
            <a:endParaRPr lang="de-DE" sz="1600" dirty="0" smtClean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93" y="819174"/>
            <a:ext cx="6113966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86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C668B8-A8ED-3C42-89B3-BD8DB80C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6067"/>
            <a:ext cx="8642349" cy="454025"/>
          </a:xfrm>
        </p:spPr>
        <p:txBody>
          <a:bodyPr/>
          <a:lstStyle/>
          <a:p>
            <a:r>
              <a:rPr lang="de-DE" sz="2400" dirty="0" smtClean="0"/>
              <a:t>3</a:t>
            </a:r>
            <a:r>
              <a:rPr lang="de-DE" sz="2400" dirty="0"/>
              <a:t>. Große Unterschiede bei Ausbildung, Leiharbeit usw.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0825" y="3033245"/>
            <a:ext cx="7083425" cy="1082486"/>
          </a:xfrm>
        </p:spPr>
        <p:txBody>
          <a:bodyPr/>
          <a:lstStyle/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Bessere Ausbildungsquote als im Maschinenbau und geringere Befristungs- und Leiharbeitsquote</a:t>
            </a:r>
          </a:p>
          <a:p>
            <a:pPr marL="0" indent="0">
              <a:buNone/>
            </a:pPr>
            <a:endParaRPr lang="de-DE" sz="1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Höhere Ausbildungsquote als im Vorjahr und geringere Leiharbeitsquote</a:t>
            </a:r>
          </a:p>
          <a:p>
            <a:pPr marL="0" indent="0">
              <a:buClr>
                <a:srgbClr val="FF0000"/>
              </a:buClr>
              <a:buNone/>
            </a:pPr>
            <a:endParaRPr lang="de-DE" sz="1600" b="1" dirty="0" smtClean="0"/>
          </a:p>
          <a:p>
            <a:pPr marL="613800" lvl="1" indent="-342900">
              <a:buFont typeface="+mj-lt"/>
              <a:buAutoNum type="arabicPeriod"/>
            </a:pPr>
            <a:endParaRPr lang="de-DE" sz="1600" dirty="0" smtClean="0"/>
          </a:p>
          <a:p>
            <a:pPr marL="0" indent="0">
              <a:buNone/>
            </a:pPr>
            <a:endParaRPr lang="de-DE" sz="1600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605341"/>
              </p:ext>
            </p:extLst>
          </p:nvPr>
        </p:nvGraphicFramePr>
        <p:xfrm>
          <a:off x="250828" y="1136526"/>
          <a:ext cx="5569317" cy="15849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225679">
                  <a:extLst>
                    <a:ext uri="{9D8B030D-6E8A-4147-A177-3AD203B41FA5}">
                      <a16:colId xmlns:a16="http://schemas.microsoft.com/office/drawing/2014/main" val="2430468369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1539167267"/>
                    </a:ext>
                  </a:extLst>
                </a:gridCol>
                <a:gridCol w="1552938">
                  <a:extLst>
                    <a:ext uri="{9D8B030D-6E8A-4147-A177-3AD203B41FA5}">
                      <a16:colId xmlns:a16="http://schemas.microsoft.com/office/drawing/2014/main" val="1953517975"/>
                    </a:ext>
                  </a:extLst>
                </a:gridCol>
              </a:tblGrid>
              <a:tr h="468499">
                <a:tc>
                  <a:txBody>
                    <a:bodyPr/>
                    <a:lstStyle/>
                    <a:p>
                      <a:pPr algn="l"/>
                      <a:endParaRPr lang="de-DE" sz="1600" dirty="0">
                        <a:solidFill>
                          <a:srgbClr val="3C3C3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solidFill>
                            <a:srgbClr val="3C3C3B"/>
                          </a:solidFill>
                        </a:rPr>
                        <a:t>Holzbearbeitungs-maschinen</a:t>
                      </a:r>
                      <a:endParaRPr lang="de-DE" sz="1600" b="1" dirty="0" smtClean="0">
                        <a:solidFill>
                          <a:srgbClr val="3C3C3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>
                          <a:solidFill>
                            <a:srgbClr val="3C3C3B"/>
                          </a:solidFill>
                        </a:rPr>
                        <a:t>Maschinenbau</a:t>
                      </a:r>
                      <a:r>
                        <a:rPr lang="de-DE" sz="1600" baseline="0" dirty="0" smtClean="0">
                          <a:solidFill>
                            <a:srgbClr val="3C3C3B"/>
                          </a:solidFill>
                        </a:rPr>
                        <a:t> (gesamt)</a:t>
                      </a:r>
                      <a:endParaRPr lang="de-DE" sz="1600" b="0" dirty="0" smtClean="0">
                        <a:solidFill>
                          <a:srgbClr val="3C3C3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640769"/>
                  </a:ext>
                </a:extLst>
              </a:tr>
              <a:tr h="256919">
                <a:tc>
                  <a:txBody>
                    <a:bodyPr/>
                    <a:lstStyle/>
                    <a:p>
                      <a:pPr algn="l"/>
                      <a:r>
                        <a:rPr lang="de-DE" sz="1600" dirty="0" smtClean="0">
                          <a:solidFill>
                            <a:srgbClr val="3C3C3B"/>
                          </a:solidFill>
                        </a:rPr>
                        <a:t>Ausbildungsquote</a:t>
                      </a:r>
                      <a:endParaRPr lang="de-DE" sz="1600" b="1" dirty="0">
                        <a:solidFill>
                          <a:srgbClr val="3C3C3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solidFill>
                            <a:srgbClr val="3C3C3B"/>
                          </a:solidFill>
                        </a:rPr>
                        <a:t>5,94%</a:t>
                      </a:r>
                      <a:endParaRPr lang="de-DE" sz="1600" dirty="0">
                        <a:solidFill>
                          <a:srgbClr val="3C3C3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solidFill>
                            <a:srgbClr val="3C3C3B"/>
                          </a:solidFill>
                        </a:rPr>
                        <a:t>5,02%</a:t>
                      </a:r>
                      <a:endParaRPr lang="de-DE" sz="1600" b="0" dirty="0" smtClean="0">
                        <a:solidFill>
                          <a:srgbClr val="3C3C3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82876"/>
                  </a:ext>
                </a:extLst>
              </a:tr>
              <a:tr h="256919">
                <a:tc>
                  <a:txBody>
                    <a:bodyPr/>
                    <a:lstStyle/>
                    <a:p>
                      <a:pPr algn="l"/>
                      <a:r>
                        <a:rPr lang="de-DE" sz="1600" dirty="0" smtClean="0">
                          <a:solidFill>
                            <a:srgbClr val="3C3C3B"/>
                          </a:solidFill>
                        </a:rPr>
                        <a:t>Befristungsquote</a:t>
                      </a:r>
                      <a:endParaRPr lang="de-DE" sz="1600" b="1" dirty="0">
                        <a:solidFill>
                          <a:srgbClr val="3C3C3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solidFill>
                            <a:srgbClr val="3C3C3B"/>
                          </a:solidFill>
                        </a:rPr>
                        <a:t>1,94%</a:t>
                      </a:r>
                      <a:endParaRPr lang="de-DE" sz="1600" dirty="0">
                        <a:solidFill>
                          <a:srgbClr val="3C3C3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solidFill>
                            <a:srgbClr val="3C3C3B"/>
                          </a:solidFill>
                        </a:rPr>
                        <a:t>3,2%</a:t>
                      </a:r>
                      <a:endParaRPr lang="de-DE" sz="1600" b="0" dirty="0" smtClean="0">
                        <a:solidFill>
                          <a:srgbClr val="3C3C3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755992"/>
                  </a:ext>
                </a:extLst>
              </a:tr>
              <a:tr h="256919">
                <a:tc>
                  <a:txBody>
                    <a:bodyPr/>
                    <a:lstStyle/>
                    <a:p>
                      <a:pPr algn="l"/>
                      <a:r>
                        <a:rPr lang="de-DE" sz="1600" dirty="0" smtClean="0">
                          <a:solidFill>
                            <a:srgbClr val="3C3C3B"/>
                          </a:solidFill>
                        </a:rPr>
                        <a:t>Leiharbeitsquote</a:t>
                      </a:r>
                      <a:endParaRPr lang="de-DE" sz="1600" b="1" dirty="0">
                        <a:solidFill>
                          <a:srgbClr val="3C3C3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solidFill>
                            <a:srgbClr val="3C3C3B"/>
                          </a:solidFill>
                        </a:rPr>
                        <a:t>1,56%</a:t>
                      </a:r>
                      <a:endParaRPr lang="de-DE" sz="1600" dirty="0">
                        <a:solidFill>
                          <a:srgbClr val="3C3C3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solidFill>
                            <a:srgbClr val="3C3C3B"/>
                          </a:solidFill>
                        </a:rPr>
                        <a:t>3,65%</a:t>
                      </a:r>
                      <a:endParaRPr lang="de-DE" sz="1600" b="0" dirty="0">
                        <a:solidFill>
                          <a:srgbClr val="3C3C3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588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35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C668B8-A8ED-3C42-89B3-BD8DB80C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6067"/>
            <a:ext cx="8642349" cy="454025"/>
          </a:xfrm>
        </p:spPr>
        <p:txBody>
          <a:bodyPr/>
          <a:lstStyle/>
          <a:p>
            <a:r>
              <a:rPr lang="de-DE" sz="2400" dirty="0"/>
              <a:t>3. Arbeitszeiten außer Kontrolle?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 txBox="1">
            <a:spLocks/>
          </p:cNvSpPr>
          <p:nvPr/>
        </p:nvSpPr>
        <p:spPr>
          <a:xfrm>
            <a:off x="6315074" y="1028625"/>
            <a:ext cx="2578100" cy="1623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Gegenüber dem Maschinenbau insgesamt: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Mehr Kurzarbeit (+6%) und Abbau von AZ-Konten (+5%)</a:t>
            </a:r>
          </a:p>
          <a:p>
            <a:pPr marL="270900" lvl="1" indent="0">
              <a:buNone/>
            </a:pPr>
            <a:endParaRPr lang="de-DE" sz="1600" dirty="0" smtClean="0"/>
          </a:p>
          <a:p>
            <a:pPr marL="0" indent="0">
              <a:buFontTx/>
              <a:buNone/>
            </a:pPr>
            <a:endParaRPr lang="de-DE" sz="1600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5074" y="2362465"/>
            <a:ext cx="2518038" cy="1808823"/>
          </a:xfrm>
        </p:spPr>
        <p:txBody>
          <a:bodyPr/>
          <a:lstStyle/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Trends – Veränderungen gegenüber dem Vorjahr: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Weniger Sonderschichten (-15%)</a:t>
            </a:r>
            <a:endParaRPr lang="de-DE" sz="1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Mehr Mehrarbeit (+13%)</a:t>
            </a:r>
          </a:p>
          <a:p>
            <a:pPr marL="0" indent="0">
              <a:buClr>
                <a:srgbClr val="FF0000"/>
              </a:buClr>
              <a:buNone/>
            </a:pPr>
            <a:endParaRPr lang="de-DE" sz="1600" b="1" dirty="0" smtClean="0"/>
          </a:p>
          <a:p>
            <a:pPr marL="613800" lvl="1" indent="-342900">
              <a:buFont typeface="+mj-lt"/>
              <a:buAutoNum type="arabicPeriod"/>
            </a:pPr>
            <a:endParaRPr lang="de-DE" sz="1600" dirty="0" smtClean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93" y="819174"/>
            <a:ext cx="6113965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C668B8-A8ED-3C42-89B3-BD8DB80C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6067"/>
            <a:ext cx="8642349" cy="454025"/>
          </a:xfrm>
        </p:spPr>
        <p:txBody>
          <a:bodyPr/>
          <a:lstStyle/>
          <a:p>
            <a:r>
              <a:rPr lang="de-DE" sz="2400" dirty="0"/>
              <a:t>4. Zukunftsindikatoren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C5F214A7-55A3-BE4C-9EBC-EF4F15901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2911" y="1051206"/>
            <a:ext cx="2460264" cy="3230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Trends – Veränderungen gegenüber dem </a:t>
            </a:r>
            <a:r>
              <a:rPr lang="de-DE" sz="1600" b="1" dirty="0" smtClean="0">
                <a:solidFill>
                  <a:schemeClr val="tx2">
                    <a:lumMod val="50000"/>
                  </a:schemeClr>
                </a:solidFill>
              </a:rPr>
              <a:t>Vorjahr:</a:t>
            </a:r>
            <a:endParaRPr lang="de-DE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Weniger neue Produkte   (-16%)</a:t>
            </a:r>
            <a:endParaRPr lang="de-DE" sz="1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Weniger sinnvolle Prozesse (-18%)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Keine Personalplanung    (-16%)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Materialeffizienz weniger wichtig (-16%)</a:t>
            </a:r>
          </a:p>
          <a:p>
            <a:r>
              <a:rPr lang="de-DE" sz="1600" dirty="0" smtClean="0">
                <a:solidFill>
                  <a:schemeClr val="tx2">
                    <a:lumMod val="50000"/>
                  </a:schemeClr>
                </a:solidFill>
              </a:rPr>
              <a:t>Service wichtiger (+23%)</a:t>
            </a:r>
          </a:p>
          <a:p>
            <a:pPr marL="0" indent="0">
              <a:buNone/>
            </a:pPr>
            <a:endParaRPr lang="de-DE" sz="1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de-DE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de-DE" sz="1600" b="1" dirty="0" smtClean="0"/>
          </a:p>
          <a:p>
            <a:pPr marL="613800" lvl="1" indent="-342900">
              <a:buFont typeface="+mj-lt"/>
              <a:buAutoNum type="arabicPeriod"/>
            </a:pPr>
            <a:endParaRPr lang="de-DE" sz="1600" dirty="0" smtClean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21" y="779994"/>
            <a:ext cx="6147471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3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IG Metall Farben">
      <a:dk1>
        <a:srgbClr val="E2051A"/>
      </a:dk1>
      <a:lt1>
        <a:srgbClr val="FFFFFF"/>
      </a:lt1>
      <a:dk2>
        <a:srgbClr val="646363"/>
      </a:dk2>
      <a:lt2>
        <a:srgbClr val="FFFFFF"/>
      </a:lt2>
      <a:accent1>
        <a:srgbClr val="8F2C33"/>
      </a:accent1>
      <a:accent2>
        <a:srgbClr val="EAB500"/>
      </a:accent2>
      <a:accent3>
        <a:srgbClr val="2F80AB"/>
      </a:accent3>
      <a:accent4>
        <a:srgbClr val="5B9945"/>
      </a:accent4>
      <a:accent5>
        <a:srgbClr val="646363"/>
      </a:accent5>
      <a:accent6>
        <a:srgbClr val="DADADA"/>
      </a:accent6>
      <a:hlink>
        <a:srgbClr val="E3051B"/>
      </a:hlink>
      <a:folHlink>
        <a:srgbClr val="3C3C3B"/>
      </a:folHlink>
    </a:clrScheme>
    <a:fontScheme name="IG Metall Schriften">
      <a:majorFont>
        <a:latin typeface="Meta Head IGM Cond Black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GM-Powerpoint-Vorlage-16zu9-Calibri" id="{59273BF3-2D09-6645-9135-5D126E972167}" vid="{0993527D-5BFD-9940-B5C7-E2FB32A7029F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IGM-Powerpoint-Vorlage-16zu9-Calibri</Template>
  <TotalTime>0</TotalTime>
  <Words>636</Words>
  <Application>Microsoft Office PowerPoint</Application>
  <PresentationFormat>Bildschirmpräsentation (16:9)</PresentationFormat>
  <Paragraphs>126</Paragraphs>
  <Slides>16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0" baseType="lpstr">
      <vt:lpstr>Arial</vt:lpstr>
      <vt:lpstr>Calibri</vt:lpstr>
      <vt:lpstr>Meta IGM</vt:lpstr>
      <vt:lpstr>Office</vt:lpstr>
      <vt:lpstr>Trendmelder 2023 - Ergebnisse für Die Holzbearbeitungs- maschinen</vt:lpstr>
      <vt:lpstr>1. Zielgruppen und Inhalte 2. Wirtschaftliche Lage u. Entwicklung 3. Beschäftigungsentwicklung 4. Zukunftsindikatoren 5. Verlagerungs- und Restrukturierungsdruck 6. Tarifbindung 7. Fachkräftesicherung 8. Wie es weiter geht </vt:lpstr>
      <vt:lpstr>1. Trendmelder 2022 ‒ Zielgruppen und Inhalte</vt:lpstr>
      <vt:lpstr>2. Aktuelle Wirtschaftliche Lage</vt:lpstr>
      <vt:lpstr>2. Entwicklung der wirtschaftlichen Lage</vt:lpstr>
      <vt:lpstr>3. Beschäftigungsentwicklung</vt:lpstr>
      <vt:lpstr>3. Große Unterschiede bei Ausbildung, Leiharbeit usw.</vt:lpstr>
      <vt:lpstr>3. Arbeitszeiten außer Kontrolle?</vt:lpstr>
      <vt:lpstr>4. Zukunftsindikatoren</vt:lpstr>
      <vt:lpstr>5. Verlagerungs- und Restrukturierungsdruck?</vt:lpstr>
      <vt:lpstr>6. Tarifbindung </vt:lpstr>
      <vt:lpstr>7. Fachkräftesicherung</vt:lpstr>
      <vt:lpstr>7. Fachkräftesicherung</vt:lpstr>
      <vt:lpstr>7. Fachkräftesicherung</vt:lpstr>
      <vt:lpstr>8. Wie es weiter geht </vt:lpstr>
      <vt:lpstr>Vielen Dank für die Aufmerksamkeit.</vt:lpstr>
    </vt:vector>
  </TitlesOfParts>
  <Company>IG Metall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Schwarz, Susanne</dc:creator>
  <cp:lastModifiedBy>Futh, Sascha Kristin</cp:lastModifiedBy>
  <cp:revision>50</cp:revision>
  <dcterms:created xsi:type="dcterms:W3CDTF">2022-02-25T09:11:57Z</dcterms:created>
  <dcterms:modified xsi:type="dcterms:W3CDTF">2023-03-14T07:54:39Z</dcterms:modified>
</cp:coreProperties>
</file>