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4"/>
  </p:sldMasterIdLst>
  <p:notesMasterIdLst>
    <p:notesMasterId r:id="rId13"/>
  </p:notesMasterIdLst>
  <p:handoutMasterIdLst>
    <p:handoutMasterId r:id="rId14"/>
  </p:handoutMasterIdLst>
  <p:sldIdLst>
    <p:sldId id="256" r:id="rId5"/>
    <p:sldId id="285" r:id="rId6"/>
    <p:sldId id="260" r:id="rId7"/>
    <p:sldId id="284" r:id="rId8"/>
    <p:sldId id="283" r:id="rId9"/>
    <p:sldId id="280" r:id="rId10"/>
    <p:sldId id="281" r:id="rId11"/>
    <p:sldId id="262" r:id="rId12"/>
  </p:sldIdLst>
  <p:sldSz cx="9144000" cy="5143500" type="screen16x9"/>
  <p:notesSz cx="6669088" cy="9926638"/>
  <p:embeddedFontLst>
    <p:embeddedFont>
      <p:font typeface="Meta Head IGM Cond Black" panose="02000A06040000020004" pitchFamily="2" charset="0"/>
      <p:bold r:id="rId15"/>
    </p:embeddedFont>
    <p:embeddedFont>
      <p:font typeface="Meta Head IGM Cond Light" panose="02000506030000020004" pitchFamily="2" charset="0"/>
      <p:regular r:id="rId16"/>
    </p:embeddedFont>
    <p:embeddedFont>
      <p:font typeface="Meta IGM" panose="02000503040000020004" pitchFamily="2" charset="0"/>
      <p:regular r:id="rId17"/>
      <p:bold r:id="rId18"/>
    </p:embeddedFont>
  </p:embeddedFontLst>
  <p:defaultTextStyle>
    <a:defPPr>
      <a:defRPr lang="de-D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3C3B"/>
    <a:srgbClr val="E305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napToObjects="1" showGuides="1">
      <p:cViewPr varScale="1">
        <p:scale>
          <a:sx n="169" d="100"/>
          <a:sy n="169" d="100"/>
        </p:scale>
        <p:origin x="531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6" d="100"/>
          <a:sy n="56" d="100"/>
        </p:scale>
        <p:origin x="2588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E68492C6-ED8A-564E-B3D1-6FC36A6D94C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180000" tIns="180000" rIns="180000" bIns="180000" rtlCol="0"/>
          <a:lstStyle>
            <a:lvl1pPr algn="l">
              <a:defRPr sz="1200"/>
            </a:lvl1pPr>
          </a:lstStyle>
          <a:p>
            <a:endParaRPr lang="de-DE" sz="100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DC568E1-C914-E044-B5DC-41DA91055C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180000" tIns="180000" rIns="180000" bIns="180000" rtlCol="0"/>
          <a:lstStyle>
            <a:lvl1pPr algn="r">
              <a:defRPr sz="1200"/>
            </a:lvl1pPr>
          </a:lstStyle>
          <a:p>
            <a:fld id="{D893A924-A15F-FB45-9450-A978DD7F2A70}" type="datetimeFigureOut">
              <a:rPr lang="de-DE" sz="1000" smtClean="0"/>
              <a:t>20.09.2024</a:t>
            </a:fld>
            <a:endParaRPr lang="de-DE" sz="10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951DF70-631C-BE4E-95FD-56CEFF6C4B0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180000" tIns="180000" rIns="180000" bIns="180000" rtlCol="0" anchor="b"/>
          <a:lstStyle>
            <a:lvl1pPr algn="l">
              <a:defRPr sz="1200"/>
            </a:lvl1pPr>
          </a:lstStyle>
          <a:p>
            <a:endParaRPr lang="de-DE" sz="10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1822CB3-F0D6-5A45-9129-191C5695EA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180000" tIns="180000" rIns="180000" bIns="180000" rtlCol="0" anchor="b"/>
          <a:lstStyle>
            <a:lvl1pPr algn="r">
              <a:defRPr sz="1200"/>
            </a:lvl1pPr>
          </a:lstStyle>
          <a:p>
            <a:fld id="{53B84A8F-D800-3D49-A16E-28CD7380C913}" type="slidenum">
              <a:rPr lang="de-DE" sz="1000" smtClean="0"/>
              <a:t>‹Nr.›</a:t>
            </a:fld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41834925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180000" tIns="180000" rIns="180000" bIns="180000" rtlCol="0"/>
          <a:lstStyle>
            <a:lvl1pPr algn="l">
              <a:defRPr sz="1000" b="0" i="0">
                <a:latin typeface="Calibri" panose="02000503040000020004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180000" tIns="180000" rIns="180000" bIns="180000" rtlCol="0"/>
          <a:lstStyle>
            <a:lvl1pPr algn="r">
              <a:defRPr sz="1000" b="0" i="0">
                <a:latin typeface="Calibri" panose="02000503040000020004" pitchFamily="2" charset="0"/>
              </a:defRPr>
            </a:lvl1pPr>
          </a:lstStyle>
          <a:p>
            <a:fld id="{16B77BA6-83BE-5742-8C0B-6F675812BA19}" type="datetimeFigureOut">
              <a:rPr lang="de-DE" smtClean="0"/>
              <a:pPr/>
              <a:t>20.09.2024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180000" tIns="180000" rIns="180000" bIns="180000" rtlCol="0" anchor="b"/>
          <a:lstStyle>
            <a:lvl1pPr algn="l">
              <a:defRPr sz="1000" b="0" i="0">
                <a:latin typeface="Calibri" panose="02000503040000020004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180000" tIns="180000" rIns="180000" bIns="180000" rtlCol="0" anchor="b"/>
          <a:lstStyle>
            <a:lvl1pPr algn="r">
              <a:defRPr sz="1000" b="0" i="0">
                <a:latin typeface="Calibri" panose="02000503040000020004" pitchFamily="2" charset="0"/>
              </a:defRPr>
            </a:lvl1pPr>
          </a:lstStyle>
          <a:p>
            <a:fld id="{AD868B3C-6C54-1D41-B938-33F4013C078E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2191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alibri" panose="02000503040000020004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868B3C-6C54-1D41-B938-33F4013C078E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66854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31">
            <a:extLst>
              <a:ext uri="{FF2B5EF4-FFF2-40B4-BE49-F238E27FC236}">
                <a16:creationId xmlns:a16="http://schemas.microsoft.com/office/drawing/2014/main" id="{7A5ECE3D-4B62-964E-BF60-6DD95EC06B60}"/>
              </a:ext>
            </a:extLst>
          </p:cNvPr>
          <p:cNvSpPr/>
          <p:nvPr userDrawn="1"/>
        </p:nvSpPr>
        <p:spPr>
          <a:xfrm>
            <a:off x="0" y="0"/>
            <a:ext cx="9144000" cy="4064000"/>
          </a:xfrm>
          <a:prstGeom prst="rect">
            <a:avLst/>
          </a:prstGeom>
          <a:blipFill>
            <a:blip r:embed="rId2"/>
            <a:srcRect/>
            <a:stretch>
              <a:fillRect t="-66265" b="-6626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0" i="0" dirty="0">
              <a:latin typeface="Calibri" panose="02000503040000020004" pitchFamily="2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9A5EAEF-DE9D-C838-2624-21C3F33D36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86"/>
          <a:stretch/>
        </p:blipFill>
        <p:spPr bwMode="auto">
          <a:xfrm>
            <a:off x="0" y="0"/>
            <a:ext cx="9144000" cy="3920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hteck 35">
            <a:extLst>
              <a:ext uri="{FF2B5EF4-FFF2-40B4-BE49-F238E27FC236}">
                <a16:creationId xmlns:a16="http://schemas.microsoft.com/office/drawing/2014/main" id="{551D7B0F-DCAE-5B45-A92D-07BA8B987DC0}"/>
              </a:ext>
            </a:extLst>
          </p:cNvPr>
          <p:cNvSpPr/>
          <p:nvPr userDrawn="1"/>
        </p:nvSpPr>
        <p:spPr>
          <a:xfrm rot="3786198">
            <a:off x="6919408" y="2072875"/>
            <a:ext cx="1842555" cy="3868614"/>
          </a:xfrm>
          <a:custGeom>
            <a:avLst/>
            <a:gdLst>
              <a:gd name="connsiteX0" fmla="*/ 0 w 1559566"/>
              <a:gd name="connsiteY0" fmla="*/ 0 h 3868614"/>
              <a:gd name="connsiteX1" fmla="*/ 1559566 w 1559566"/>
              <a:gd name="connsiteY1" fmla="*/ 0 h 3868614"/>
              <a:gd name="connsiteX2" fmla="*/ 1559566 w 1559566"/>
              <a:gd name="connsiteY2" fmla="*/ 3868614 h 3868614"/>
              <a:gd name="connsiteX3" fmla="*/ 0 w 1559566"/>
              <a:gd name="connsiteY3" fmla="*/ 3868614 h 3868614"/>
              <a:gd name="connsiteX4" fmla="*/ 0 w 1559566"/>
              <a:gd name="connsiteY4" fmla="*/ 0 h 3868614"/>
              <a:gd name="connsiteX0" fmla="*/ 0 w 1559566"/>
              <a:gd name="connsiteY0" fmla="*/ 0 h 3868614"/>
              <a:gd name="connsiteX1" fmla="*/ 1559566 w 1559566"/>
              <a:gd name="connsiteY1" fmla="*/ 0 h 3868614"/>
              <a:gd name="connsiteX2" fmla="*/ 424813 w 1559566"/>
              <a:gd name="connsiteY2" fmla="*/ 3663256 h 3868614"/>
              <a:gd name="connsiteX3" fmla="*/ 0 w 1559566"/>
              <a:gd name="connsiteY3" fmla="*/ 3868614 h 3868614"/>
              <a:gd name="connsiteX4" fmla="*/ 0 w 1559566"/>
              <a:gd name="connsiteY4" fmla="*/ 0 h 3868614"/>
              <a:gd name="connsiteX0" fmla="*/ 0 w 1559566"/>
              <a:gd name="connsiteY0" fmla="*/ 0 h 3868614"/>
              <a:gd name="connsiteX1" fmla="*/ 1559566 w 1559566"/>
              <a:gd name="connsiteY1" fmla="*/ 0 h 3868614"/>
              <a:gd name="connsiteX2" fmla="*/ 577634 w 1559566"/>
              <a:gd name="connsiteY2" fmla="*/ 3755016 h 3868614"/>
              <a:gd name="connsiteX3" fmla="*/ 0 w 1559566"/>
              <a:gd name="connsiteY3" fmla="*/ 3868614 h 3868614"/>
              <a:gd name="connsiteX4" fmla="*/ 0 w 1559566"/>
              <a:gd name="connsiteY4" fmla="*/ 0 h 3868614"/>
              <a:gd name="connsiteX0" fmla="*/ 0 w 1842555"/>
              <a:gd name="connsiteY0" fmla="*/ 0 h 3868614"/>
              <a:gd name="connsiteX1" fmla="*/ 1842555 w 1842555"/>
              <a:gd name="connsiteY1" fmla="*/ 172029 h 3868614"/>
              <a:gd name="connsiteX2" fmla="*/ 577634 w 1842555"/>
              <a:gd name="connsiteY2" fmla="*/ 3755016 h 3868614"/>
              <a:gd name="connsiteX3" fmla="*/ 0 w 1842555"/>
              <a:gd name="connsiteY3" fmla="*/ 3868614 h 3868614"/>
              <a:gd name="connsiteX4" fmla="*/ 0 w 1842555"/>
              <a:gd name="connsiteY4" fmla="*/ 0 h 3868614"/>
              <a:gd name="connsiteX0" fmla="*/ 0 w 1842555"/>
              <a:gd name="connsiteY0" fmla="*/ 0 h 3868614"/>
              <a:gd name="connsiteX1" fmla="*/ 1842555 w 1842555"/>
              <a:gd name="connsiteY1" fmla="*/ 172029 h 3868614"/>
              <a:gd name="connsiteX2" fmla="*/ 634265 w 1842555"/>
              <a:gd name="connsiteY2" fmla="*/ 3783743 h 3868614"/>
              <a:gd name="connsiteX3" fmla="*/ 0 w 1842555"/>
              <a:gd name="connsiteY3" fmla="*/ 3868614 h 3868614"/>
              <a:gd name="connsiteX4" fmla="*/ 0 w 1842555"/>
              <a:gd name="connsiteY4" fmla="*/ 0 h 3868614"/>
              <a:gd name="connsiteX0" fmla="*/ 0 w 1842555"/>
              <a:gd name="connsiteY0" fmla="*/ 0 h 3868614"/>
              <a:gd name="connsiteX1" fmla="*/ 1842555 w 1842555"/>
              <a:gd name="connsiteY1" fmla="*/ 172029 h 3868614"/>
              <a:gd name="connsiteX2" fmla="*/ 487189 w 1842555"/>
              <a:gd name="connsiteY2" fmla="*/ 3680657 h 3868614"/>
              <a:gd name="connsiteX3" fmla="*/ 0 w 1842555"/>
              <a:gd name="connsiteY3" fmla="*/ 3868614 h 3868614"/>
              <a:gd name="connsiteX4" fmla="*/ 0 w 1842555"/>
              <a:gd name="connsiteY4" fmla="*/ 0 h 3868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555" h="3868614">
                <a:moveTo>
                  <a:pt x="0" y="0"/>
                </a:moveTo>
                <a:lnTo>
                  <a:pt x="1842555" y="172029"/>
                </a:lnTo>
                <a:lnTo>
                  <a:pt x="487189" y="3680657"/>
                </a:lnTo>
                <a:lnTo>
                  <a:pt x="0" y="386861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0" i="0" dirty="0">
              <a:latin typeface="Calibri" panose="02000503040000020004" pitchFamily="2" charset="0"/>
            </a:endParaRPr>
          </a:p>
        </p:txBody>
      </p:sp>
      <p:pic>
        <p:nvPicPr>
          <p:cNvPr id="38" name="Grafik 37">
            <a:extLst>
              <a:ext uri="{FF2B5EF4-FFF2-40B4-BE49-F238E27FC236}">
                <a16:creationId xmlns:a16="http://schemas.microsoft.com/office/drawing/2014/main" id="{31492AB0-7B02-C047-9A95-FAF70C8D8A5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264862" y="733269"/>
            <a:ext cx="6747304" cy="66614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0825" y="2876550"/>
            <a:ext cx="4859057" cy="1541626"/>
          </a:xfrm>
        </p:spPr>
        <p:txBody>
          <a:bodyPr anchor="b" anchorCtr="0"/>
          <a:lstStyle>
            <a:lvl1pPr algn="l">
              <a:defRPr sz="3500" b="1" i="0" spc="0" baseline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PRÄSENTATIONSTITEL BEARBEITEN</a:t>
            </a:r>
            <a:endParaRPr lang="en-US" dirty="0"/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64E9B235-21E8-9341-A119-8338AD8539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0825" y="4430210"/>
            <a:ext cx="2514146" cy="379256"/>
          </a:xfrm>
        </p:spPr>
        <p:txBody>
          <a:bodyPr wrap="none" lIns="0" tIns="0" rIns="0" bIns="0" anchor="ctr" anchorCtr="0">
            <a:normAutofit/>
          </a:bodyPr>
          <a:lstStyle>
            <a:lvl1pPr marL="0" indent="0">
              <a:buNone/>
              <a:defRPr sz="2100" b="0" i="0" spc="100" baseline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6333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80AA2AEA-20EE-1F47-ACF4-0C99D615D4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714375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0825" y="2374211"/>
            <a:ext cx="6591039" cy="961628"/>
          </a:xfrm>
        </p:spPr>
        <p:txBody>
          <a:bodyPr anchor="ctr" anchorCtr="0"/>
          <a:lstStyle>
            <a:lvl1pPr algn="l">
              <a:defRPr sz="35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 </a:t>
            </a:r>
            <a:br>
              <a:rPr lang="de-DE" dirty="0"/>
            </a:br>
            <a:r>
              <a:rPr lang="de-DE" dirty="0"/>
              <a:t>BEARBEITEN</a:t>
            </a:r>
            <a:endParaRPr lang="en-US" dirty="0"/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64E9B235-21E8-9341-A119-8338AD8539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0825" y="3352934"/>
            <a:ext cx="2514146" cy="347696"/>
          </a:xfrm>
        </p:spPr>
        <p:txBody>
          <a:bodyPr wrap="none" lIns="0" tIns="0" rIns="0" bIns="0" anchor="ctr" anchorCtr="0">
            <a:normAutofit/>
          </a:bodyPr>
          <a:lstStyle>
            <a:lvl1pPr marL="0" indent="0">
              <a:buNone/>
              <a:defRPr sz="2100" b="0" i="0" spc="1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1197431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A6C4DE8-63EB-944F-9420-AFA164894E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7143750" cy="5143500"/>
          </a:xfrm>
          <a:prstGeom prst="rect">
            <a:avLst/>
          </a:prstGeom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A1E45744-6AD6-4F43-A343-971D232597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73175" y="238618"/>
            <a:ext cx="720000" cy="72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0825" y="1603659"/>
            <a:ext cx="4859057" cy="2524062"/>
          </a:xfrm>
        </p:spPr>
        <p:txBody>
          <a:bodyPr anchor="ctr" anchorCtr="0"/>
          <a:lstStyle>
            <a:lvl1pPr algn="l">
              <a:defRPr sz="3500" b="1" i="0" spc="0" baseline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ZWISCHENTITEL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174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0825" y="1080000"/>
            <a:ext cx="8642349" cy="454025"/>
          </a:xfrm>
        </p:spPr>
        <p:txBody>
          <a:bodyPr/>
          <a:lstStyle>
            <a:lvl1pPr>
              <a:defRPr spc="0" baseline="0"/>
            </a:lvl1pPr>
          </a:lstStyle>
          <a:p>
            <a:r>
              <a:rPr lang="de-DE" dirty="0"/>
              <a:t>TITEL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5" y="2299168"/>
            <a:ext cx="8642349" cy="2119409"/>
          </a:xfrm>
        </p:spPr>
        <p:txBody>
          <a:bodyPr lIns="0" tIns="0" rIns="0" bIns="0">
            <a:normAutofit/>
          </a:bodyPr>
          <a:lstStyle>
            <a:lvl1pPr marL="280800" indent="-279450">
              <a:spcBef>
                <a:spcPts val="750"/>
              </a:spcBef>
              <a:buSzPct val="90000"/>
              <a:buFontTx/>
              <a:buBlip>
                <a:blip r:embed="rId2"/>
              </a:buBlip>
              <a:defRPr sz="1800" b="0" i="0">
                <a:solidFill>
                  <a:srgbClr val="3C3C3B"/>
                </a:solidFill>
                <a:latin typeface="Meta Head IGM Cond Light" panose="02000506030000020004" pitchFamily="2" charset="0"/>
                <a:cs typeface="Calibri" panose="020F0502020204030204" pitchFamily="34" charset="0"/>
              </a:defRPr>
            </a:lvl1pPr>
            <a:lvl2pPr marL="586350" indent="-279450">
              <a:spcBef>
                <a:spcPts val="750"/>
              </a:spcBef>
              <a:buSzPct val="90000"/>
              <a:buFontTx/>
              <a:buBlip>
                <a:blip r:embed="rId2"/>
              </a:buBlip>
              <a:defRPr sz="1800" b="0" i="0">
                <a:solidFill>
                  <a:srgbClr val="3C3C3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99550" indent="-285750">
              <a:spcBef>
                <a:spcPts val="750"/>
              </a:spcBef>
              <a:buFontTx/>
              <a:buBlip>
                <a:blip r:embed="rId2"/>
              </a:buBlip>
              <a:defRPr b="0" i="0">
                <a:solidFill>
                  <a:srgbClr val="3C3C3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200150" indent="-279450">
              <a:spcBef>
                <a:spcPts val="750"/>
              </a:spcBef>
              <a:buFontTx/>
              <a:buBlip>
                <a:blip r:embed="rId2"/>
              </a:buBlip>
              <a:defRPr b="0" i="0">
                <a:solidFill>
                  <a:srgbClr val="3C3C3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471050">
              <a:spcBef>
                <a:spcPts val="750"/>
              </a:spcBef>
              <a:defRPr b="0" i="0">
                <a:solidFill>
                  <a:srgbClr val="3C3C3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CBAFFCE6-5B0A-D047-AF37-74CD899250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1544968"/>
            <a:ext cx="8642349" cy="4953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100" b="0" i="0" spc="100" baseline="0"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Unterzeile einfügen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D7486DF0-5739-C444-8591-8165BD759D7F}"/>
              </a:ext>
            </a:extLst>
          </p:cNvPr>
          <p:cNvSpPr txBox="1">
            <a:spLocks/>
          </p:cNvSpPr>
          <p:nvPr userDrawn="1"/>
        </p:nvSpPr>
        <p:spPr>
          <a:xfrm>
            <a:off x="4135077" y="4678176"/>
            <a:ext cx="884237" cy="27196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90000"/>
              <a:buFontTx/>
              <a:buNone/>
              <a:defRPr sz="1000" b="0" i="0" kern="1200">
                <a:solidFill>
                  <a:srgbClr val="3C3C3B"/>
                </a:solidFill>
                <a:latin typeface="Meta OT" panose="020B0504030101020104" pitchFamily="34" charset="77"/>
                <a:ea typeface="+mn-ea"/>
                <a:cs typeface="+mn-cs"/>
              </a:defRPr>
            </a:lvl1pPr>
            <a:lvl2pPr marL="5143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2pPr>
            <a:lvl3pPr marL="7852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3pPr>
            <a:lvl4pPr marL="10561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4pPr>
            <a:lvl5pPr marL="13270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E565D1A-C7ED-2741-8521-CA3C0FECAFC6}" type="slidenum">
              <a:rPr lang="de-DE" b="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‹Nr.›</a:t>
            </a:fld>
            <a:endParaRPr lang="de-DE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932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er in Dreiec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824" y="2213003"/>
            <a:ext cx="4228968" cy="2228368"/>
          </a:xfrm>
        </p:spPr>
        <p:txBody>
          <a:bodyPr lIns="0" tIns="0" rIns="0" bIns="0">
            <a:noAutofit/>
          </a:bodyPr>
          <a:lstStyle>
            <a:lvl1pPr marL="243450">
              <a:defRPr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701916FA-D5D3-3649-805F-88EF80C0F8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1579389"/>
            <a:ext cx="4228967" cy="4953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100" b="0" i="0" spc="1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Unterzeile einfügen</a:t>
            </a:r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40241A6-D7C2-2D40-8F92-2599EC120160}"/>
              </a:ext>
            </a:extLst>
          </p:cNvPr>
          <p:cNvSpPr txBox="1">
            <a:spLocks/>
          </p:cNvSpPr>
          <p:nvPr userDrawn="1"/>
        </p:nvSpPr>
        <p:spPr>
          <a:xfrm>
            <a:off x="4135077" y="4678176"/>
            <a:ext cx="884237" cy="27196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90000"/>
              <a:buFontTx/>
              <a:buNone/>
              <a:defRPr sz="1000" b="0" i="0" kern="1200">
                <a:solidFill>
                  <a:srgbClr val="3C3C3B"/>
                </a:solidFill>
                <a:latin typeface="Meta OT" panose="020B0504030101020104" pitchFamily="34" charset="77"/>
                <a:ea typeface="+mn-ea"/>
                <a:cs typeface="+mn-cs"/>
              </a:defRPr>
            </a:lvl1pPr>
            <a:lvl2pPr marL="5143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2pPr>
            <a:lvl3pPr marL="7852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3pPr>
            <a:lvl4pPr marL="10561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4pPr>
            <a:lvl5pPr marL="13270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E565D1A-C7ED-2741-8521-CA3C0FECAFC6}" type="slidenum">
              <a:rPr lang="de-DE" b="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‹Nr.›</a:t>
            </a:fld>
            <a:endParaRPr lang="de-DE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6248DF6-2726-DD4A-A7E5-C91F48E303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1080000"/>
            <a:ext cx="4228967" cy="472175"/>
          </a:xfrm>
        </p:spPr>
        <p:txBody>
          <a:bodyPr/>
          <a:lstStyle>
            <a:lvl1pPr>
              <a:defRPr spc="0" baseline="0"/>
            </a:lvl1pPr>
          </a:lstStyle>
          <a:p>
            <a:r>
              <a:rPr lang="de-DE" dirty="0"/>
              <a:t>TITEL BEARBEITEN</a:t>
            </a:r>
            <a:endParaRPr lang="en-US" dirty="0"/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1AFD7D0B-45C0-0649-BF63-2ABAFA5036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50569" y="1732138"/>
            <a:ext cx="3895208" cy="3908072"/>
          </a:xfrm>
          <a:custGeom>
            <a:avLst/>
            <a:gdLst>
              <a:gd name="connsiteX0" fmla="*/ 0 w 2844800"/>
              <a:gd name="connsiteY0" fmla="*/ 1492250 h 1492250"/>
              <a:gd name="connsiteX1" fmla="*/ 1422400 w 2844800"/>
              <a:gd name="connsiteY1" fmla="*/ 0 h 1492250"/>
              <a:gd name="connsiteX2" fmla="*/ 2844800 w 2844800"/>
              <a:gd name="connsiteY2" fmla="*/ 1492250 h 1492250"/>
              <a:gd name="connsiteX3" fmla="*/ 0 w 2844800"/>
              <a:gd name="connsiteY3" fmla="*/ 1492250 h 1492250"/>
              <a:gd name="connsiteX0" fmla="*/ 0 w 3719689"/>
              <a:gd name="connsiteY0" fmla="*/ 1492250 h 3366205"/>
              <a:gd name="connsiteX1" fmla="*/ 1422400 w 3719689"/>
              <a:gd name="connsiteY1" fmla="*/ 0 h 3366205"/>
              <a:gd name="connsiteX2" fmla="*/ 3719689 w 3719689"/>
              <a:gd name="connsiteY2" fmla="*/ 3366205 h 3366205"/>
              <a:gd name="connsiteX3" fmla="*/ 0 w 3719689"/>
              <a:gd name="connsiteY3" fmla="*/ 1492250 h 3366205"/>
              <a:gd name="connsiteX0" fmla="*/ 0 w 3905955"/>
              <a:gd name="connsiteY0" fmla="*/ 1938161 h 3812116"/>
              <a:gd name="connsiteX1" fmla="*/ 3905955 w 3905955"/>
              <a:gd name="connsiteY1" fmla="*/ 0 h 3812116"/>
              <a:gd name="connsiteX2" fmla="*/ 3719689 w 3905955"/>
              <a:gd name="connsiteY2" fmla="*/ 3812116 h 3812116"/>
              <a:gd name="connsiteX3" fmla="*/ 0 w 3905955"/>
              <a:gd name="connsiteY3" fmla="*/ 1938161 h 3812116"/>
              <a:gd name="connsiteX0" fmla="*/ 0 w 3905955"/>
              <a:gd name="connsiteY0" fmla="*/ 1938161 h 3496027"/>
              <a:gd name="connsiteX1" fmla="*/ 3905955 w 3905955"/>
              <a:gd name="connsiteY1" fmla="*/ 0 h 3496027"/>
              <a:gd name="connsiteX2" fmla="*/ 3900311 w 3905955"/>
              <a:gd name="connsiteY2" fmla="*/ 3496027 h 3496027"/>
              <a:gd name="connsiteX3" fmla="*/ 0 w 3905955"/>
              <a:gd name="connsiteY3" fmla="*/ 1938161 h 3496027"/>
              <a:gd name="connsiteX0" fmla="*/ 0 w 3900342"/>
              <a:gd name="connsiteY0" fmla="*/ 1830917 h 3388783"/>
              <a:gd name="connsiteX1" fmla="*/ 3821289 w 3900342"/>
              <a:gd name="connsiteY1" fmla="*/ 0 h 3388783"/>
              <a:gd name="connsiteX2" fmla="*/ 3900311 w 3900342"/>
              <a:gd name="connsiteY2" fmla="*/ 3388783 h 3388783"/>
              <a:gd name="connsiteX3" fmla="*/ 0 w 3900342"/>
              <a:gd name="connsiteY3" fmla="*/ 1830917 h 3388783"/>
              <a:gd name="connsiteX0" fmla="*/ 0 w 3900561"/>
              <a:gd name="connsiteY0" fmla="*/ 1932517 h 3490383"/>
              <a:gd name="connsiteX1" fmla="*/ 3894666 w 3900561"/>
              <a:gd name="connsiteY1" fmla="*/ 0 h 3490383"/>
              <a:gd name="connsiteX2" fmla="*/ 3900311 w 3900561"/>
              <a:gd name="connsiteY2" fmla="*/ 3490383 h 3490383"/>
              <a:gd name="connsiteX3" fmla="*/ 0 w 3900561"/>
              <a:gd name="connsiteY3" fmla="*/ 1932517 h 3490383"/>
              <a:gd name="connsiteX0" fmla="*/ 0 w 3895208"/>
              <a:gd name="connsiteY0" fmla="*/ 1932517 h 3908072"/>
              <a:gd name="connsiteX1" fmla="*/ 3894666 w 3895208"/>
              <a:gd name="connsiteY1" fmla="*/ 0 h 3908072"/>
              <a:gd name="connsiteX2" fmla="*/ 3894666 w 3895208"/>
              <a:gd name="connsiteY2" fmla="*/ 3908072 h 3908072"/>
              <a:gd name="connsiteX3" fmla="*/ 0 w 3895208"/>
              <a:gd name="connsiteY3" fmla="*/ 1932517 h 3908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5208" h="3908072">
                <a:moveTo>
                  <a:pt x="0" y="1932517"/>
                </a:moveTo>
                <a:lnTo>
                  <a:pt x="3894666" y="0"/>
                </a:lnTo>
                <a:cubicBezTo>
                  <a:pt x="3892785" y="1165342"/>
                  <a:pt x="3896547" y="2742730"/>
                  <a:pt x="3894666" y="3908072"/>
                </a:cubicBezTo>
                <a:lnTo>
                  <a:pt x="0" y="1932517"/>
                </a:lnTo>
                <a:close/>
              </a:path>
            </a:pathLst>
          </a:custGeom>
          <a:solidFill>
            <a:schemeClr val="accent6"/>
          </a:solidFill>
        </p:spPr>
        <p:txBody>
          <a:bodyPr anchor="ctr">
            <a:normAutofit/>
          </a:bodyPr>
          <a:lstStyle>
            <a:lvl1pPr marL="0" indent="0" algn="r">
              <a:spcBef>
                <a:spcPts val="500"/>
              </a:spcBef>
              <a:buFont typeface="Arial" panose="020B0604020202020204" pitchFamily="34" charset="0"/>
              <a:buNone/>
              <a:defRPr sz="16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307DC63A-7B6C-E443-8FD2-12E8BE98F00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42614" y="1023853"/>
            <a:ext cx="2114407" cy="2121623"/>
          </a:xfrm>
          <a:custGeom>
            <a:avLst/>
            <a:gdLst>
              <a:gd name="connsiteX0" fmla="*/ 0 w 1614487"/>
              <a:gd name="connsiteY0" fmla="*/ 0 h 2119313"/>
              <a:gd name="connsiteX1" fmla="*/ 1614487 w 1614487"/>
              <a:gd name="connsiteY1" fmla="*/ 0 h 2119313"/>
              <a:gd name="connsiteX2" fmla="*/ 1614487 w 1614487"/>
              <a:gd name="connsiteY2" fmla="*/ 2119313 h 2119313"/>
              <a:gd name="connsiteX3" fmla="*/ 0 w 1614487"/>
              <a:gd name="connsiteY3" fmla="*/ 2119313 h 2119313"/>
              <a:gd name="connsiteX4" fmla="*/ 0 w 1614487"/>
              <a:gd name="connsiteY4" fmla="*/ 0 h 2119313"/>
              <a:gd name="connsiteX0" fmla="*/ 0 w 1614487"/>
              <a:gd name="connsiteY0" fmla="*/ 0 h 2119313"/>
              <a:gd name="connsiteX1" fmla="*/ 1614487 w 1614487"/>
              <a:gd name="connsiteY1" fmla="*/ 2119313 h 2119313"/>
              <a:gd name="connsiteX2" fmla="*/ 0 w 1614487"/>
              <a:gd name="connsiteY2" fmla="*/ 2119313 h 2119313"/>
              <a:gd name="connsiteX3" fmla="*/ 0 w 1614487"/>
              <a:gd name="connsiteY3" fmla="*/ 0 h 2119313"/>
              <a:gd name="connsiteX0" fmla="*/ 90054 w 1614487"/>
              <a:gd name="connsiteY0" fmla="*/ 0 h 2244004"/>
              <a:gd name="connsiteX1" fmla="*/ 1614487 w 1614487"/>
              <a:gd name="connsiteY1" fmla="*/ 2244004 h 2244004"/>
              <a:gd name="connsiteX2" fmla="*/ 0 w 1614487"/>
              <a:gd name="connsiteY2" fmla="*/ 2244004 h 2244004"/>
              <a:gd name="connsiteX3" fmla="*/ 90054 w 1614487"/>
              <a:gd name="connsiteY3" fmla="*/ 0 h 2244004"/>
              <a:gd name="connsiteX0" fmla="*/ 0 w 1524433"/>
              <a:gd name="connsiteY0" fmla="*/ 0 h 2244004"/>
              <a:gd name="connsiteX1" fmla="*/ 1524433 w 1524433"/>
              <a:gd name="connsiteY1" fmla="*/ 2244004 h 2244004"/>
              <a:gd name="connsiteX2" fmla="*/ 6927 w 1524433"/>
              <a:gd name="connsiteY2" fmla="*/ 2160877 h 2244004"/>
              <a:gd name="connsiteX3" fmla="*/ 0 w 1524433"/>
              <a:gd name="connsiteY3" fmla="*/ 0 h 2244004"/>
              <a:gd name="connsiteX0" fmla="*/ 0 w 2120179"/>
              <a:gd name="connsiteY0" fmla="*/ 0 h 2160877"/>
              <a:gd name="connsiteX1" fmla="*/ 2120179 w 2120179"/>
              <a:gd name="connsiteY1" fmla="*/ 1080223 h 2160877"/>
              <a:gd name="connsiteX2" fmla="*/ 6927 w 2120179"/>
              <a:gd name="connsiteY2" fmla="*/ 2160877 h 2160877"/>
              <a:gd name="connsiteX3" fmla="*/ 0 w 2120179"/>
              <a:gd name="connsiteY3" fmla="*/ 0 h 2160877"/>
              <a:gd name="connsiteX0" fmla="*/ 0 w 2120179"/>
              <a:gd name="connsiteY0" fmla="*/ 0 h 2147023"/>
              <a:gd name="connsiteX1" fmla="*/ 2120179 w 2120179"/>
              <a:gd name="connsiteY1" fmla="*/ 1080223 h 2147023"/>
              <a:gd name="connsiteX2" fmla="*/ 6927 w 2120179"/>
              <a:gd name="connsiteY2" fmla="*/ 2147023 h 2147023"/>
              <a:gd name="connsiteX3" fmla="*/ 0 w 2120179"/>
              <a:gd name="connsiteY3" fmla="*/ 0 h 2147023"/>
              <a:gd name="connsiteX0" fmla="*/ 6928 w 2127107"/>
              <a:gd name="connsiteY0" fmla="*/ 0 h 2147023"/>
              <a:gd name="connsiteX1" fmla="*/ 2127107 w 2127107"/>
              <a:gd name="connsiteY1" fmla="*/ 1080223 h 2147023"/>
              <a:gd name="connsiteX2" fmla="*/ 0 w 2127107"/>
              <a:gd name="connsiteY2" fmla="*/ 2147023 h 2147023"/>
              <a:gd name="connsiteX3" fmla="*/ 6928 w 2127107"/>
              <a:gd name="connsiteY3" fmla="*/ 0 h 2147023"/>
              <a:gd name="connsiteX0" fmla="*/ 338 w 2120517"/>
              <a:gd name="connsiteY0" fmla="*/ 0 h 2147023"/>
              <a:gd name="connsiteX1" fmla="*/ 2120517 w 2120517"/>
              <a:gd name="connsiteY1" fmla="*/ 1080223 h 2147023"/>
              <a:gd name="connsiteX2" fmla="*/ 6110 w 2120517"/>
              <a:gd name="connsiteY2" fmla="*/ 2147023 h 2147023"/>
              <a:gd name="connsiteX3" fmla="*/ 338 w 2120517"/>
              <a:gd name="connsiteY3" fmla="*/ 0 h 2147023"/>
              <a:gd name="connsiteX0" fmla="*/ 35503 w 2114407"/>
              <a:gd name="connsiteY0" fmla="*/ 0 h 2004148"/>
              <a:gd name="connsiteX1" fmla="*/ 2114407 w 2114407"/>
              <a:gd name="connsiteY1" fmla="*/ 937348 h 2004148"/>
              <a:gd name="connsiteX2" fmla="*/ 0 w 2114407"/>
              <a:gd name="connsiteY2" fmla="*/ 2004148 h 2004148"/>
              <a:gd name="connsiteX3" fmla="*/ 35503 w 2114407"/>
              <a:gd name="connsiteY3" fmla="*/ 0 h 2004148"/>
              <a:gd name="connsiteX0" fmla="*/ 6928 w 2114407"/>
              <a:gd name="connsiteY0" fmla="*/ 0 h 2121623"/>
              <a:gd name="connsiteX1" fmla="*/ 2114407 w 2114407"/>
              <a:gd name="connsiteY1" fmla="*/ 1054823 h 2121623"/>
              <a:gd name="connsiteX2" fmla="*/ 0 w 2114407"/>
              <a:gd name="connsiteY2" fmla="*/ 2121623 h 2121623"/>
              <a:gd name="connsiteX3" fmla="*/ 6928 w 2114407"/>
              <a:gd name="connsiteY3" fmla="*/ 0 h 2121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14407" h="2121623">
                <a:moveTo>
                  <a:pt x="6928" y="0"/>
                </a:moveTo>
                <a:lnTo>
                  <a:pt x="2114407" y="1054823"/>
                </a:lnTo>
                <a:lnTo>
                  <a:pt x="0" y="2121623"/>
                </a:lnTo>
                <a:cubicBezTo>
                  <a:pt x="2309" y="1405949"/>
                  <a:pt x="4619" y="715674"/>
                  <a:pt x="6928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328332BA-1E60-C547-87CF-B32F3589022F}"/>
              </a:ext>
            </a:extLst>
          </p:cNvPr>
          <p:cNvSpPr/>
          <p:nvPr userDrawn="1"/>
        </p:nvSpPr>
        <p:spPr>
          <a:xfrm>
            <a:off x="5250569" y="3766384"/>
            <a:ext cx="3791420" cy="3543684"/>
          </a:xfrm>
          <a:custGeom>
            <a:avLst/>
            <a:gdLst>
              <a:gd name="connsiteX0" fmla="*/ 0 w 1533886"/>
              <a:gd name="connsiteY0" fmla="*/ 0 h 2268362"/>
              <a:gd name="connsiteX1" fmla="*/ 1533886 w 1533886"/>
              <a:gd name="connsiteY1" fmla="*/ 0 h 2268362"/>
              <a:gd name="connsiteX2" fmla="*/ 1533886 w 1533886"/>
              <a:gd name="connsiteY2" fmla="*/ 2268362 h 2268362"/>
              <a:gd name="connsiteX3" fmla="*/ 0 w 1533886"/>
              <a:gd name="connsiteY3" fmla="*/ 2268362 h 2268362"/>
              <a:gd name="connsiteX4" fmla="*/ 0 w 1533886"/>
              <a:gd name="connsiteY4" fmla="*/ 0 h 2268362"/>
              <a:gd name="connsiteX0" fmla="*/ 0 w 1533886"/>
              <a:gd name="connsiteY0" fmla="*/ 0 h 2268362"/>
              <a:gd name="connsiteX1" fmla="*/ 1533886 w 1533886"/>
              <a:gd name="connsiteY1" fmla="*/ 2268362 h 2268362"/>
              <a:gd name="connsiteX2" fmla="*/ 0 w 1533886"/>
              <a:gd name="connsiteY2" fmla="*/ 2268362 h 2268362"/>
              <a:gd name="connsiteX3" fmla="*/ 0 w 1533886"/>
              <a:gd name="connsiteY3" fmla="*/ 0 h 2268362"/>
              <a:gd name="connsiteX0" fmla="*/ 0 w 3896086"/>
              <a:gd name="connsiteY0" fmla="*/ 0 h 2268362"/>
              <a:gd name="connsiteX1" fmla="*/ 3896086 w 3896086"/>
              <a:gd name="connsiteY1" fmla="*/ 1938162 h 2268362"/>
              <a:gd name="connsiteX2" fmla="*/ 0 w 3896086"/>
              <a:gd name="connsiteY2" fmla="*/ 2268362 h 2268362"/>
              <a:gd name="connsiteX3" fmla="*/ 0 w 3896086"/>
              <a:gd name="connsiteY3" fmla="*/ 0 h 2268362"/>
              <a:gd name="connsiteX0" fmla="*/ 0 w 4607286"/>
              <a:gd name="connsiteY0" fmla="*/ 0 h 2306462"/>
              <a:gd name="connsiteX1" fmla="*/ 4607286 w 4607286"/>
              <a:gd name="connsiteY1" fmla="*/ 2306462 h 2306462"/>
              <a:gd name="connsiteX2" fmla="*/ 0 w 4607286"/>
              <a:gd name="connsiteY2" fmla="*/ 2268362 h 2306462"/>
              <a:gd name="connsiteX3" fmla="*/ 0 w 4607286"/>
              <a:gd name="connsiteY3" fmla="*/ 0 h 2306462"/>
              <a:gd name="connsiteX0" fmla="*/ 12700 w 4619986"/>
              <a:gd name="connsiteY0" fmla="*/ 0 h 4262262"/>
              <a:gd name="connsiteX1" fmla="*/ 4619986 w 4619986"/>
              <a:gd name="connsiteY1" fmla="*/ 2306462 h 4262262"/>
              <a:gd name="connsiteX2" fmla="*/ 0 w 4619986"/>
              <a:gd name="connsiteY2" fmla="*/ 4262262 h 4262262"/>
              <a:gd name="connsiteX3" fmla="*/ 12700 w 4619986"/>
              <a:gd name="connsiteY3" fmla="*/ 0 h 426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19986" h="4262262">
                <a:moveTo>
                  <a:pt x="12700" y="0"/>
                </a:moveTo>
                <a:lnTo>
                  <a:pt x="4619986" y="2306462"/>
                </a:lnTo>
                <a:lnTo>
                  <a:pt x="0" y="4262262"/>
                </a:lnTo>
                <a:cubicBezTo>
                  <a:pt x="4233" y="2841508"/>
                  <a:pt x="8467" y="1420754"/>
                  <a:pt x="12700" y="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52000">
                <a:schemeClr val="tx1"/>
              </a:gs>
              <a:gs pos="98000">
                <a:schemeClr val="accent1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0" i="0" dirty="0">
              <a:latin typeface="Calibri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837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 Quadr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824" y="2213003"/>
            <a:ext cx="4228968" cy="2228368"/>
          </a:xfrm>
        </p:spPr>
        <p:txBody>
          <a:bodyPr lIns="0" tIns="0" rIns="0" bIns="0">
            <a:noAutofit/>
          </a:bodyPr>
          <a:lstStyle>
            <a:lvl1pPr marL="243450"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701916FA-D5D3-3649-805F-88EF80C0F8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1579389"/>
            <a:ext cx="4228967" cy="4953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100" b="0" i="0" spc="1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Unterzeile einfügen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38FCB7D0-646F-AF48-A2B8-12A09927B9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45736" y="1080001"/>
            <a:ext cx="4147439" cy="3361632"/>
          </a:xfrm>
          <a:solidFill>
            <a:schemeClr val="accent6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40241A6-D7C2-2D40-8F92-2599EC120160}"/>
              </a:ext>
            </a:extLst>
          </p:cNvPr>
          <p:cNvSpPr txBox="1">
            <a:spLocks/>
          </p:cNvSpPr>
          <p:nvPr userDrawn="1"/>
        </p:nvSpPr>
        <p:spPr>
          <a:xfrm>
            <a:off x="4135077" y="4678176"/>
            <a:ext cx="884237" cy="27196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90000"/>
              <a:buFontTx/>
              <a:buNone/>
              <a:defRPr sz="1000" b="0" i="0" kern="1200">
                <a:solidFill>
                  <a:srgbClr val="3C3C3B"/>
                </a:solidFill>
                <a:latin typeface="Meta OT" panose="020B0504030101020104" pitchFamily="34" charset="77"/>
                <a:ea typeface="+mn-ea"/>
                <a:cs typeface="+mn-cs"/>
              </a:defRPr>
            </a:lvl1pPr>
            <a:lvl2pPr marL="5143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2pPr>
            <a:lvl3pPr marL="7852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3pPr>
            <a:lvl4pPr marL="10561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4pPr>
            <a:lvl5pPr marL="13270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E565D1A-C7ED-2741-8521-CA3C0FECAFC6}" type="slidenum">
              <a:rPr lang="de-DE" b="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‹Nr.›</a:t>
            </a:fld>
            <a:endParaRPr lang="de-DE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6248DF6-2726-DD4A-A7E5-C91F48E303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1080000"/>
            <a:ext cx="4228967" cy="472175"/>
          </a:xfrm>
        </p:spPr>
        <p:txBody>
          <a:bodyPr/>
          <a:lstStyle>
            <a:lvl1pPr>
              <a:defRPr spc="0" baseline="0"/>
            </a:lvl1pPr>
          </a:lstStyle>
          <a:p>
            <a:r>
              <a:rPr lang="de-DE" dirty="0"/>
              <a:t>TITEL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051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38FCB7D0-646F-AF48-A2B8-12A09927B9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0032" y="1080001"/>
            <a:ext cx="8643144" cy="3361632"/>
          </a:xfrm>
          <a:solidFill>
            <a:schemeClr val="accent6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40241A6-D7C2-2D40-8F92-2599EC120160}"/>
              </a:ext>
            </a:extLst>
          </p:cNvPr>
          <p:cNvSpPr txBox="1">
            <a:spLocks/>
          </p:cNvSpPr>
          <p:nvPr userDrawn="1"/>
        </p:nvSpPr>
        <p:spPr>
          <a:xfrm>
            <a:off x="4135077" y="4678176"/>
            <a:ext cx="884237" cy="27196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90000"/>
              <a:buFontTx/>
              <a:buNone/>
              <a:defRPr sz="1000" b="0" i="0" kern="1200">
                <a:solidFill>
                  <a:srgbClr val="3C3C3B"/>
                </a:solidFill>
                <a:latin typeface="Meta OT" panose="020B0504030101020104" pitchFamily="34" charset="77"/>
                <a:ea typeface="+mn-ea"/>
                <a:cs typeface="+mn-cs"/>
              </a:defRPr>
            </a:lvl1pPr>
            <a:lvl2pPr marL="5143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2pPr>
            <a:lvl3pPr marL="7852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3pPr>
            <a:lvl4pPr marL="10561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4pPr>
            <a:lvl5pPr marL="13270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E565D1A-C7ED-2741-8521-CA3C0FECAFC6}" type="slidenum">
              <a:rPr lang="de-DE" b="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‹Nr.›</a:t>
            </a:fld>
            <a:endParaRPr lang="de-DE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064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40241A6-D7C2-2D40-8F92-2599EC120160}"/>
              </a:ext>
            </a:extLst>
          </p:cNvPr>
          <p:cNvSpPr txBox="1">
            <a:spLocks/>
          </p:cNvSpPr>
          <p:nvPr userDrawn="1"/>
        </p:nvSpPr>
        <p:spPr>
          <a:xfrm>
            <a:off x="4135077" y="4678176"/>
            <a:ext cx="884237" cy="27196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90000"/>
              <a:buFontTx/>
              <a:buNone/>
              <a:defRPr sz="1000" b="0" i="0" kern="1200">
                <a:solidFill>
                  <a:srgbClr val="3C3C3B"/>
                </a:solidFill>
                <a:latin typeface="Meta OT" panose="020B0504030101020104" pitchFamily="34" charset="77"/>
                <a:ea typeface="+mn-ea"/>
                <a:cs typeface="+mn-cs"/>
              </a:defRPr>
            </a:lvl1pPr>
            <a:lvl2pPr marL="5143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2pPr>
            <a:lvl3pPr marL="7852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3pPr>
            <a:lvl4pPr marL="10561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4pPr>
            <a:lvl5pPr marL="13270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E565D1A-C7ED-2741-8521-CA3C0FECAFC6}" type="slidenum">
              <a:rPr lang="de-DE" b="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‹Nr.›</a:t>
            </a:fld>
            <a:endParaRPr lang="de-DE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6248DF6-2726-DD4A-A7E5-C91F48E303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1080000"/>
            <a:ext cx="4228967" cy="472175"/>
          </a:xfrm>
        </p:spPr>
        <p:txBody>
          <a:bodyPr/>
          <a:lstStyle>
            <a:lvl1pPr>
              <a:defRPr spc="0" baseline="0"/>
            </a:lvl1pPr>
          </a:lstStyle>
          <a:p>
            <a:r>
              <a:rPr lang="de-DE" dirty="0"/>
              <a:t>TITEL BEARBEITEN</a:t>
            </a:r>
            <a:endParaRPr lang="en-US" dirty="0"/>
          </a:p>
        </p:txBody>
      </p:sp>
      <p:sp>
        <p:nvSpPr>
          <p:cNvPr id="13" name="SmartArt-Platzhalter 3">
            <a:extLst>
              <a:ext uri="{FF2B5EF4-FFF2-40B4-BE49-F238E27FC236}">
                <a16:creationId xmlns:a16="http://schemas.microsoft.com/office/drawing/2014/main" id="{55665241-B298-6C48-8846-F34E0522A230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250825" y="1739900"/>
            <a:ext cx="8642350" cy="27019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Klicken Sie auf das Symbol, um die SmartArt-Grafik hinzuzufügen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28277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40241A6-D7C2-2D40-8F92-2599EC120160}"/>
              </a:ext>
            </a:extLst>
          </p:cNvPr>
          <p:cNvSpPr txBox="1">
            <a:spLocks/>
          </p:cNvSpPr>
          <p:nvPr userDrawn="1"/>
        </p:nvSpPr>
        <p:spPr>
          <a:xfrm>
            <a:off x="4135077" y="4678176"/>
            <a:ext cx="884237" cy="27196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90000"/>
              <a:buFontTx/>
              <a:buNone/>
              <a:defRPr sz="1000" b="0" i="0" kern="1200">
                <a:solidFill>
                  <a:srgbClr val="3C3C3B"/>
                </a:solidFill>
                <a:latin typeface="Meta OT" panose="020B0504030101020104" pitchFamily="34" charset="77"/>
                <a:ea typeface="+mn-ea"/>
                <a:cs typeface="+mn-cs"/>
              </a:defRPr>
            </a:lvl1pPr>
            <a:lvl2pPr marL="5143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2pPr>
            <a:lvl3pPr marL="7852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3pPr>
            <a:lvl4pPr marL="10561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4pPr>
            <a:lvl5pPr marL="13270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E565D1A-C7ED-2741-8521-CA3C0FECAFC6}" type="slidenum">
              <a:rPr lang="de-DE" b="0" i="0" smtClean="0"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‹Nr.›</a:t>
            </a:fld>
            <a:endParaRPr lang="de-DE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405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DC8A545D-DAD0-0540-AAC9-9A022508D0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7143750" cy="5143500"/>
          </a:xfrm>
          <a:prstGeom prst="rect">
            <a:avLst/>
          </a:prstGeom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A1E45744-6AD6-4F43-A343-971D232597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73175" y="238618"/>
            <a:ext cx="720000" cy="720000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A40B9E7E-0156-544E-8B23-4556027F32C5}"/>
              </a:ext>
            </a:extLst>
          </p:cNvPr>
          <p:cNvSpPr/>
          <p:nvPr userDrawn="1"/>
        </p:nvSpPr>
        <p:spPr>
          <a:xfrm>
            <a:off x="6825727" y="4651717"/>
            <a:ext cx="2318273" cy="494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0" i="0" dirty="0">
              <a:latin typeface="Calibri" panose="02000503040000020004" pitchFamily="2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27B3B13-3C71-104B-92CD-29B6205299BB}"/>
              </a:ext>
            </a:extLst>
          </p:cNvPr>
          <p:cNvSpPr txBox="1"/>
          <p:nvPr userDrawn="1"/>
        </p:nvSpPr>
        <p:spPr>
          <a:xfrm>
            <a:off x="5628144" y="1603659"/>
            <a:ext cx="3303743" cy="226215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 i="0" kern="1200" dirty="0">
                <a:solidFill>
                  <a:srgbClr val="3C3C3B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IG METALL Vorstand </a:t>
            </a:r>
            <a:br>
              <a:rPr lang="de-DE" sz="1100" b="0" i="0" kern="1200" dirty="0">
                <a:solidFill>
                  <a:srgbClr val="3C3C3B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de-DE" sz="1100" b="1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Calibri" panose="020F0502020204030204" pitchFamily="34" charset="0"/>
              </a:rPr>
              <a:t>FB Industrie- und Branchenpolitik | Ressort Zweigbüro </a:t>
            </a:r>
          </a:p>
          <a:p>
            <a:pPr algn="r"/>
            <a:endParaRPr lang="de-DE" sz="1100" b="0" i="0" kern="1200" dirty="0">
              <a:solidFill>
                <a:srgbClr val="3C3C3B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r"/>
            <a:r>
              <a:rPr lang="de-DE" sz="1100" b="0" i="0" kern="1200" dirty="0">
                <a:solidFill>
                  <a:srgbClr val="3C3C3B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Volker Consoir</a:t>
            </a:r>
          </a:p>
          <a:p>
            <a:pPr algn="r"/>
            <a:r>
              <a:rPr lang="de-DE" sz="1100" b="0" i="0" kern="1200" dirty="0" err="1">
                <a:solidFill>
                  <a:srgbClr val="3C3C3B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Roßstraße</a:t>
            </a:r>
            <a:r>
              <a:rPr lang="de-DE" sz="1100" b="0" i="0" kern="1200" dirty="0">
                <a:solidFill>
                  <a:srgbClr val="3C3C3B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94</a:t>
            </a:r>
          </a:p>
          <a:p>
            <a:pPr algn="r"/>
            <a:r>
              <a:rPr lang="de-DE" sz="1100" b="0" i="0" kern="1200" dirty="0">
                <a:solidFill>
                  <a:srgbClr val="3C3C3B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40476 Düsseldorf</a:t>
            </a:r>
          </a:p>
          <a:p>
            <a:pPr algn="r"/>
            <a:r>
              <a:rPr lang="de-DE" sz="1100" b="0" i="0" kern="1200" dirty="0">
                <a:solidFill>
                  <a:srgbClr val="3C3C3B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Tel.:0211 / 96 50 31 11</a:t>
            </a:r>
            <a:br>
              <a:rPr lang="de-DE" sz="1100" b="0" i="0" kern="1200" dirty="0">
                <a:solidFill>
                  <a:srgbClr val="3C3C3B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de-DE" sz="1100" b="0" i="0" kern="1200" dirty="0">
                <a:solidFill>
                  <a:srgbClr val="3C3C3B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volker.consoir@igmetall.de</a:t>
            </a:r>
          </a:p>
          <a:p>
            <a:pPr algn="r"/>
            <a:endParaRPr lang="de-DE" sz="1100" b="0" i="0" kern="1200" dirty="0">
              <a:solidFill>
                <a:srgbClr val="3C3C3B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r"/>
            <a:r>
              <a:rPr lang="de-DE" sz="600" b="1" i="0" kern="1200" dirty="0">
                <a:solidFill>
                  <a:srgbClr val="3C3C3B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Impressum</a:t>
            </a:r>
          </a:p>
          <a:p>
            <a:pPr algn="r"/>
            <a:r>
              <a:rPr lang="de-DE" sz="600" b="0" i="0" kern="1200" dirty="0">
                <a:solidFill>
                  <a:srgbClr val="3C3C3B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IG Metall</a:t>
            </a:r>
          </a:p>
          <a:p>
            <a:pPr algn="r"/>
            <a:r>
              <a:rPr lang="de-DE" sz="600" b="0" i="0" kern="1200" dirty="0">
                <a:solidFill>
                  <a:srgbClr val="3C3C3B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Wilhelm-Leuschner-Str. 79, 60329 Frankfurt am Main</a:t>
            </a:r>
          </a:p>
          <a:p>
            <a:pPr algn="r"/>
            <a:r>
              <a:rPr lang="de-DE" sz="600" b="0" i="0" kern="1200" dirty="0">
                <a:solidFill>
                  <a:srgbClr val="3C3C3B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Vertreten durch den Vorstand, 1. Vorsitzende: Christiane Benner</a:t>
            </a:r>
          </a:p>
          <a:p>
            <a:pPr algn="r"/>
            <a:r>
              <a:rPr lang="de-DE" sz="600" b="0" i="0" kern="1200" dirty="0">
                <a:solidFill>
                  <a:srgbClr val="3C3C3B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Kontakt: vorstand@igmetall.de</a:t>
            </a:r>
          </a:p>
          <a:p>
            <a:pPr algn="r"/>
            <a:endParaRPr lang="de-DE" sz="600" b="0" i="0" kern="1200" dirty="0">
              <a:solidFill>
                <a:srgbClr val="3C3C3B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r"/>
            <a:r>
              <a:rPr lang="de-DE" sz="600" b="0" i="0" kern="1200" dirty="0" err="1">
                <a:solidFill>
                  <a:srgbClr val="3C3C3B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V.i.S.d.P</a:t>
            </a:r>
            <a:r>
              <a:rPr lang="de-DE" sz="600" b="0" i="0" kern="1200" dirty="0">
                <a:solidFill>
                  <a:srgbClr val="3C3C3B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/ Verantwortlich nach § 18 Abs. 2 </a:t>
            </a:r>
            <a:r>
              <a:rPr lang="de-DE" sz="600" b="0" i="0" kern="1200" dirty="0" err="1">
                <a:solidFill>
                  <a:srgbClr val="3C3C3B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MStV</a:t>
            </a:r>
            <a:r>
              <a:rPr lang="de-DE" sz="600" b="0" i="0" kern="1200" dirty="0">
                <a:solidFill>
                  <a:srgbClr val="3C3C3B"/>
                </a:solidFill>
                <a:effectLst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</a:p>
          <a:p>
            <a:pPr algn="r"/>
            <a:endParaRPr lang="de-DE" sz="600" b="0" i="0" kern="1200" dirty="0">
              <a:solidFill>
                <a:srgbClr val="3C3C3B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68D3693-BBC6-414A-8E27-D8298EF983B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50825" y="1603659"/>
            <a:ext cx="4859057" cy="2524062"/>
          </a:xfrm>
        </p:spPr>
        <p:txBody>
          <a:bodyPr anchor="ctr" anchorCtr="0"/>
          <a:lstStyle>
            <a:lvl1pPr algn="l">
              <a:defRPr sz="3500" b="1" i="0" spc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VIELEN DANK FÜR IHRE</a:t>
            </a:r>
            <a:br>
              <a:rPr lang="de-DE" dirty="0"/>
            </a:br>
            <a:r>
              <a:rPr lang="de-DE" dirty="0"/>
              <a:t>AUFMERKSAMKEIT.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638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0825" y="1365774"/>
            <a:ext cx="7722401" cy="4540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TITEL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0825" y="1979525"/>
            <a:ext cx="8642349" cy="26531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0113CA0-0DD7-9548-B4A8-43615A11C389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8173175" y="238618"/>
            <a:ext cx="720000" cy="720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36E83AFE-0D76-C240-A33D-8D8C0966DBEB}"/>
              </a:ext>
            </a:extLst>
          </p:cNvPr>
          <p:cNvSpPr txBox="1"/>
          <p:nvPr userDrawn="1"/>
        </p:nvSpPr>
        <p:spPr>
          <a:xfrm>
            <a:off x="250825" y="4786476"/>
            <a:ext cx="3560456" cy="1538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b="0" i="0" dirty="0">
                <a:solidFill>
                  <a:srgbClr val="3C3C3B"/>
                </a:solidFill>
                <a:latin typeface="Meta IGM" panose="02000503040000020004" pitchFamily="2" charset="0"/>
                <a:cs typeface="Calibri" panose="020F0502020204030204" pitchFamily="34" charset="0"/>
              </a:rPr>
              <a:t>Nationaler Aktionsplan Stahl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1566813-E909-A142-B31F-03FCE51CCD4D}"/>
              </a:ext>
            </a:extLst>
          </p:cNvPr>
          <p:cNvSpPr txBox="1"/>
          <p:nvPr userDrawn="1"/>
        </p:nvSpPr>
        <p:spPr>
          <a:xfrm>
            <a:off x="5743978" y="4636168"/>
            <a:ext cx="315510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de-DE" sz="1000" b="0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Calibri" panose="020F0502020204030204" pitchFamily="34" charset="0"/>
              </a:rPr>
              <a:t>IG Metall Vorstand</a:t>
            </a:r>
          </a:p>
          <a:p>
            <a:pPr algn="r"/>
            <a:r>
              <a:rPr lang="de-DE" sz="1000" b="1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Calibri" panose="020F0502020204030204" pitchFamily="34" charset="0"/>
              </a:rPr>
              <a:t>FB Industrie- und Branchenpolitik | Ressort Zweigbüro </a:t>
            </a:r>
          </a:p>
        </p:txBody>
      </p:sp>
    </p:spTree>
    <p:extLst>
      <p:ext uri="{BB962C8B-B14F-4D97-AF65-F5344CB8AC3E}">
        <p14:creationId xmlns:p14="http://schemas.microsoft.com/office/powerpoint/2010/main" val="25812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77" r:id="rId5"/>
    <p:sldLayoutId id="2147483675" r:id="rId6"/>
    <p:sldLayoutId id="2147483678" r:id="rId7"/>
    <p:sldLayoutId id="2147483676" r:id="rId8"/>
    <p:sldLayoutId id="2147483679" r:id="rId9"/>
    <p:sldLayoutId id="2147483674" r:id="rId10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500" b="1" i="0" kern="1200" cap="all" spc="0" baseline="0">
          <a:solidFill>
            <a:srgbClr val="E3051B"/>
          </a:solidFill>
          <a:latin typeface="+mj-lt"/>
          <a:ea typeface="+mj-ea"/>
          <a:cs typeface="Calibri" panose="020F0502020204030204" pitchFamily="34" charset="0"/>
        </a:defRPr>
      </a:lvl1pPr>
    </p:titleStyle>
    <p:bodyStyle>
      <a:lvl1pPr marL="171450" indent="-243450" algn="l" defTabSz="685800" rtl="0" eaLnBrk="1" latinLnBrk="0" hangingPunct="1">
        <a:lnSpc>
          <a:spcPct val="90000"/>
        </a:lnSpc>
        <a:spcBef>
          <a:spcPts val="750"/>
        </a:spcBef>
        <a:buSzPct val="90000"/>
        <a:buFontTx/>
        <a:buBlip>
          <a:blip r:embed="rId13"/>
        </a:buBlip>
        <a:defRPr sz="1800" b="0" i="0" kern="1200">
          <a:solidFill>
            <a:srgbClr val="3C3C3B"/>
          </a:solidFill>
          <a:latin typeface="Meta Head IGM Cond Light" panose="02000506030000020004" pitchFamily="2" charset="0"/>
          <a:ea typeface="+mn-ea"/>
          <a:cs typeface="Calibri" panose="020F0502020204030204" pitchFamily="34" charset="0"/>
        </a:defRPr>
      </a:lvl1pPr>
      <a:lvl2pPr marL="514350" indent="-243450" algn="l" defTabSz="685800" rtl="0" eaLnBrk="1" latinLnBrk="0" hangingPunct="1">
        <a:lnSpc>
          <a:spcPct val="90000"/>
        </a:lnSpc>
        <a:spcBef>
          <a:spcPts val="375"/>
        </a:spcBef>
        <a:buSzPct val="90000"/>
        <a:buFontTx/>
        <a:buBlip>
          <a:blip r:embed="rId13"/>
        </a:buBlip>
        <a:defRPr sz="1800" b="0" i="0" kern="1200">
          <a:solidFill>
            <a:srgbClr val="3C3C3B"/>
          </a:solidFill>
          <a:latin typeface="Meta Head IGM Cond Light" panose="02000506030000020004" pitchFamily="2" charset="0"/>
          <a:ea typeface="+mn-ea"/>
          <a:cs typeface="Calibri" panose="020F0502020204030204" pitchFamily="34" charset="0"/>
        </a:defRPr>
      </a:lvl2pPr>
      <a:lvl3pPr marL="785250" indent="-243450" algn="l" defTabSz="685800" rtl="0" eaLnBrk="1" latinLnBrk="0" hangingPunct="1">
        <a:lnSpc>
          <a:spcPct val="90000"/>
        </a:lnSpc>
        <a:spcBef>
          <a:spcPts val="375"/>
        </a:spcBef>
        <a:buSzPct val="90000"/>
        <a:buFontTx/>
        <a:buBlip>
          <a:blip r:embed="rId13"/>
        </a:buBlip>
        <a:defRPr sz="1800" b="0" i="0" kern="1200">
          <a:solidFill>
            <a:srgbClr val="3C3C3B"/>
          </a:solidFill>
          <a:latin typeface="Meta Head IGM Cond Light" panose="02000506030000020004" pitchFamily="2" charset="0"/>
          <a:ea typeface="+mn-ea"/>
          <a:cs typeface="Calibri" panose="020F0502020204030204" pitchFamily="34" charset="0"/>
        </a:defRPr>
      </a:lvl3pPr>
      <a:lvl4pPr marL="1056150" indent="-243450" algn="l" defTabSz="685800" rtl="0" eaLnBrk="1" latinLnBrk="0" hangingPunct="1">
        <a:lnSpc>
          <a:spcPct val="90000"/>
        </a:lnSpc>
        <a:spcBef>
          <a:spcPts val="375"/>
        </a:spcBef>
        <a:buSzPct val="90000"/>
        <a:buFontTx/>
        <a:buBlip>
          <a:blip r:embed="rId13"/>
        </a:buBlip>
        <a:defRPr sz="1800" b="0" i="0" kern="1200">
          <a:solidFill>
            <a:srgbClr val="3C3C3B"/>
          </a:solidFill>
          <a:latin typeface="Meta Head IGM Cond Light" panose="02000506030000020004" pitchFamily="2" charset="0"/>
          <a:ea typeface="+mn-ea"/>
          <a:cs typeface="Calibri" panose="020F0502020204030204" pitchFamily="34" charset="0"/>
        </a:defRPr>
      </a:lvl4pPr>
      <a:lvl5pPr marL="1327050" indent="-243450" algn="l" defTabSz="685800" rtl="0" eaLnBrk="1" latinLnBrk="0" hangingPunct="1">
        <a:lnSpc>
          <a:spcPct val="90000"/>
        </a:lnSpc>
        <a:spcBef>
          <a:spcPts val="375"/>
        </a:spcBef>
        <a:buFontTx/>
        <a:buBlip>
          <a:blip r:embed="rId13"/>
        </a:buBlip>
        <a:defRPr sz="1800" b="0" i="0" kern="1200">
          <a:solidFill>
            <a:srgbClr val="3C3C3B"/>
          </a:solidFill>
          <a:latin typeface="Meta Head IGM Cond Light" panose="02000506030000020004" pitchFamily="2" charset="0"/>
          <a:ea typeface="+mn-ea"/>
          <a:cs typeface="Calibri" panose="020F050202020403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rgbClr val="3C3C3B"/>
          </a:solidFill>
          <a:latin typeface="Calibri" panose="02000503040000020004" pitchFamily="2" charset="0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pos="158">
          <p15:clr>
            <a:srgbClr val="F26B43"/>
          </p15:clr>
        </p15:guide>
        <p15:guide id="4" pos="5602">
          <p15:clr>
            <a:srgbClr val="F26B43"/>
          </p15:clr>
        </p15:guide>
        <p15:guide id="5" orient="horz" pos="146">
          <p15:clr>
            <a:srgbClr val="F26B43"/>
          </p15:clr>
        </p15:guide>
        <p15:guide id="6" orient="horz" pos="309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B062AD-6F39-8B4B-A769-7638138C83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853" y="3118213"/>
            <a:ext cx="4859057" cy="1541626"/>
          </a:xfrm>
        </p:spPr>
        <p:txBody>
          <a:bodyPr/>
          <a:lstStyle/>
          <a:p>
            <a:r>
              <a:rPr lang="de-DE" dirty="0"/>
              <a:t>Nationaler </a:t>
            </a:r>
            <a:r>
              <a:rPr lang="de-DE" dirty="0" err="1"/>
              <a:t>aktionsplan</a:t>
            </a:r>
            <a:r>
              <a:rPr lang="de-DE" dirty="0"/>
              <a:t> Stahl 2024</a:t>
            </a:r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43510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rafik 29">
            <a:extLst>
              <a:ext uri="{FF2B5EF4-FFF2-40B4-BE49-F238E27FC236}">
                <a16:creationId xmlns:a16="http://schemas.microsoft.com/office/drawing/2014/main" id="{C1A86FAF-C79F-1FD9-5F96-FE355021E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46"/>
            <a:ext cx="9144000" cy="509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060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88593608-3D32-BC44-814C-D0EA1F3573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0822" y="1691718"/>
            <a:ext cx="4228968" cy="2926865"/>
          </a:xfrm>
        </p:spPr>
        <p:txBody>
          <a:bodyPr/>
          <a:lstStyle/>
          <a:p>
            <a:r>
              <a:rPr lang="de-DE" dirty="0"/>
              <a:t>Hohe Strompreise und Netzentgelte gefährden die Wettbewerbsfähigkeit der deutschen Stahlindustrie, dadurch werden wichtige Investitionen in Deutschland verhindert</a:t>
            </a:r>
          </a:p>
          <a:p>
            <a:r>
              <a:rPr lang="de-DE" dirty="0"/>
              <a:t>Schwache Nachfrage nach in Europa produziertem grünen Stahl</a:t>
            </a:r>
          </a:p>
          <a:p>
            <a:r>
              <a:rPr lang="de-DE" dirty="0"/>
              <a:t>Stark ansteigende Importe von billigem, nicht nachhaltig produziertem Stahl aus Asien</a:t>
            </a:r>
          </a:p>
          <a:p>
            <a:r>
              <a:rPr lang="de-DE" dirty="0"/>
              <a:t>Steigende Stahlpreise für europäischen Stahl durch höhere CO</a:t>
            </a:r>
            <a:r>
              <a:rPr lang="de-DE" sz="1800" baseline="-25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de-DE" dirty="0"/>
              <a:t>-Kosten innerhalb der EU</a:t>
            </a:r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F9861C1E-A39F-464E-A7B1-D59F6D4DE1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823" y="832351"/>
            <a:ext cx="4228967" cy="495300"/>
          </a:xfrm>
        </p:spPr>
        <p:txBody>
          <a:bodyPr/>
          <a:lstStyle/>
          <a:p>
            <a:r>
              <a:rPr lang="de-DE" dirty="0">
                <a:latin typeface="+mj-lt"/>
              </a:rPr>
              <a:t>Warum braucht es einen Nationalen Aktionsplan Stahl?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5597C4D2-441E-B647-A17E-6F0812C2F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327727"/>
            <a:ext cx="4228967" cy="472175"/>
          </a:xfrm>
        </p:spPr>
        <p:txBody>
          <a:bodyPr/>
          <a:lstStyle/>
          <a:p>
            <a:r>
              <a:rPr lang="de-DE" dirty="0"/>
              <a:t>Ausgangslage</a:t>
            </a:r>
            <a:endParaRPr lang="de-DE" dirty="0">
              <a:latin typeface="+mj-lt"/>
            </a:endParaRPr>
          </a:p>
        </p:txBody>
      </p:sp>
      <p:pic>
        <p:nvPicPr>
          <p:cNvPr id="17" name="Grafik 16" descr="Ein Bild, das Weihnachtsbaum enthält.&#10;&#10;Automatisch generierte Beschreibung">
            <a:extLst>
              <a:ext uri="{FF2B5EF4-FFF2-40B4-BE49-F238E27FC236}">
                <a16:creationId xmlns:a16="http://schemas.microsoft.com/office/drawing/2014/main" id="{A20D7E5F-3B44-B040-F4F2-389DA61944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958688">
            <a:off x="4999506" y="789765"/>
            <a:ext cx="3563971" cy="356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090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88593608-3D32-BC44-814C-D0EA1F3573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0822" y="1691719"/>
            <a:ext cx="3834795" cy="2615294"/>
          </a:xfrm>
        </p:spPr>
        <p:txBody>
          <a:bodyPr/>
          <a:lstStyle/>
          <a:p>
            <a:r>
              <a:rPr lang="de-DE" dirty="0"/>
              <a:t>Wettbewerbsfähigen Strompreis und sichere Energieversorgung</a:t>
            </a:r>
          </a:p>
          <a:p>
            <a:r>
              <a:rPr lang="de-DE" dirty="0"/>
              <a:t>Grüne Leitmärkte</a:t>
            </a:r>
          </a:p>
          <a:p>
            <a:r>
              <a:rPr lang="de-DE" dirty="0"/>
              <a:t>Handelspolitische Maßnahmen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Der Nationale Aktionsplan Stahl wurde von den Stahlländern der Bundesrepublik, der IG Metall und der Wirtschaftsvereinigung Stahl unterzeichnet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F9861C1E-A39F-464E-A7B1-D59F6D4DE1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823" y="832351"/>
            <a:ext cx="4228967" cy="495300"/>
          </a:xfrm>
        </p:spPr>
        <p:txBody>
          <a:bodyPr/>
          <a:lstStyle/>
          <a:p>
            <a:r>
              <a:rPr lang="de-DE" dirty="0">
                <a:latin typeface="+mj-lt"/>
              </a:rPr>
              <a:t>11 Punkte in drei Kategorien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5597C4D2-441E-B647-A17E-6F0812C2F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327727"/>
            <a:ext cx="4228967" cy="472175"/>
          </a:xfrm>
        </p:spPr>
        <p:txBody>
          <a:bodyPr/>
          <a:lstStyle/>
          <a:p>
            <a:r>
              <a:rPr lang="de-DE" dirty="0">
                <a:latin typeface="+mj-lt"/>
              </a:rPr>
              <a:t>Die Forderungen</a:t>
            </a:r>
          </a:p>
        </p:txBody>
      </p:sp>
      <p:pic>
        <p:nvPicPr>
          <p:cNvPr id="13" name="Bildplatzhalter 12" descr="Ein Bild, das Text, Screenshot, Logo, Grafikdesign enthält.&#10;&#10;Automatisch generierte Beschreibung">
            <a:extLst>
              <a:ext uri="{FF2B5EF4-FFF2-40B4-BE49-F238E27FC236}">
                <a16:creationId xmlns:a16="http://schemas.microsoft.com/office/drawing/2014/main" id="{FDB58906-8BFB-050F-C4F6-38A5DBB33FF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449" r="1449"/>
          <a:stretch>
            <a:fillRect/>
          </a:stretch>
        </p:blipFill>
        <p:spPr>
          <a:xfrm>
            <a:off x="4137025" y="1079500"/>
            <a:ext cx="4756150" cy="3362325"/>
          </a:xfrm>
        </p:spPr>
      </p:pic>
    </p:spTree>
    <p:extLst>
      <p:ext uri="{BB962C8B-B14F-4D97-AF65-F5344CB8AC3E}">
        <p14:creationId xmlns:p14="http://schemas.microsoft.com/office/powerpoint/2010/main" val="3973190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5F9C4C-372A-5D4B-B920-82ABB785B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418519"/>
            <a:ext cx="7897695" cy="472175"/>
          </a:xfrm>
        </p:spPr>
        <p:txBody>
          <a:bodyPr/>
          <a:lstStyle/>
          <a:p>
            <a:r>
              <a:rPr lang="de-DE" dirty="0">
                <a:latin typeface="+mj-lt"/>
              </a:rPr>
              <a:t>Wettbewerbsfähige und sichere </a:t>
            </a:r>
            <a:r>
              <a:rPr lang="de-DE" dirty="0" err="1">
                <a:latin typeface="+mj-lt"/>
              </a:rPr>
              <a:t>energieversorgung</a:t>
            </a:r>
            <a:endParaRPr lang="de-DE" dirty="0">
              <a:latin typeface="+mj-lt"/>
            </a:endParaRPr>
          </a:p>
        </p:txBody>
      </p:sp>
      <p:sp>
        <p:nvSpPr>
          <p:cNvPr id="4" name="Inhaltsplatzhalter 6">
            <a:extLst>
              <a:ext uri="{FF2B5EF4-FFF2-40B4-BE49-F238E27FC236}">
                <a16:creationId xmlns:a16="http://schemas.microsoft.com/office/drawing/2014/main" id="{06250507-EACD-ACE1-F2A8-B7D3371F278C}"/>
              </a:ext>
            </a:extLst>
          </p:cNvPr>
          <p:cNvSpPr txBox="1">
            <a:spLocks/>
          </p:cNvSpPr>
          <p:nvPr/>
        </p:nvSpPr>
        <p:spPr>
          <a:xfrm>
            <a:off x="250824" y="1691719"/>
            <a:ext cx="5677538" cy="2615294"/>
          </a:xfrm>
          <a:prstGeom prst="rect">
            <a:avLst/>
          </a:prstGeom>
        </p:spPr>
        <p:txBody>
          <a:bodyPr/>
          <a:lstStyle>
            <a:lvl1pPr marL="171450" indent="-243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rgbClr val="3C3C3B"/>
                </a:solidFill>
                <a:latin typeface="Meta Head IGM Cond Light" panose="02000506030000020004" pitchFamily="2" charset="0"/>
                <a:ea typeface="+mn-ea"/>
                <a:cs typeface="Calibri" panose="020F0502020204030204" pitchFamily="34" charset="0"/>
              </a:defRPr>
            </a:lvl1pPr>
            <a:lvl2pPr marL="5143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rgbClr val="3C3C3B"/>
                </a:solidFill>
                <a:latin typeface="Meta Head IGM Cond Light" panose="02000506030000020004" pitchFamily="2" charset="0"/>
                <a:ea typeface="+mn-ea"/>
                <a:cs typeface="Calibri" panose="020F0502020204030204" pitchFamily="34" charset="0"/>
              </a:defRPr>
            </a:lvl2pPr>
            <a:lvl3pPr marL="7852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rgbClr val="3C3C3B"/>
                </a:solidFill>
                <a:latin typeface="Meta Head IGM Cond Light" panose="02000506030000020004" pitchFamily="2" charset="0"/>
                <a:ea typeface="+mn-ea"/>
                <a:cs typeface="Calibri" panose="020F0502020204030204" pitchFamily="34" charset="0"/>
              </a:defRPr>
            </a:lvl3pPr>
            <a:lvl4pPr marL="10561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rgbClr val="3C3C3B"/>
                </a:solidFill>
                <a:latin typeface="Meta Head IGM Cond Light" panose="02000506030000020004" pitchFamily="2" charset="0"/>
                <a:ea typeface="+mn-ea"/>
                <a:cs typeface="Calibri" panose="020F0502020204030204" pitchFamily="34" charset="0"/>
              </a:defRPr>
            </a:lvl4pPr>
            <a:lvl5pPr marL="13270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Blip>
                <a:blip r:embed="rId2"/>
              </a:buBlip>
              <a:defRPr sz="1800" b="0" i="0" kern="1200">
                <a:solidFill>
                  <a:srgbClr val="3C3C3B"/>
                </a:solidFill>
                <a:latin typeface="Meta Head IGM Cond Light" panose="02000506030000020004" pitchFamily="2" charset="0"/>
                <a:ea typeface="+mn-ea"/>
                <a:cs typeface="Calibri" panose="020F050202020403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3C3C3B"/>
                </a:solidFill>
                <a:latin typeface="Calibri" panose="02000503040000020004" pitchFamily="2" charset="0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tx1"/>
              </a:buClr>
              <a:buSzPct val="110000"/>
              <a:buFont typeface="+mj-lt"/>
              <a:buAutoNum type="arabicPeriod"/>
            </a:pPr>
            <a:r>
              <a:rPr lang="de-DE" dirty="0"/>
              <a:t>Folgenabschätzung für bereits getroffene Energiemaßnahmen und Strommarktdesign</a:t>
            </a:r>
          </a:p>
          <a:p>
            <a:pPr marL="342900" indent="-342900">
              <a:buClr>
                <a:schemeClr val="tx1"/>
              </a:buClr>
              <a:buSzPct val="110000"/>
              <a:buFont typeface="+mj-lt"/>
              <a:buAutoNum type="arabicPeriod"/>
            </a:pPr>
            <a:r>
              <a:rPr lang="de-DE" dirty="0"/>
              <a:t>Wettbewerbsfähige Energiepreise durch Strompreiskompensation und weitere Maßnahmen</a:t>
            </a:r>
          </a:p>
          <a:p>
            <a:pPr marL="342900" indent="-342900">
              <a:buClr>
                <a:schemeClr val="tx1"/>
              </a:buClr>
              <a:buSzPct val="110000"/>
              <a:buFont typeface="+mj-lt"/>
              <a:buAutoNum type="arabicPeriod"/>
            </a:pPr>
            <a:r>
              <a:rPr lang="de-DE" dirty="0"/>
              <a:t>Begrenzung der Stromnetzentgelte</a:t>
            </a:r>
          </a:p>
          <a:p>
            <a:pPr marL="342900" indent="-342900">
              <a:buClr>
                <a:schemeClr val="tx1"/>
              </a:buClr>
              <a:buSzPct val="110000"/>
              <a:buFont typeface="+mj-lt"/>
              <a:buAutoNum type="arabicPeriod"/>
            </a:pPr>
            <a:r>
              <a:rPr lang="de-DE" dirty="0"/>
              <a:t>Ausbau der Infrastruktur für klimafreundlichen Wasserstoff</a:t>
            </a:r>
          </a:p>
          <a:p>
            <a:pPr marL="342900" indent="-342900">
              <a:buClr>
                <a:schemeClr val="tx1"/>
              </a:buClr>
              <a:buSzPct val="110000"/>
              <a:buFont typeface="+mj-lt"/>
              <a:buAutoNum type="arabicPeriod"/>
            </a:pPr>
            <a:r>
              <a:rPr lang="de-DE" dirty="0"/>
              <a:t>Verbesserter Zugang zu Förderinstrumenten </a:t>
            </a:r>
          </a:p>
        </p:txBody>
      </p:sp>
    </p:spTree>
    <p:extLst>
      <p:ext uri="{BB962C8B-B14F-4D97-AF65-F5344CB8AC3E}">
        <p14:creationId xmlns:p14="http://schemas.microsoft.com/office/powerpoint/2010/main" val="487092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5F9C4C-372A-5D4B-B920-82ABB785B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418519"/>
            <a:ext cx="7897695" cy="472175"/>
          </a:xfrm>
        </p:spPr>
        <p:txBody>
          <a:bodyPr/>
          <a:lstStyle/>
          <a:p>
            <a:r>
              <a:rPr lang="de-DE" dirty="0"/>
              <a:t>Grüne leitmärkte</a:t>
            </a:r>
            <a:endParaRPr lang="de-DE" dirty="0">
              <a:latin typeface="+mj-lt"/>
            </a:endParaRPr>
          </a:p>
        </p:txBody>
      </p:sp>
      <p:sp>
        <p:nvSpPr>
          <p:cNvPr id="4" name="Inhaltsplatzhalter 6">
            <a:extLst>
              <a:ext uri="{FF2B5EF4-FFF2-40B4-BE49-F238E27FC236}">
                <a16:creationId xmlns:a16="http://schemas.microsoft.com/office/drawing/2014/main" id="{06250507-EACD-ACE1-F2A8-B7D3371F278C}"/>
              </a:ext>
            </a:extLst>
          </p:cNvPr>
          <p:cNvSpPr txBox="1">
            <a:spLocks/>
          </p:cNvSpPr>
          <p:nvPr/>
        </p:nvSpPr>
        <p:spPr>
          <a:xfrm>
            <a:off x="297956" y="1432482"/>
            <a:ext cx="6386198" cy="2615294"/>
          </a:xfrm>
          <a:prstGeom prst="rect">
            <a:avLst/>
          </a:prstGeom>
        </p:spPr>
        <p:txBody>
          <a:bodyPr/>
          <a:lstStyle>
            <a:lvl1pPr marL="171450" indent="-243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rgbClr val="3C3C3B"/>
                </a:solidFill>
                <a:latin typeface="Meta Head IGM Cond Light" panose="02000506030000020004" pitchFamily="2" charset="0"/>
                <a:ea typeface="+mn-ea"/>
                <a:cs typeface="Calibri" panose="020F0502020204030204" pitchFamily="34" charset="0"/>
              </a:defRPr>
            </a:lvl1pPr>
            <a:lvl2pPr marL="5143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rgbClr val="3C3C3B"/>
                </a:solidFill>
                <a:latin typeface="Meta Head IGM Cond Light" panose="02000506030000020004" pitchFamily="2" charset="0"/>
                <a:ea typeface="+mn-ea"/>
                <a:cs typeface="Calibri" panose="020F0502020204030204" pitchFamily="34" charset="0"/>
              </a:defRPr>
            </a:lvl2pPr>
            <a:lvl3pPr marL="7852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rgbClr val="3C3C3B"/>
                </a:solidFill>
                <a:latin typeface="Meta Head IGM Cond Light" panose="02000506030000020004" pitchFamily="2" charset="0"/>
                <a:ea typeface="+mn-ea"/>
                <a:cs typeface="Calibri" panose="020F0502020204030204" pitchFamily="34" charset="0"/>
              </a:defRPr>
            </a:lvl3pPr>
            <a:lvl4pPr marL="10561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rgbClr val="3C3C3B"/>
                </a:solidFill>
                <a:latin typeface="Meta Head IGM Cond Light" panose="02000506030000020004" pitchFamily="2" charset="0"/>
                <a:ea typeface="+mn-ea"/>
                <a:cs typeface="Calibri" panose="020F0502020204030204" pitchFamily="34" charset="0"/>
              </a:defRPr>
            </a:lvl4pPr>
            <a:lvl5pPr marL="13270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Blip>
                <a:blip r:embed="rId2"/>
              </a:buBlip>
              <a:defRPr sz="1800" b="0" i="0" kern="1200">
                <a:solidFill>
                  <a:srgbClr val="3C3C3B"/>
                </a:solidFill>
                <a:latin typeface="Meta Head IGM Cond Light" panose="02000506030000020004" pitchFamily="2" charset="0"/>
                <a:ea typeface="+mn-ea"/>
                <a:cs typeface="Calibri" panose="020F050202020403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3C3C3B"/>
                </a:solidFill>
                <a:latin typeface="Calibri" panose="02000503040000020004" pitchFamily="2" charset="0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tx1"/>
              </a:buClr>
              <a:buSzPct val="110000"/>
              <a:buFont typeface="+mj-lt"/>
              <a:buAutoNum type="arabicPeriod" startAt="6"/>
            </a:pPr>
            <a:r>
              <a:rPr lang="de-DE" dirty="0"/>
              <a:t>Veränderte Vergaberichtlinien, damit öffentliche Aufträge an Unternehmen gehen können, die grünen Stahl produzieren</a:t>
            </a:r>
          </a:p>
          <a:p>
            <a:pPr marL="342900" indent="-342900">
              <a:buClr>
                <a:schemeClr val="tx1"/>
              </a:buClr>
              <a:buSzPct val="110000"/>
              <a:buFont typeface="+mj-lt"/>
              <a:buAutoNum type="arabicPeriod" startAt="6"/>
            </a:pPr>
            <a:r>
              <a:rPr lang="de-DE" dirty="0"/>
              <a:t>Steigerung der Nachfrage durch Quotenregelungen, verbesserte Nachhaltigkeitskriterien, Steuererleichterungen oder Prämienmodelle für     CO2-reduzierten Stahl</a:t>
            </a:r>
          </a:p>
          <a:p>
            <a:pPr marL="342900" indent="-342900">
              <a:buClr>
                <a:schemeClr val="tx1"/>
              </a:buClr>
              <a:buSzPct val="110000"/>
              <a:buFont typeface="+mj-lt"/>
              <a:buAutoNum type="arabicPeriod" startAt="6"/>
            </a:pPr>
            <a:r>
              <a:rPr lang="de-DE" dirty="0"/>
              <a:t>Unterstützung der Bundesregierung durch Anreize, wenn private Unternehmen grünen Stahl einkaufen, um die grünen Leitmärkte aktiv zu stärken</a:t>
            </a:r>
          </a:p>
          <a:p>
            <a:pPr marL="0" indent="0">
              <a:buFontTx/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5740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5F9C4C-372A-5D4B-B920-82ABB785B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418519"/>
            <a:ext cx="7897695" cy="472175"/>
          </a:xfrm>
        </p:spPr>
        <p:txBody>
          <a:bodyPr/>
          <a:lstStyle/>
          <a:p>
            <a:r>
              <a:rPr lang="de-DE" dirty="0"/>
              <a:t>Handelspolitische </a:t>
            </a:r>
            <a:r>
              <a:rPr lang="de-DE" dirty="0" err="1"/>
              <a:t>maßnahmen</a:t>
            </a:r>
            <a:endParaRPr lang="de-DE" dirty="0">
              <a:latin typeface="+mj-lt"/>
            </a:endParaRPr>
          </a:p>
        </p:txBody>
      </p:sp>
      <p:sp>
        <p:nvSpPr>
          <p:cNvPr id="4" name="Inhaltsplatzhalter 6">
            <a:extLst>
              <a:ext uri="{FF2B5EF4-FFF2-40B4-BE49-F238E27FC236}">
                <a16:creationId xmlns:a16="http://schemas.microsoft.com/office/drawing/2014/main" id="{06250507-EACD-ACE1-F2A8-B7D3371F278C}"/>
              </a:ext>
            </a:extLst>
          </p:cNvPr>
          <p:cNvSpPr txBox="1">
            <a:spLocks/>
          </p:cNvSpPr>
          <p:nvPr/>
        </p:nvSpPr>
        <p:spPr>
          <a:xfrm>
            <a:off x="302669" y="1264103"/>
            <a:ext cx="6759578" cy="3204202"/>
          </a:xfrm>
          <a:prstGeom prst="rect">
            <a:avLst/>
          </a:prstGeom>
        </p:spPr>
        <p:txBody>
          <a:bodyPr/>
          <a:lstStyle>
            <a:lvl1pPr marL="171450" indent="-243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rgbClr val="3C3C3B"/>
                </a:solidFill>
                <a:latin typeface="Meta Head IGM Cond Light" panose="02000506030000020004" pitchFamily="2" charset="0"/>
                <a:ea typeface="+mn-ea"/>
                <a:cs typeface="Calibri" panose="020F0502020204030204" pitchFamily="34" charset="0"/>
              </a:defRPr>
            </a:lvl1pPr>
            <a:lvl2pPr marL="5143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rgbClr val="3C3C3B"/>
                </a:solidFill>
                <a:latin typeface="Meta Head IGM Cond Light" panose="02000506030000020004" pitchFamily="2" charset="0"/>
                <a:ea typeface="+mn-ea"/>
                <a:cs typeface="Calibri" panose="020F0502020204030204" pitchFamily="34" charset="0"/>
              </a:defRPr>
            </a:lvl2pPr>
            <a:lvl3pPr marL="7852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rgbClr val="3C3C3B"/>
                </a:solidFill>
                <a:latin typeface="Meta Head IGM Cond Light" panose="02000506030000020004" pitchFamily="2" charset="0"/>
                <a:ea typeface="+mn-ea"/>
                <a:cs typeface="Calibri" panose="020F0502020204030204" pitchFamily="34" charset="0"/>
              </a:defRPr>
            </a:lvl3pPr>
            <a:lvl4pPr marL="10561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rgbClr val="3C3C3B"/>
                </a:solidFill>
                <a:latin typeface="Meta Head IGM Cond Light" panose="02000506030000020004" pitchFamily="2" charset="0"/>
                <a:ea typeface="+mn-ea"/>
                <a:cs typeface="Calibri" panose="020F0502020204030204" pitchFamily="34" charset="0"/>
              </a:defRPr>
            </a:lvl4pPr>
            <a:lvl5pPr marL="13270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Blip>
                <a:blip r:embed="rId2"/>
              </a:buBlip>
              <a:defRPr sz="1800" b="0" i="0" kern="1200">
                <a:solidFill>
                  <a:srgbClr val="3C3C3B"/>
                </a:solidFill>
                <a:latin typeface="Meta Head IGM Cond Light" panose="02000506030000020004" pitchFamily="2" charset="0"/>
                <a:ea typeface="+mn-ea"/>
                <a:cs typeface="Calibri" panose="020F050202020403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3C3C3B"/>
                </a:solidFill>
                <a:latin typeface="Calibri" panose="02000503040000020004" pitchFamily="2" charset="0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tx1"/>
              </a:buClr>
              <a:buSzPct val="110000"/>
              <a:buFont typeface="+mj-lt"/>
              <a:buAutoNum type="arabicPeriod" startAt="9"/>
            </a:pPr>
            <a:r>
              <a:rPr lang="de-DE" dirty="0"/>
              <a:t>EU-Maßnahmen gegen Dumping und subventionierte Produkte aus dem nichteuropäischen Ausland konsequent anwenden, um globalen Überkapazitäten zu begegnen</a:t>
            </a:r>
          </a:p>
          <a:p>
            <a:pPr marL="342900" indent="-342900">
              <a:buClr>
                <a:schemeClr val="tx1"/>
              </a:buClr>
              <a:buSzPct val="110000"/>
              <a:buFont typeface="+mj-lt"/>
              <a:buAutoNum type="arabicPeriod" startAt="9"/>
            </a:pPr>
            <a:r>
              <a:rPr lang="de-DE" dirty="0"/>
              <a:t>Wirksamkeit des CBAM sicherstellen. Dieser Grenzausgleichsmechanismus sorgt dafür, dass CO2-Emissionen nicht einfach verlagert werden, indem beim Import in den EU-Wirtschaftsraum eine CO2-Ausgleichszahlung geleistet werden muss. Schwachstellen beim CBAM müssen behoben werden, wie Ausweitung des Anwendungsbereiches auf weiterverarbeitende Stahlprodukte und Verhinderung von Umgehungsstrategien</a:t>
            </a:r>
          </a:p>
          <a:p>
            <a:pPr marL="342900" indent="-342900">
              <a:buClr>
                <a:schemeClr val="tx1"/>
              </a:buClr>
              <a:buSzPct val="110000"/>
              <a:buFont typeface="+mj-lt"/>
              <a:buAutoNum type="arabicPeriod" startAt="9"/>
            </a:pPr>
            <a:r>
              <a:rPr lang="de-DE" dirty="0"/>
              <a:t>Zugang zu preisgünstigem und hochwertigem Stahlschrott durch Maßnahmen, die das Recycling in der EU stärken</a:t>
            </a:r>
          </a:p>
          <a:p>
            <a:pPr marL="243450"/>
            <a:endParaRPr lang="de-DE" dirty="0"/>
          </a:p>
          <a:p>
            <a:endParaRPr lang="de-DE" dirty="0"/>
          </a:p>
          <a:p>
            <a:pPr marL="0" indent="0">
              <a:buFontTx/>
              <a:buNone/>
            </a:pPr>
            <a:endParaRPr lang="de-DE" dirty="0"/>
          </a:p>
          <a:p>
            <a:pPr marL="0" indent="0">
              <a:buFontTx/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57940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D0AECFF-1BC9-CF47-8179-9578353301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>
                <a:latin typeface="+mj-lt"/>
              </a:rPr>
              <a:t>Vielen Dank für deine </a:t>
            </a:r>
            <a:r>
              <a:rPr lang="de-DE" dirty="0" err="1">
                <a:latin typeface="+mj-lt"/>
              </a:rPr>
              <a:t>aufmerksamkeit</a:t>
            </a:r>
            <a:r>
              <a:rPr lang="de-DE" dirty="0">
                <a:latin typeface="+mj-l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820906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IG Metall Farben">
      <a:dk1>
        <a:srgbClr val="E2051A"/>
      </a:dk1>
      <a:lt1>
        <a:srgbClr val="FFFFFF"/>
      </a:lt1>
      <a:dk2>
        <a:srgbClr val="646363"/>
      </a:dk2>
      <a:lt2>
        <a:srgbClr val="FFFFFF"/>
      </a:lt2>
      <a:accent1>
        <a:srgbClr val="8F2C33"/>
      </a:accent1>
      <a:accent2>
        <a:srgbClr val="EAB500"/>
      </a:accent2>
      <a:accent3>
        <a:srgbClr val="2F80AB"/>
      </a:accent3>
      <a:accent4>
        <a:srgbClr val="5B9945"/>
      </a:accent4>
      <a:accent5>
        <a:srgbClr val="646363"/>
      </a:accent5>
      <a:accent6>
        <a:srgbClr val="DADADA"/>
      </a:accent6>
      <a:hlink>
        <a:srgbClr val="E3051B"/>
      </a:hlink>
      <a:folHlink>
        <a:srgbClr val="3C3C3B"/>
      </a:folHlink>
    </a:clrScheme>
    <a:fontScheme name="IG Metall Schriften">
      <a:majorFont>
        <a:latin typeface="Meta Head IGM Cond 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2" id="{BBA11411-EF3A-C446-9DE5-813671737A47}" vid="{B41DA57B-A2B4-E142-A8FC-F8641E3891A2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3C64E962E9FF74EBEC72AB2F5ACFC40" ma:contentTypeVersion="10" ma:contentTypeDescription="Ein neues Dokument erstellen." ma:contentTypeScope="" ma:versionID="615c4050449ac215bb0df132be15e38f">
  <xsd:schema xmlns:xsd="http://www.w3.org/2001/XMLSchema" xmlns:xs="http://www.w3.org/2001/XMLSchema" xmlns:p="http://schemas.microsoft.com/office/2006/metadata/properties" xmlns:ns3="b0608ea6-d0c4-48e8-8268-8fa019fa82e0" targetNamespace="http://schemas.microsoft.com/office/2006/metadata/properties" ma:root="true" ma:fieldsID="756418f0b367a90886d46907e4f82405" ns3:_="">
    <xsd:import namespace="b0608ea6-d0c4-48e8-8268-8fa019fa82e0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608ea6-d0c4-48e8-8268-8fa019fa82e0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0608ea6-d0c4-48e8-8268-8fa019fa82e0" xsi:nil="true"/>
  </documentManagement>
</p:properties>
</file>

<file path=customXml/itemProps1.xml><?xml version="1.0" encoding="utf-8"?>
<ds:datastoreItem xmlns:ds="http://schemas.openxmlformats.org/officeDocument/2006/customXml" ds:itemID="{245C7CF2-48EA-493D-9F5A-0C4ABB8E01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0608ea6-d0c4-48e8-8268-8fa019fa82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5842E1C-1169-4A49-A820-55F1769A308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EF18F7-7A27-4CA9-8483-5BA09D069663}">
  <ds:schemaRefs>
    <ds:schemaRef ds:uri="http://purl.org/dc/dcmitype/"/>
    <ds:schemaRef ds:uri="http://purl.org/dc/terms/"/>
    <ds:schemaRef ds:uri="http://schemas.microsoft.com/office/infopath/2007/PartnerControls"/>
    <ds:schemaRef ds:uri="b0608ea6-d0c4-48e8-8268-8fa019fa82e0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IGM-Powerpoint-Vorlage-16zu9-Calibri</Template>
  <TotalTime>0</TotalTime>
  <Words>270</Words>
  <Application>Microsoft Office PowerPoint</Application>
  <PresentationFormat>Bildschirmpräsentation (16:9)</PresentationFormat>
  <Paragraphs>35</Paragraphs>
  <Slides>8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5" baseType="lpstr">
      <vt:lpstr>Arial</vt:lpstr>
      <vt:lpstr>Calibri</vt:lpstr>
      <vt:lpstr>Aptos</vt:lpstr>
      <vt:lpstr>Meta Head IGM Cond Light</vt:lpstr>
      <vt:lpstr>Meta IGM</vt:lpstr>
      <vt:lpstr>Meta Head IGM Cond Black</vt:lpstr>
      <vt:lpstr>Office</vt:lpstr>
      <vt:lpstr>Nationaler aktionsplan Stahl 2024</vt:lpstr>
      <vt:lpstr>PowerPoint-Präsentation</vt:lpstr>
      <vt:lpstr>Ausgangslage</vt:lpstr>
      <vt:lpstr>Die Forderungen</vt:lpstr>
      <vt:lpstr>Wettbewerbsfähige und sichere energieversorgung</vt:lpstr>
      <vt:lpstr>Grüne leitmärkte</vt:lpstr>
      <vt:lpstr>Handelspolitische maßnahmen</vt:lpstr>
      <vt:lpstr>Vielen Dank für deine aufmerksamkeit!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Betriebsversammlung Nordex</dc:title>
  <dc:creator>Kuhnle, Sophia</dc:creator>
  <cp:lastModifiedBy>Scheer, Nicole</cp:lastModifiedBy>
  <cp:revision>5</cp:revision>
  <cp:lastPrinted>2024-09-20T10:50:59Z</cp:lastPrinted>
  <dcterms:created xsi:type="dcterms:W3CDTF">2024-07-11T10:37:07Z</dcterms:created>
  <dcterms:modified xsi:type="dcterms:W3CDTF">2024-09-20T11:45:04Z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0x01010083C64E962E9FF74EBEC72AB2F5ACFC40</vt:lpwstr>
  </property>
</Properties>
</file>