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0" r:id="rId1"/>
  </p:sldMasterIdLst>
  <p:notesMasterIdLst>
    <p:notesMasterId r:id="rId34"/>
  </p:notesMasterIdLst>
  <p:handoutMasterIdLst>
    <p:handoutMasterId r:id="rId35"/>
  </p:handoutMasterIdLst>
  <p:sldIdLst>
    <p:sldId id="318" r:id="rId2"/>
    <p:sldId id="319" r:id="rId3"/>
    <p:sldId id="320" r:id="rId4"/>
    <p:sldId id="321" r:id="rId5"/>
    <p:sldId id="322" r:id="rId6"/>
    <p:sldId id="323" r:id="rId7"/>
    <p:sldId id="324" r:id="rId8"/>
    <p:sldId id="325" r:id="rId9"/>
    <p:sldId id="326" r:id="rId10"/>
    <p:sldId id="327" r:id="rId11"/>
    <p:sldId id="328" r:id="rId12"/>
    <p:sldId id="329" r:id="rId13"/>
    <p:sldId id="330" r:id="rId14"/>
    <p:sldId id="331" r:id="rId15"/>
    <p:sldId id="332" r:id="rId16"/>
    <p:sldId id="333" r:id="rId17"/>
    <p:sldId id="334" r:id="rId18"/>
    <p:sldId id="335" r:id="rId19"/>
    <p:sldId id="313" r:id="rId20"/>
    <p:sldId id="317" r:id="rId21"/>
    <p:sldId id="314" r:id="rId22"/>
    <p:sldId id="308" r:id="rId23"/>
    <p:sldId id="260" r:id="rId24"/>
    <p:sldId id="309" r:id="rId25"/>
    <p:sldId id="305" r:id="rId26"/>
    <p:sldId id="268" r:id="rId27"/>
    <p:sldId id="315" r:id="rId28"/>
    <p:sldId id="304" r:id="rId29"/>
    <p:sldId id="307" r:id="rId30"/>
    <p:sldId id="306" r:id="rId31"/>
    <p:sldId id="316" r:id="rId32"/>
    <p:sldId id="278" r:id="rId33"/>
  </p:sldIdLst>
  <p:sldSz cx="9144000" cy="5143500" type="screen16x9"/>
  <p:notesSz cx="6858000" cy="9144000"/>
  <p:embeddedFontLst>
    <p:embeddedFont>
      <p:font typeface="Meta Head IGM Cond Light" panose="02000506030000020004" pitchFamily="2" charset="0"/>
      <p:regular r:id="rId36"/>
    </p:embeddedFont>
    <p:embeddedFont>
      <p:font typeface="Calibri" panose="020F0502020204030204" pitchFamily="34" charset="0"/>
      <p:regular r:id="rId37"/>
      <p:bold r:id="rId38"/>
      <p:italic r:id="rId39"/>
      <p:boldItalic r:id="rId40"/>
    </p:embeddedFont>
    <p:embeddedFont>
      <p:font typeface="Meta Head IGM Cond Black" panose="02000A06040000020004" pitchFamily="2" charset="0"/>
      <p:bold r:id="rId41"/>
    </p:embeddedFont>
    <p:embeddedFont>
      <p:font typeface="Meta IGM" panose="02000503040000020004" pitchFamily="2" charset="0"/>
      <p:regular r:id="rId42"/>
      <p:bold r:id="rId43"/>
      <p:italic r:id="rId44"/>
      <p:boldItalic r:id="rId45"/>
    </p:embeddedFont>
  </p:embeddedFontLst>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6" userDrawn="1">
          <p15:clr>
            <a:srgbClr val="A4A3A4"/>
          </p15:clr>
        </p15:guide>
        <p15:guide id="2" pos="2903" userDrawn="1">
          <p15:clr>
            <a:srgbClr val="A4A3A4"/>
          </p15:clr>
        </p15:guide>
        <p15:guide id="3" orient="horz" pos="917" userDrawn="1">
          <p15:clr>
            <a:srgbClr val="A4A3A4"/>
          </p15:clr>
        </p15:guide>
        <p15:guide id="4" orient="horz" pos="143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051B"/>
    <a:srgbClr val="3C3C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8" autoAdjust="0"/>
    <p:restoredTop sz="92539" autoAdjust="0"/>
  </p:normalViewPr>
  <p:slideViewPr>
    <p:cSldViewPr snapToGrid="0" snapToObjects="1" showGuides="1">
      <p:cViewPr>
        <p:scale>
          <a:sx n="110" d="100"/>
          <a:sy n="110" d="100"/>
        </p:scale>
        <p:origin x="-4" y="-612"/>
      </p:cViewPr>
      <p:guideLst>
        <p:guide orient="horz" pos="1166"/>
        <p:guide pos="2903"/>
        <p:guide orient="horz" pos="917"/>
        <p:guide orient="horz" pos="1439"/>
      </p:guideLst>
    </p:cSldViewPr>
  </p:slideViewPr>
  <p:notesTextViewPr>
    <p:cViewPr>
      <p:scale>
        <a:sx n="3" d="2"/>
        <a:sy n="3" d="2"/>
      </p:scale>
      <p:origin x="0" y="0"/>
    </p:cViewPr>
  </p:notesTextViewPr>
  <p:notesViewPr>
    <p:cSldViewPr snapToGrid="0" snapToObjects="1">
      <p:cViewPr varScale="1">
        <p:scale>
          <a:sx n="117" d="100"/>
          <a:sy n="117" d="100"/>
        </p:scale>
        <p:origin x="2992"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openxmlformats.org/officeDocument/2006/relationships/font" Target="fonts/font8.fntdata"/><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68492C6-ED8A-564E-B3D1-6FC36A6D94CE}"/>
              </a:ext>
            </a:extLst>
          </p:cNvPr>
          <p:cNvSpPr>
            <a:spLocks noGrp="1"/>
          </p:cNvSpPr>
          <p:nvPr>
            <p:ph type="hdr" sz="quarter"/>
          </p:nvPr>
        </p:nvSpPr>
        <p:spPr>
          <a:xfrm>
            <a:off x="0" y="0"/>
            <a:ext cx="2971800" cy="458788"/>
          </a:xfrm>
          <a:prstGeom prst="rect">
            <a:avLst/>
          </a:prstGeom>
        </p:spPr>
        <p:txBody>
          <a:bodyPr vert="horz" lIns="180000" tIns="180000" rIns="180000" bIns="180000" rtlCol="0"/>
          <a:lstStyle>
            <a:lvl1pPr algn="l">
              <a:defRPr sz="1200"/>
            </a:lvl1pPr>
          </a:lstStyle>
          <a:p>
            <a:endParaRPr lang="de-DE" sz="1000" dirty="0">
              <a:latin typeface="Meta IGM" panose="02000503040000020004" pitchFamily="2" charset="0"/>
            </a:endParaRPr>
          </a:p>
        </p:txBody>
      </p:sp>
      <p:sp>
        <p:nvSpPr>
          <p:cNvPr id="3" name="Datumsplatzhalter 2">
            <a:extLst>
              <a:ext uri="{FF2B5EF4-FFF2-40B4-BE49-F238E27FC236}">
                <a16:creationId xmlns:a16="http://schemas.microsoft.com/office/drawing/2014/main" id="{8DC568E1-C914-E044-B5DC-41DA91055CA8}"/>
              </a:ext>
            </a:extLst>
          </p:cNvPr>
          <p:cNvSpPr>
            <a:spLocks noGrp="1"/>
          </p:cNvSpPr>
          <p:nvPr>
            <p:ph type="dt" sz="quarter" idx="1"/>
          </p:nvPr>
        </p:nvSpPr>
        <p:spPr>
          <a:xfrm>
            <a:off x="3884613" y="0"/>
            <a:ext cx="2971800" cy="458788"/>
          </a:xfrm>
          <a:prstGeom prst="rect">
            <a:avLst/>
          </a:prstGeom>
        </p:spPr>
        <p:txBody>
          <a:bodyPr vert="horz" lIns="180000" tIns="180000" rIns="180000" bIns="180000" rtlCol="0"/>
          <a:lstStyle>
            <a:lvl1pPr algn="r">
              <a:defRPr sz="1200"/>
            </a:lvl1pPr>
          </a:lstStyle>
          <a:p>
            <a:fld id="{D893A924-A15F-FB45-9450-A978DD7F2A70}" type="datetimeFigureOut">
              <a:rPr lang="de-DE" sz="1000" smtClean="0">
                <a:latin typeface="Meta IGM" panose="02000503040000020004" pitchFamily="2" charset="0"/>
              </a:rPr>
              <a:t>08.05.2023</a:t>
            </a:fld>
            <a:endParaRPr lang="de-DE" sz="1000" dirty="0">
              <a:latin typeface="Meta IGM" panose="02000503040000020004" pitchFamily="2" charset="0"/>
            </a:endParaRPr>
          </a:p>
        </p:txBody>
      </p:sp>
      <p:sp>
        <p:nvSpPr>
          <p:cNvPr id="4" name="Fußzeilenplatzhalter 3">
            <a:extLst>
              <a:ext uri="{FF2B5EF4-FFF2-40B4-BE49-F238E27FC236}">
                <a16:creationId xmlns:a16="http://schemas.microsoft.com/office/drawing/2014/main" id="{3951DF70-631C-BE4E-95FD-56CEFF6C4B0E}"/>
              </a:ext>
            </a:extLst>
          </p:cNvPr>
          <p:cNvSpPr>
            <a:spLocks noGrp="1"/>
          </p:cNvSpPr>
          <p:nvPr>
            <p:ph type="ftr" sz="quarter" idx="2"/>
          </p:nvPr>
        </p:nvSpPr>
        <p:spPr>
          <a:xfrm>
            <a:off x="0" y="8685213"/>
            <a:ext cx="2971800" cy="458787"/>
          </a:xfrm>
          <a:prstGeom prst="rect">
            <a:avLst/>
          </a:prstGeom>
        </p:spPr>
        <p:txBody>
          <a:bodyPr vert="horz" lIns="180000" tIns="180000" rIns="180000" bIns="180000" rtlCol="0" anchor="b"/>
          <a:lstStyle>
            <a:lvl1pPr algn="l">
              <a:defRPr sz="1200"/>
            </a:lvl1pPr>
          </a:lstStyle>
          <a:p>
            <a:endParaRPr lang="de-DE" sz="1000">
              <a:latin typeface="Meta IGM" panose="02000503040000020004" pitchFamily="2" charset="0"/>
            </a:endParaRPr>
          </a:p>
        </p:txBody>
      </p:sp>
      <p:sp>
        <p:nvSpPr>
          <p:cNvPr id="5" name="Foliennummernplatzhalter 4">
            <a:extLst>
              <a:ext uri="{FF2B5EF4-FFF2-40B4-BE49-F238E27FC236}">
                <a16:creationId xmlns:a16="http://schemas.microsoft.com/office/drawing/2014/main" id="{F1822CB3-F0D6-5A45-9129-191C5695EAB4}"/>
              </a:ext>
            </a:extLst>
          </p:cNvPr>
          <p:cNvSpPr>
            <a:spLocks noGrp="1"/>
          </p:cNvSpPr>
          <p:nvPr>
            <p:ph type="sldNum" sz="quarter" idx="3"/>
          </p:nvPr>
        </p:nvSpPr>
        <p:spPr>
          <a:xfrm>
            <a:off x="3884613" y="8685213"/>
            <a:ext cx="2971800" cy="458787"/>
          </a:xfrm>
          <a:prstGeom prst="rect">
            <a:avLst/>
          </a:prstGeom>
        </p:spPr>
        <p:txBody>
          <a:bodyPr vert="horz" lIns="180000" tIns="180000" rIns="180000" bIns="180000" rtlCol="0" anchor="b"/>
          <a:lstStyle>
            <a:lvl1pPr algn="r">
              <a:defRPr sz="1200"/>
            </a:lvl1pPr>
          </a:lstStyle>
          <a:p>
            <a:fld id="{53B84A8F-D800-3D49-A16E-28CD7380C913}" type="slidenum">
              <a:rPr lang="de-DE" sz="1000" smtClean="0">
                <a:latin typeface="Meta IGM" panose="02000503040000020004" pitchFamily="2" charset="0"/>
              </a:rPr>
              <a:t>‹Nr.›</a:t>
            </a:fld>
            <a:endParaRPr lang="de-DE" sz="1000">
              <a:latin typeface="Meta IGM" panose="02000503040000020004" pitchFamily="2" charset="0"/>
            </a:endParaRPr>
          </a:p>
        </p:txBody>
      </p:sp>
    </p:spTree>
    <p:extLst>
      <p:ext uri="{BB962C8B-B14F-4D97-AF65-F5344CB8AC3E}">
        <p14:creationId xmlns:p14="http://schemas.microsoft.com/office/powerpoint/2010/main" val="4183492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180000" tIns="180000" rIns="180000" bIns="180000" rtlCol="0"/>
          <a:lstStyle>
            <a:lvl1pPr algn="l">
              <a:defRPr sz="1000" b="0" i="0">
                <a:latin typeface="Meta IGM" panose="02000503040000020004" pitchFamily="2" charset="0"/>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180000" tIns="180000" rIns="180000" bIns="180000" rtlCol="0"/>
          <a:lstStyle>
            <a:lvl1pPr algn="r">
              <a:defRPr sz="1000" b="0" i="0">
                <a:latin typeface="Meta IGM" panose="02000503040000020004" pitchFamily="2" charset="0"/>
              </a:defRPr>
            </a:lvl1pPr>
          </a:lstStyle>
          <a:p>
            <a:fld id="{16B77BA6-83BE-5742-8C0B-6F675812BA19}" type="datetimeFigureOut">
              <a:rPr lang="de-DE" smtClean="0"/>
              <a:pPr/>
              <a:t>08.05.2023</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180000" tIns="180000" rIns="180000" bIns="180000" rtlCol="0" anchor="b"/>
          <a:lstStyle>
            <a:lvl1pPr algn="l">
              <a:defRPr sz="1000" b="0" i="0">
                <a:latin typeface="Meta IGM" panose="02000503040000020004" pitchFamily="2" charset="0"/>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180000" tIns="180000" rIns="180000" bIns="180000" rtlCol="0" anchor="b"/>
          <a:lstStyle>
            <a:lvl1pPr algn="r">
              <a:defRPr sz="1000" b="0" i="0">
                <a:latin typeface="Meta IGM" panose="02000503040000020004" pitchFamily="2" charset="0"/>
              </a:defRPr>
            </a:lvl1pPr>
          </a:lstStyle>
          <a:p>
            <a:fld id="{AD868B3C-6C54-1D41-B938-33F4013C078E}" type="slidenum">
              <a:rPr lang="de-DE" smtClean="0"/>
              <a:pPr/>
              <a:t>‹Nr.›</a:t>
            </a:fld>
            <a:endParaRPr lang="de-DE" dirty="0"/>
          </a:p>
        </p:txBody>
      </p:sp>
    </p:spTree>
    <p:extLst>
      <p:ext uri="{BB962C8B-B14F-4D97-AF65-F5344CB8AC3E}">
        <p14:creationId xmlns:p14="http://schemas.microsoft.com/office/powerpoint/2010/main" val="2992191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eta IGM" panose="02000503040000020004" pitchFamily="2"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destatis.de/DE/Presse/Pressemitteilungen/2023/04/PD23_139_61261.htm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latin typeface="Meta IGM" panose="02000503040000020004" pitchFamily="2" charset="0"/>
              </a:rPr>
              <a:t>Annäherung</a:t>
            </a:r>
            <a:r>
              <a:rPr lang="de-DE" baseline="0" dirty="0" smtClean="0">
                <a:latin typeface="Meta IGM" panose="02000503040000020004" pitchFamily="2" charset="0"/>
              </a:rPr>
              <a:t> über Zulieferer (noch) nicht möglich, keine Daten vom VDMA Fachverband </a:t>
            </a:r>
            <a:r>
              <a:rPr lang="en-US" baseline="0" dirty="0" smtClean="0">
                <a:latin typeface="Meta IGM" panose="02000503040000020004" pitchFamily="2" charset="0"/>
              </a:rPr>
              <a:t>Textile Care, Fabric and Leather Technologies</a:t>
            </a:r>
            <a:endParaRPr lang="de-DE" baseline="0" dirty="0" smtClean="0">
              <a:latin typeface="Meta IGM" panose="02000503040000020004" pitchFamily="2" charset="0"/>
            </a:endParaRPr>
          </a:p>
          <a:p>
            <a:endParaRPr lang="de-DE" baseline="0" dirty="0" smtClean="0">
              <a:latin typeface="Meta IGM" panose="02000503040000020004" pitchFamily="2" charset="0"/>
            </a:endParaRPr>
          </a:p>
          <a:p>
            <a:r>
              <a:rPr lang="de-DE" baseline="0" dirty="0" smtClean="0">
                <a:latin typeface="Meta IGM" panose="02000503040000020004" pitchFamily="2" charset="0"/>
              </a:rPr>
              <a:t>Betrachtung der Nachfrageseite</a:t>
            </a:r>
          </a:p>
          <a:p>
            <a:endParaRPr lang="de-DE" baseline="0" dirty="0" smtClean="0">
              <a:latin typeface="Meta IGM" panose="02000503040000020004" pitchFamily="2" charset="0"/>
            </a:endParaRPr>
          </a:p>
          <a:p>
            <a:r>
              <a:rPr lang="de-DE" baseline="0" dirty="0" smtClean="0">
                <a:latin typeface="Meta IGM" panose="02000503040000020004" pitchFamily="2" charset="0"/>
              </a:rPr>
              <a:t>Was hat China mit der wirtschaftlichen Entwicklung der deutschen Unternehmen der textilen Dienste zu tun?</a:t>
            </a:r>
          </a:p>
          <a:p>
            <a:endParaRPr lang="de-DE" baseline="0" dirty="0" smtClean="0">
              <a:latin typeface="Meta IGM" panose="02000503040000020004" pitchFamily="2" charset="0"/>
            </a:endParaRPr>
          </a:p>
          <a:p>
            <a:r>
              <a:rPr lang="de-DE" baseline="0" dirty="0" smtClean="0">
                <a:latin typeface="Meta IGM" panose="02000503040000020004" pitchFamily="2" charset="0"/>
              </a:rPr>
              <a:t>Wesentliche Kunden der TDL sind Unternehmen des Verarbeitenden Gewerbes. Wesentliche Industriebranchen sind stark exportabhängig.</a:t>
            </a:r>
          </a:p>
          <a:p>
            <a:endParaRPr lang="de-DE" baseline="0" dirty="0" smtClean="0">
              <a:latin typeface="Meta IGM" panose="02000503040000020004" pitchFamily="2" charset="0"/>
            </a:endParaRPr>
          </a:p>
          <a:p>
            <a:pPr marL="185684" indent="-185684">
              <a:buFont typeface="Wingdings" panose="05000000000000000000" pitchFamily="2" charset="2"/>
              <a:buChar char="è"/>
            </a:pPr>
            <a:r>
              <a:rPr lang="de-DE" baseline="0" dirty="0" smtClean="0">
                <a:latin typeface="Meta IGM" panose="02000503040000020004" pitchFamily="2" charset="0"/>
                <a:sym typeface="Wingdings" panose="05000000000000000000" pitchFamily="2" charset="2"/>
              </a:rPr>
              <a:t>Einstieg: Betrachtung der Weltwirtschaft, dann Entwicklung der deutschen Wirtschaft mit Betrachtung wesentlicher Kennzahlen die der Forderungsbegründung dienen.</a:t>
            </a:r>
          </a:p>
          <a:p>
            <a:pPr marL="185684" indent="-185684">
              <a:buFont typeface="Wingdings" panose="05000000000000000000" pitchFamily="2" charset="2"/>
              <a:buChar char="è"/>
            </a:pPr>
            <a:endParaRPr lang="de-DE" baseline="0" dirty="0" smtClean="0">
              <a:latin typeface="Meta IGM" panose="02000503040000020004" pitchFamily="2" charset="0"/>
              <a:sym typeface="Wingdings" panose="05000000000000000000" pitchFamily="2" charset="2"/>
            </a:endParaRPr>
          </a:p>
          <a:p>
            <a:pPr marL="185684" indent="-185684">
              <a:buFont typeface="Wingdings" panose="05000000000000000000" pitchFamily="2" charset="2"/>
              <a:buChar char="è"/>
            </a:pPr>
            <a:r>
              <a:rPr lang="de-DE" baseline="0" dirty="0" smtClean="0">
                <a:latin typeface="Meta IGM" panose="02000503040000020004" pitchFamily="2" charset="0"/>
                <a:sym typeface="Wingdings" panose="05000000000000000000" pitchFamily="2" charset="2"/>
              </a:rPr>
              <a:t>Gefolgt von Umsatzzahlen zur Branche</a:t>
            </a:r>
          </a:p>
          <a:p>
            <a:endParaRPr lang="de-DE" baseline="0" dirty="0" smtClean="0">
              <a:latin typeface="Meta IGM" panose="02000503040000020004" pitchFamily="2" charset="0"/>
              <a:sym typeface="Wingdings" panose="05000000000000000000" pitchFamily="2" charset="2"/>
            </a:endParaRPr>
          </a:p>
          <a:p>
            <a:pPr marL="185684" indent="-185684">
              <a:buFont typeface="Wingdings" panose="05000000000000000000" pitchFamily="2" charset="2"/>
              <a:buChar char="è"/>
            </a:pPr>
            <a:r>
              <a:rPr lang="de-DE" baseline="0" dirty="0" smtClean="0">
                <a:latin typeface="Meta IGM" panose="02000503040000020004" pitchFamily="2" charset="0"/>
                <a:sym typeface="Wingdings" panose="05000000000000000000" pitchFamily="2" charset="2"/>
              </a:rPr>
              <a:t>Blick auf wesentliche Abnehmerbranchen: Industrie v.a. Metall- und Elektroindustrie, Hotel- und Gaststättengewerbe und Gesundheitswesen mit den dort vorherrschenden besonderen Bedingungen (starke Abhängigkeit von politischen Rahmenbedingungen)</a:t>
            </a:r>
          </a:p>
          <a:p>
            <a:endParaRPr lang="de-DE" baseline="0" dirty="0" smtClean="0">
              <a:latin typeface="Meta IGM" panose="02000503040000020004" pitchFamily="2" charset="0"/>
              <a:sym typeface="Wingdings" panose="05000000000000000000" pitchFamily="2" charset="2"/>
            </a:endParaRPr>
          </a:p>
          <a:p>
            <a:pPr marL="185684" indent="-185684">
              <a:buFont typeface="Wingdings" panose="05000000000000000000" pitchFamily="2" charset="2"/>
              <a:buChar char="è"/>
            </a:pPr>
            <a:r>
              <a:rPr lang="de-DE" baseline="0" dirty="0" smtClean="0">
                <a:latin typeface="Meta IGM" panose="02000503040000020004" pitchFamily="2" charset="0"/>
                <a:sym typeface="Wingdings" panose="05000000000000000000" pitchFamily="2" charset="2"/>
              </a:rPr>
              <a:t>Abschließend ein Blick auf die Kostensituation.</a:t>
            </a:r>
            <a:endParaRPr lang="de-DE" dirty="0">
              <a:latin typeface="Meta IGM" panose="02000503040000020004" pitchFamily="2" charset="0"/>
            </a:endParaRPr>
          </a:p>
        </p:txBody>
      </p:sp>
      <p:sp>
        <p:nvSpPr>
          <p:cNvPr id="4" name="Foliennummernplatzhalter 3"/>
          <p:cNvSpPr>
            <a:spLocks noGrp="1"/>
          </p:cNvSpPr>
          <p:nvPr>
            <p:ph type="sldNum" sz="quarter" idx="10"/>
          </p:nvPr>
        </p:nvSpPr>
        <p:spPr/>
        <p:txBody>
          <a:bodyPr/>
          <a:lstStyle/>
          <a:p>
            <a:pPr>
              <a:defRPr/>
            </a:pPr>
            <a:fld id="{F6D2E740-7C2F-42B5-BC00-ACACC794BFE5}" type="slidenum">
              <a:rPr lang="de-DE" altLang="de-DE" smtClean="0">
                <a:solidFill>
                  <a:srgbClr val="000000"/>
                </a:solidFill>
              </a:rPr>
              <a:pPr>
                <a:defRPr/>
              </a:pPr>
              <a:t>4</a:t>
            </a:fld>
            <a:endParaRPr lang="de-DE" altLang="de-DE">
              <a:solidFill>
                <a:srgbClr val="000000"/>
              </a:solidFill>
            </a:endParaRPr>
          </a:p>
        </p:txBody>
      </p:sp>
    </p:spTree>
    <p:extLst>
      <p:ext uri="{BB962C8B-B14F-4D97-AF65-F5344CB8AC3E}">
        <p14:creationId xmlns:p14="http://schemas.microsoft.com/office/powerpoint/2010/main" val="947117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13</a:t>
            </a:fld>
            <a:endParaRPr lang="de-DE" dirty="0"/>
          </a:p>
        </p:txBody>
      </p:sp>
    </p:spTree>
    <p:extLst>
      <p:ext uri="{BB962C8B-B14F-4D97-AF65-F5344CB8AC3E}">
        <p14:creationId xmlns:p14="http://schemas.microsoft.com/office/powerpoint/2010/main" val="3434265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14</a:t>
            </a:fld>
            <a:endParaRPr lang="de-DE" dirty="0"/>
          </a:p>
        </p:txBody>
      </p:sp>
    </p:spTree>
    <p:extLst>
      <p:ext uri="{BB962C8B-B14F-4D97-AF65-F5344CB8AC3E}">
        <p14:creationId xmlns:p14="http://schemas.microsoft.com/office/powerpoint/2010/main" val="2297647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15</a:t>
            </a:fld>
            <a:endParaRPr lang="de-DE" dirty="0"/>
          </a:p>
        </p:txBody>
      </p:sp>
    </p:spTree>
    <p:extLst>
      <p:ext uri="{BB962C8B-B14F-4D97-AF65-F5344CB8AC3E}">
        <p14:creationId xmlns:p14="http://schemas.microsoft.com/office/powerpoint/2010/main" val="3853075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Starker</a:t>
            </a:r>
            <a:r>
              <a:rPr lang="en-US" baseline="0" dirty="0" smtClean="0"/>
              <a:t> </a:t>
            </a:r>
            <a:r>
              <a:rPr lang="en-US" baseline="0" dirty="0" err="1" smtClean="0"/>
              <a:t>Auftragsbestand</a:t>
            </a:r>
            <a:endParaRPr lang="en-US"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16</a:t>
            </a:fld>
            <a:endParaRPr lang="de-DE" dirty="0"/>
          </a:p>
        </p:txBody>
      </p:sp>
    </p:spTree>
    <p:extLst>
      <p:ext uri="{BB962C8B-B14F-4D97-AF65-F5344CB8AC3E}">
        <p14:creationId xmlns:p14="http://schemas.microsoft.com/office/powerpoint/2010/main" val="1408993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i="0" dirty="0" smtClean="0">
                <a:solidFill>
                  <a:srgbClr val="333333"/>
                </a:solidFill>
                <a:effectLst/>
                <a:latin typeface="Meta IGM" panose="02000503040000020004" pitchFamily="2" charset="0"/>
              </a:rPr>
              <a:t>Sinkende Kaufkraft der privaten Haushalte</a:t>
            </a:r>
            <a:r>
              <a:rPr lang="de-DE" b="0" i="0" baseline="0" dirty="0" smtClean="0">
                <a:solidFill>
                  <a:srgbClr val="333333"/>
                </a:solidFill>
                <a:effectLst/>
                <a:latin typeface="Meta IGM" panose="02000503040000020004" pitchFamily="2" charset="0"/>
              </a:rPr>
              <a:t> auf der einen Seite, </a:t>
            </a:r>
            <a:r>
              <a:rPr lang="de-DE" b="0" i="0" dirty="0" smtClean="0">
                <a:solidFill>
                  <a:srgbClr val="333333"/>
                </a:solidFill>
                <a:effectLst/>
                <a:latin typeface="Meta IGM" panose="02000503040000020004" pitchFamily="2" charset="0"/>
              </a:rPr>
              <a:t>hohe Baupreise (obwohl Materialengpässe abnehmen) und gestiegene Finanzierungskosten auf der anderen Seite.</a:t>
            </a:r>
          </a:p>
          <a:p>
            <a:endParaRPr lang="de-DE" b="0" i="0" dirty="0" smtClean="0">
              <a:solidFill>
                <a:srgbClr val="333333"/>
              </a:solidFill>
              <a:effectLst/>
              <a:latin typeface="Meta IGM" panose="02000503040000020004" pitchFamily="2" charset="0"/>
            </a:endParaRPr>
          </a:p>
          <a:p>
            <a:pPr algn="l"/>
            <a:r>
              <a:rPr lang="de-DE" b="0" i="0" dirty="0" smtClean="0">
                <a:solidFill>
                  <a:srgbClr val="333333"/>
                </a:solidFill>
                <a:effectLst/>
                <a:latin typeface="Meta IGM" panose="02000503040000020004" pitchFamily="2" charset="0"/>
              </a:rPr>
              <a:t>„Pressemitteilung Nr. 163 vom 25. April 2023</a:t>
            </a:r>
          </a:p>
          <a:p>
            <a:pPr algn="l"/>
            <a:r>
              <a:rPr lang="de-DE" b="1" i="0" dirty="0" smtClean="0">
                <a:solidFill>
                  <a:srgbClr val="333333"/>
                </a:solidFill>
                <a:effectLst/>
                <a:latin typeface="Meta IGM" panose="02000503040000020004" pitchFamily="2" charset="0"/>
              </a:rPr>
              <a:t>Auftragseingang im Bauhauptgewerbe, Februar 2023</a:t>
            </a:r>
            <a:r>
              <a:rPr lang="de-DE" b="0" i="0" dirty="0" smtClean="0">
                <a:solidFill>
                  <a:srgbClr val="333333"/>
                </a:solidFill>
                <a:effectLst/>
                <a:latin typeface="Meta IGM" panose="02000503040000020004" pitchFamily="2" charset="0"/>
              </a:rPr>
              <a:t/>
            </a:r>
            <a:br>
              <a:rPr lang="de-DE" b="0" i="0" dirty="0" smtClean="0">
                <a:solidFill>
                  <a:srgbClr val="333333"/>
                </a:solidFill>
                <a:effectLst/>
                <a:latin typeface="Meta IGM" panose="02000503040000020004" pitchFamily="2" charset="0"/>
              </a:rPr>
            </a:br>
            <a:r>
              <a:rPr lang="de-DE" b="0" i="0" dirty="0" smtClean="0">
                <a:solidFill>
                  <a:srgbClr val="333333"/>
                </a:solidFill>
                <a:effectLst/>
                <a:latin typeface="Meta IGM" panose="02000503040000020004" pitchFamily="2" charset="0"/>
              </a:rPr>
              <a:t>+4,2 % zum Vormonat (real, saison- und kalenderbereinigt)</a:t>
            </a:r>
            <a:br>
              <a:rPr lang="de-DE" b="0" i="0" dirty="0" smtClean="0">
                <a:solidFill>
                  <a:srgbClr val="333333"/>
                </a:solidFill>
                <a:effectLst/>
                <a:latin typeface="Meta IGM" panose="02000503040000020004" pitchFamily="2" charset="0"/>
              </a:rPr>
            </a:br>
            <a:r>
              <a:rPr lang="de-DE" b="0" i="0" dirty="0" smtClean="0">
                <a:solidFill>
                  <a:srgbClr val="333333"/>
                </a:solidFill>
                <a:effectLst/>
                <a:latin typeface="Meta IGM" panose="02000503040000020004" pitchFamily="2" charset="0"/>
              </a:rPr>
              <a:t>-15,4 % zum Vorjahresmonat (real, kalenderbereinigt)</a:t>
            </a:r>
            <a:br>
              <a:rPr lang="de-DE" b="0" i="0" dirty="0" smtClean="0">
                <a:solidFill>
                  <a:srgbClr val="333333"/>
                </a:solidFill>
                <a:effectLst/>
                <a:latin typeface="Meta IGM" panose="02000503040000020004" pitchFamily="2" charset="0"/>
              </a:rPr>
            </a:br>
            <a:r>
              <a:rPr lang="de-DE" b="0" i="0" dirty="0" smtClean="0">
                <a:solidFill>
                  <a:srgbClr val="333333"/>
                </a:solidFill>
                <a:effectLst/>
                <a:latin typeface="Meta IGM" panose="02000503040000020004" pitchFamily="2" charset="0"/>
              </a:rPr>
              <a:t>-3,4 % zum Vorjahresmonat (nominal) </a:t>
            </a:r>
          </a:p>
          <a:p>
            <a:pPr algn="l"/>
            <a:r>
              <a:rPr lang="de-DE" b="1" i="0" dirty="0" smtClean="0">
                <a:solidFill>
                  <a:srgbClr val="333333"/>
                </a:solidFill>
                <a:effectLst/>
                <a:latin typeface="Meta IGM" panose="02000503040000020004" pitchFamily="2" charset="0"/>
              </a:rPr>
              <a:t>Umsatz im Bauhauptgewerbe, Februar 2023</a:t>
            </a:r>
            <a:r>
              <a:rPr lang="de-DE" b="0" i="0" dirty="0" smtClean="0">
                <a:solidFill>
                  <a:srgbClr val="333333"/>
                </a:solidFill>
                <a:effectLst/>
                <a:latin typeface="Meta IGM" panose="02000503040000020004" pitchFamily="2" charset="0"/>
              </a:rPr>
              <a:t/>
            </a:r>
            <a:br>
              <a:rPr lang="de-DE" b="0" i="0" dirty="0" smtClean="0">
                <a:solidFill>
                  <a:srgbClr val="333333"/>
                </a:solidFill>
                <a:effectLst/>
                <a:latin typeface="Meta IGM" panose="02000503040000020004" pitchFamily="2" charset="0"/>
              </a:rPr>
            </a:br>
            <a:r>
              <a:rPr lang="de-DE" b="0" i="0" dirty="0" smtClean="0">
                <a:solidFill>
                  <a:srgbClr val="333333"/>
                </a:solidFill>
                <a:effectLst/>
                <a:latin typeface="Meta IGM" panose="02000503040000020004" pitchFamily="2" charset="0"/>
              </a:rPr>
              <a:t>-6,8 % zum Vorjahresmonat (real)</a:t>
            </a:r>
            <a:br>
              <a:rPr lang="de-DE" b="0" i="0" dirty="0" smtClean="0">
                <a:solidFill>
                  <a:srgbClr val="333333"/>
                </a:solidFill>
                <a:effectLst/>
                <a:latin typeface="Meta IGM" panose="02000503040000020004" pitchFamily="2" charset="0"/>
              </a:rPr>
            </a:br>
            <a:r>
              <a:rPr lang="de-DE" b="0" i="0" dirty="0" smtClean="0">
                <a:solidFill>
                  <a:srgbClr val="333333"/>
                </a:solidFill>
                <a:effectLst/>
                <a:latin typeface="Meta IGM" panose="02000503040000020004" pitchFamily="2" charset="0"/>
              </a:rPr>
              <a:t>+7,1 % zum Vorjahresmonat (nominal) </a:t>
            </a:r>
          </a:p>
          <a:p>
            <a:pPr algn="l"/>
            <a:r>
              <a:rPr lang="de-DE" b="0" i="0" dirty="0" smtClean="0">
                <a:solidFill>
                  <a:srgbClr val="333333"/>
                </a:solidFill>
                <a:effectLst/>
                <a:latin typeface="Meta IGM" panose="02000503040000020004" pitchFamily="2" charset="0"/>
              </a:rPr>
              <a:t>WIESBADEN – Der reale (preisbereinigte) Auftragseingang im Bauhauptgewerbe ist nach Angaben des Statistischen Bundesamtes (</a:t>
            </a:r>
            <a:r>
              <a:rPr lang="de-DE" b="0" i="0" dirty="0" err="1" smtClean="0">
                <a:solidFill>
                  <a:srgbClr val="333333"/>
                </a:solidFill>
                <a:effectLst/>
                <a:latin typeface="Meta IGM" panose="02000503040000020004" pitchFamily="2" charset="0"/>
              </a:rPr>
              <a:t>Destatis</a:t>
            </a:r>
            <a:r>
              <a:rPr lang="de-DE" b="0" i="0" dirty="0" smtClean="0">
                <a:solidFill>
                  <a:srgbClr val="333333"/>
                </a:solidFill>
                <a:effectLst/>
                <a:latin typeface="Meta IGM" panose="02000503040000020004" pitchFamily="2" charset="0"/>
              </a:rPr>
              <a:t>) im Februar 2023 gegenüber Januar 2023 kalender- und saisonbereinigt um 4,2 % gestiegen. Dabei sank der Auftragseingang im Hochbau um 6,0 %, während er im Tiefbau um 14,6 % stieg.</a:t>
            </a:r>
          </a:p>
          <a:p>
            <a:pPr algn="l"/>
            <a:r>
              <a:rPr lang="de-DE" b="0" i="0" dirty="0" smtClean="0">
                <a:solidFill>
                  <a:srgbClr val="333333"/>
                </a:solidFill>
                <a:effectLst/>
                <a:latin typeface="Meta IGM" panose="02000503040000020004" pitchFamily="2" charset="0"/>
              </a:rPr>
              <a:t>Im Vergleich zum Vorjahresmonat Februar 2022 fiel der reale, kalenderbereinigte Auftragseingang um 15,4 %. Hier sank der Auftragseingang im Hochbau um 29,0 %, während er im Tiefbau um 1,5 % anstieg. Der nominale (nicht preisbereinigte) Auftragseingang lag im Februar 2023 mit einem Volumen von 7,4 Milliarden Euro trotz deutlich gestiegener </a:t>
            </a:r>
            <a:r>
              <a:rPr lang="de-DE" b="1" i="0" u="sng" dirty="0" smtClean="0">
                <a:solidFill>
                  <a:srgbClr val="2C74B5"/>
                </a:solidFill>
                <a:effectLst/>
                <a:latin typeface="Meta IGM" panose="02000503040000020004" pitchFamily="2" charset="0"/>
                <a:hlinkClick r:id="rId3" tooltip="Baupreise für Wohngebäude im Februar 2023: +15,1 % gegenüber Februar 2022"/>
              </a:rPr>
              <a:t>Baupreise</a:t>
            </a:r>
            <a:r>
              <a:rPr lang="de-DE" b="0" i="0" dirty="0" smtClean="0">
                <a:solidFill>
                  <a:srgbClr val="333333"/>
                </a:solidFill>
                <a:effectLst/>
                <a:latin typeface="Meta IGM" panose="02000503040000020004" pitchFamily="2" charset="0"/>
              </a:rPr>
              <a:t> 3,4 % unter dem Vorjahresniveau.</a:t>
            </a:r>
            <a:r>
              <a:rPr lang="de-DE" dirty="0" smtClean="0">
                <a:latin typeface="Meta IGM" panose="02000503040000020004" pitchFamily="2" charset="0"/>
              </a:rPr>
              <a:t>“</a:t>
            </a:r>
          </a:p>
          <a:p>
            <a:r>
              <a:rPr lang="de-DE" b="0" i="0" dirty="0" smtClean="0">
                <a:solidFill>
                  <a:srgbClr val="333333"/>
                </a:solidFill>
                <a:effectLst/>
                <a:latin typeface="Meta IGM" panose="02000503040000020004" pitchFamily="2" charset="0"/>
              </a:rPr>
              <a:t/>
            </a:r>
            <a:br>
              <a:rPr lang="de-DE" b="0" i="0" dirty="0" smtClean="0">
                <a:solidFill>
                  <a:srgbClr val="333333"/>
                </a:solidFill>
                <a:effectLst/>
                <a:latin typeface="Meta IGM" panose="02000503040000020004" pitchFamily="2" charset="0"/>
              </a:rPr>
            </a:br>
            <a:r>
              <a:rPr lang="de-DE" b="0" i="0" dirty="0" smtClean="0">
                <a:solidFill>
                  <a:srgbClr val="333333"/>
                </a:solidFill>
                <a:effectLst/>
                <a:latin typeface="Meta IGM" panose="02000503040000020004" pitchFamily="2" charset="0"/>
              </a:rPr>
              <a:t> </a:t>
            </a:r>
            <a:r>
              <a:rPr lang="de-DE" dirty="0" smtClean="0">
                <a:latin typeface="Meta IGM" panose="02000503040000020004" pitchFamily="2" charset="0"/>
              </a:rPr>
              <a:t>(Quelle:</a:t>
            </a:r>
            <a:r>
              <a:rPr lang="de-DE" baseline="0" dirty="0" smtClean="0">
                <a:latin typeface="Meta IGM" panose="02000503040000020004" pitchFamily="2" charset="0"/>
              </a:rPr>
              <a:t> Statistisches Bundesamt)</a:t>
            </a:r>
            <a:endParaRPr lang="de-DE" dirty="0" smtClean="0">
              <a:latin typeface="Meta IGM" panose="02000503040000020004" pitchFamily="2" charset="0"/>
            </a:endParaRPr>
          </a:p>
          <a:p>
            <a:endParaRPr lang="de-DE" b="0" dirty="0" smtClean="0">
              <a:latin typeface="Meta IGM" panose="02000503040000020004" pitchFamily="2" charset="0"/>
            </a:endParaRPr>
          </a:p>
        </p:txBody>
      </p:sp>
      <p:sp>
        <p:nvSpPr>
          <p:cNvPr id="4" name="Foliennummernplatzhalter 3"/>
          <p:cNvSpPr>
            <a:spLocks noGrp="1"/>
          </p:cNvSpPr>
          <p:nvPr>
            <p:ph type="sldNum" sz="quarter" idx="10"/>
          </p:nvPr>
        </p:nvSpPr>
        <p:spPr/>
        <p:txBody>
          <a:bodyPr/>
          <a:lstStyle/>
          <a:p>
            <a:fld id="{AD868B3C-6C54-1D41-B938-33F4013C078E}" type="slidenum">
              <a:rPr lang="de-DE" smtClean="0"/>
              <a:pPr/>
              <a:t>17</a:t>
            </a:fld>
            <a:endParaRPr lang="de-DE" dirty="0"/>
          </a:p>
        </p:txBody>
      </p:sp>
    </p:spTree>
    <p:extLst>
      <p:ext uri="{BB962C8B-B14F-4D97-AF65-F5344CB8AC3E}">
        <p14:creationId xmlns:p14="http://schemas.microsoft.com/office/powerpoint/2010/main" val="4268831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0" dirty="0" smtClean="0"/>
          </a:p>
        </p:txBody>
      </p:sp>
      <p:sp>
        <p:nvSpPr>
          <p:cNvPr id="4" name="Foliennummernplatzhalter 3"/>
          <p:cNvSpPr>
            <a:spLocks noGrp="1"/>
          </p:cNvSpPr>
          <p:nvPr>
            <p:ph type="sldNum" sz="quarter" idx="10"/>
          </p:nvPr>
        </p:nvSpPr>
        <p:spPr/>
        <p:txBody>
          <a:bodyPr/>
          <a:lstStyle/>
          <a:p>
            <a:fld id="{AD868B3C-6C54-1D41-B938-33F4013C078E}" type="slidenum">
              <a:rPr lang="de-DE" smtClean="0"/>
              <a:pPr/>
              <a:t>18</a:t>
            </a:fld>
            <a:endParaRPr lang="de-DE" dirty="0"/>
          </a:p>
        </p:txBody>
      </p:sp>
    </p:spTree>
    <p:extLst>
      <p:ext uri="{BB962C8B-B14F-4D97-AF65-F5344CB8AC3E}">
        <p14:creationId xmlns:p14="http://schemas.microsoft.com/office/powerpoint/2010/main" val="19253978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19</a:t>
            </a:fld>
            <a:endParaRPr lang="de-DE" dirty="0"/>
          </a:p>
        </p:txBody>
      </p:sp>
    </p:spTree>
    <p:extLst>
      <p:ext uri="{BB962C8B-B14F-4D97-AF65-F5344CB8AC3E}">
        <p14:creationId xmlns:p14="http://schemas.microsoft.com/office/powerpoint/2010/main" val="2200582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20</a:t>
            </a:fld>
            <a:endParaRPr lang="de-DE" dirty="0"/>
          </a:p>
        </p:txBody>
      </p:sp>
    </p:spTree>
    <p:extLst>
      <p:ext uri="{BB962C8B-B14F-4D97-AF65-F5344CB8AC3E}">
        <p14:creationId xmlns:p14="http://schemas.microsoft.com/office/powerpoint/2010/main" val="33032668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21</a:t>
            </a:fld>
            <a:endParaRPr lang="de-DE" dirty="0"/>
          </a:p>
        </p:txBody>
      </p:sp>
    </p:spTree>
    <p:extLst>
      <p:ext uri="{BB962C8B-B14F-4D97-AF65-F5344CB8AC3E}">
        <p14:creationId xmlns:p14="http://schemas.microsoft.com/office/powerpoint/2010/main" val="17128316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t>
            </a:r>
            <a:r>
              <a:rPr lang="de-DE" baseline="0" dirty="0" smtClean="0"/>
              <a:t> </a:t>
            </a:r>
            <a:r>
              <a:rPr lang="de-DE" dirty="0" smtClean="0"/>
              <a:t>In Deutschland fehlen heute nicht mehr nur Fachkräfte, sondern auch Hunderttausende </a:t>
            </a:r>
            <a:r>
              <a:rPr lang="de-DE" dirty="0" err="1" smtClean="0"/>
              <a:t>Hilfsarbeiter:innen</a:t>
            </a:r>
            <a:r>
              <a:rPr lang="de-DE" dirty="0" smtClean="0"/>
              <a:t>. </a:t>
            </a:r>
          </a:p>
          <a:p>
            <a:pPr marL="171450" indent="-171450">
              <a:buFontTx/>
              <a:buChar char="-"/>
            </a:pPr>
            <a:r>
              <a:rPr lang="de-DE" dirty="0" smtClean="0"/>
              <a:t>Fast zwei Millionen Stellen sind unbesetzt </a:t>
            </a:r>
          </a:p>
          <a:p>
            <a:pPr marL="171450" indent="-171450">
              <a:buFontTx/>
              <a:buChar char="-"/>
            </a:pPr>
            <a:r>
              <a:rPr lang="de-DE" dirty="0" smtClean="0"/>
              <a:t>DIHK:</a:t>
            </a:r>
            <a:r>
              <a:rPr lang="de-DE" baseline="0" dirty="0" smtClean="0"/>
              <a:t> allein in diesem Jahr </a:t>
            </a:r>
            <a:r>
              <a:rPr lang="de-DE" dirty="0" smtClean="0"/>
              <a:t>kostet der Personalmangel 100 Milliarden Euro an verlorener Wirtschaftsleistung </a:t>
            </a:r>
          </a:p>
          <a:p>
            <a:pPr marL="171450" indent="-171450">
              <a:buFontTx/>
              <a:buChar char="-"/>
            </a:pPr>
            <a:r>
              <a:rPr lang="de-DE" dirty="0" smtClean="0"/>
              <a:t>Arbeitsmarkt hat sich zu einem </a:t>
            </a:r>
            <a:r>
              <a:rPr lang="de-DE" dirty="0" err="1" smtClean="0"/>
              <a:t>Bewerber:innenmarkt</a:t>
            </a:r>
            <a:r>
              <a:rPr lang="de-DE" dirty="0" smtClean="0"/>
              <a:t> gewandelt</a:t>
            </a:r>
          </a:p>
          <a:p>
            <a:pPr marL="171450" indent="-171450">
              <a:buFontTx/>
              <a:buChar char="-"/>
            </a:pPr>
            <a:r>
              <a:rPr lang="de-DE" dirty="0" smtClean="0"/>
              <a:t>Personalgewinnung wird</a:t>
            </a:r>
            <a:r>
              <a:rPr lang="de-DE" baseline="0" dirty="0" smtClean="0"/>
              <a:t> zum entscheidenden ökonomischen Erfolgsfaktor</a:t>
            </a:r>
            <a:endParaRPr lang="de-DE" dirty="0"/>
          </a:p>
        </p:txBody>
      </p:sp>
      <p:sp>
        <p:nvSpPr>
          <p:cNvPr id="4" name="Foliennummernplatzhalt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D868B3C-6C54-1D41-B938-33F4013C078E}" type="slidenum">
              <a:rPr kumimoji="0" lang="de-DE" sz="1000" b="0" i="0" u="none" strike="noStrike" kern="1200" cap="none" spc="0" normalizeH="0" baseline="0" noProof="0" smtClean="0">
                <a:ln>
                  <a:noFill/>
                </a:ln>
                <a:solidFill>
                  <a:prstClr val="black"/>
                </a:solidFill>
                <a:effectLst/>
                <a:uLnTx/>
                <a:uFillTx/>
                <a:latin typeface="Meta IGM" panose="02000503040000020004" pitchFamily="2"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22</a:t>
            </a:fld>
            <a:endParaRPr kumimoji="0" lang="de-DE" sz="1000" b="0" i="0" u="none" strike="noStrike" kern="1200" cap="none" spc="0" normalizeH="0" baseline="0" noProof="0" dirty="0">
              <a:ln>
                <a:noFill/>
              </a:ln>
              <a:solidFill>
                <a:prstClr val="black"/>
              </a:solidFill>
              <a:effectLst/>
              <a:uLnTx/>
              <a:uFillTx/>
              <a:latin typeface="Meta IGM" panose="02000503040000020004" pitchFamily="2" charset="0"/>
              <a:ea typeface="+mn-ea"/>
              <a:cs typeface="+mn-cs"/>
            </a:endParaRPr>
          </a:p>
        </p:txBody>
      </p:sp>
    </p:spTree>
    <p:extLst>
      <p:ext uri="{BB962C8B-B14F-4D97-AF65-F5344CB8AC3E}">
        <p14:creationId xmlns:p14="http://schemas.microsoft.com/office/powerpoint/2010/main" val="1251851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smtClean="0"/>
              <a:t>Globales</a:t>
            </a:r>
            <a:r>
              <a:rPr lang="en-US" dirty="0" smtClean="0"/>
              <a:t> </a:t>
            </a:r>
            <a:r>
              <a:rPr lang="en-US" dirty="0" err="1" smtClean="0"/>
              <a:t>Wachstum</a:t>
            </a:r>
            <a:r>
              <a:rPr lang="en-US" baseline="0" dirty="0" smtClean="0"/>
              <a:t> 2022: 3,4%, </a:t>
            </a:r>
            <a:r>
              <a:rPr lang="en-US" baseline="0" dirty="0" err="1" smtClean="0"/>
              <a:t>wird</a:t>
            </a:r>
            <a:r>
              <a:rPr lang="en-US" baseline="0" dirty="0" smtClean="0"/>
              <a:t> in 2023 auf 2,8% </a:t>
            </a:r>
            <a:r>
              <a:rPr lang="en-US" baseline="0" dirty="0" err="1" smtClean="0"/>
              <a:t>zurückgehen</a:t>
            </a:r>
            <a:r>
              <a:rPr lang="en-US" baseline="0" dirty="0" smtClean="0"/>
              <a:t>, um 2024 auf 3,0 </a:t>
            </a:r>
            <a:r>
              <a:rPr lang="en-US" baseline="0" dirty="0" err="1" smtClean="0"/>
              <a:t>Prozent</a:t>
            </a:r>
            <a:r>
              <a:rPr lang="en-US" baseline="0" dirty="0" smtClean="0"/>
              <a:t> </a:t>
            </a:r>
            <a:r>
              <a:rPr lang="en-US" baseline="0" dirty="0" err="1" smtClean="0"/>
              <a:t>zu</a:t>
            </a:r>
            <a:r>
              <a:rPr lang="en-US" baseline="0" dirty="0" smtClean="0"/>
              <a:t> </a:t>
            </a:r>
            <a:r>
              <a:rPr lang="en-US" baseline="0" dirty="0" err="1" smtClean="0"/>
              <a:t>steigen</a:t>
            </a:r>
            <a:r>
              <a:rPr lang="en-US" baseline="0" dirty="0" smtClean="0"/>
              <a:t>. </a:t>
            </a:r>
          </a:p>
          <a:p>
            <a:endParaRPr lang="en-US" baseline="0" dirty="0" smtClean="0"/>
          </a:p>
          <a:p>
            <a:r>
              <a:rPr lang="de-DE" baseline="0" dirty="0" smtClean="0"/>
              <a:t>„Die Risiken für die Aussichten sind stark nach unten verschoben, wobei die Chancen für eine harte Landung gestiegen sind. In einem plausiblen Alternativszenario mit einer weiteren Belastung des Finanzsektors würde sich das globale Wachstum bis 2023 auf etwa 2,5 % verlangsamen.</a:t>
            </a:r>
          </a:p>
          <a:p>
            <a:endParaRPr lang="de-DE" baseline="0" dirty="0" smtClean="0"/>
          </a:p>
          <a:p>
            <a:r>
              <a:rPr lang="de-DE" baseline="0" dirty="0" smtClean="0"/>
              <a:t>Für die nächsten fünf Jahre wird ein Wachstum von etwa 3 % erwartet. Diese Basisprognose von 3 Prozent in fünf Jahren bis 2028 ist die niedrigste mittelfristige Wachstumsprognose seit 1990 und liegt deutlich unter dem Durchschnitt von 3,8 Prozent der letzten zwei Jahrzehnte.“ (IWF April 2023 Outlook)</a:t>
            </a:r>
            <a:endParaRPr lang="en-US" baseline="0" dirty="0" smtClean="0"/>
          </a:p>
          <a:p>
            <a:endParaRPr lang="en-US" baseline="0" dirty="0" smtClean="0"/>
          </a:p>
          <a:p>
            <a:r>
              <a:rPr lang="en-US" baseline="0" dirty="0" err="1" smtClean="0"/>
              <a:t>Erholung</a:t>
            </a:r>
            <a:r>
              <a:rPr lang="en-US" baseline="0" dirty="0" smtClean="0"/>
              <a:t> in 2023 </a:t>
            </a:r>
            <a:r>
              <a:rPr lang="en-US" baseline="0" dirty="0" err="1" smtClean="0"/>
              <a:t>getrieben</a:t>
            </a:r>
            <a:r>
              <a:rPr lang="en-US" baseline="0" dirty="0" smtClean="0"/>
              <a:t> </a:t>
            </a:r>
            <a:r>
              <a:rPr lang="en-US" baseline="0" dirty="0" err="1" smtClean="0"/>
              <a:t>vom</a:t>
            </a:r>
            <a:r>
              <a:rPr lang="en-US" baseline="0" dirty="0" smtClean="0"/>
              <a:t> </a:t>
            </a:r>
            <a:r>
              <a:rPr lang="en-US" baseline="0" dirty="0" err="1" smtClean="0"/>
              <a:t>Wachstum</a:t>
            </a:r>
            <a:r>
              <a:rPr lang="en-US" baseline="0" dirty="0" smtClean="0"/>
              <a:t> in China, das </a:t>
            </a:r>
            <a:r>
              <a:rPr lang="en-US" baseline="0" dirty="0" err="1" smtClean="0"/>
              <a:t>nach</a:t>
            </a:r>
            <a:r>
              <a:rPr lang="en-US" baseline="0" dirty="0" smtClean="0"/>
              <a:t> </a:t>
            </a:r>
            <a:r>
              <a:rPr lang="en-US" baseline="0" dirty="0" err="1" smtClean="0"/>
              <a:t>dem</a:t>
            </a:r>
            <a:r>
              <a:rPr lang="en-US" baseline="0" dirty="0" smtClean="0"/>
              <a:t> </a:t>
            </a:r>
            <a:r>
              <a:rPr lang="en-US" baseline="0" dirty="0" err="1" smtClean="0"/>
              <a:t>Ende</a:t>
            </a:r>
            <a:r>
              <a:rPr lang="en-US" baseline="0" dirty="0" smtClean="0"/>
              <a:t> der </a:t>
            </a:r>
            <a:r>
              <a:rPr lang="en-US" baseline="0" dirty="0" err="1" smtClean="0"/>
              <a:t>harten</a:t>
            </a:r>
            <a:r>
              <a:rPr lang="en-US" baseline="0" dirty="0" smtClean="0"/>
              <a:t> </a:t>
            </a:r>
            <a:r>
              <a:rPr lang="en-US" baseline="0" dirty="0" err="1" smtClean="0"/>
              <a:t>Coronamaßnahmen</a:t>
            </a:r>
            <a:r>
              <a:rPr lang="en-US" baseline="0" dirty="0" smtClean="0"/>
              <a:t> </a:t>
            </a:r>
            <a:r>
              <a:rPr lang="en-US" baseline="0" dirty="0" err="1" smtClean="0"/>
              <a:t>deutlich</a:t>
            </a:r>
            <a:r>
              <a:rPr lang="en-US" baseline="0" dirty="0" smtClean="0"/>
              <a:t> an </a:t>
            </a:r>
            <a:r>
              <a:rPr lang="en-US" baseline="0" dirty="0" err="1" smtClean="0"/>
              <a:t>Fahrt</a:t>
            </a:r>
            <a:r>
              <a:rPr lang="en-US" baseline="0" dirty="0" smtClean="0"/>
              <a:t> </a:t>
            </a:r>
            <a:r>
              <a:rPr lang="en-US" baseline="0" dirty="0" err="1" smtClean="0"/>
              <a:t>aufnehmen</a:t>
            </a:r>
            <a:r>
              <a:rPr lang="en-US" baseline="0" dirty="0" smtClean="0"/>
              <a:t> </a:t>
            </a:r>
            <a:r>
              <a:rPr lang="en-US" baseline="0" dirty="0" err="1" smtClean="0"/>
              <a:t>wird</a:t>
            </a:r>
            <a:r>
              <a:rPr lang="en-US" baseline="0" dirty="0" smtClean="0"/>
              <a:t>. </a:t>
            </a:r>
            <a:r>
              <a:rPr lang="en-US" baseline="0" dirty="0" err="1" smtClean="0"/>
              <a:t>Volkskongress</a:t>
            </a:r>
            <a:r>
              <a:rPr lang="en-US" baseline="0" dirty="0" smtClean="0"/>
              <a:t> </a:t>
            </a:r>
            <a:r>
              <a:rPr lang="en-US" baseline="0" dirty="0" err="1" smtClean="0"/>
              <a:t>peilt</a:t>
            </a:r>
            <a:r>
              <a:rPr lang="en-US" baseline="0" dirty="0" smtClean="0"/>
              <a:t> </a:t>
            </a:r>
            <a:r>
              <a:rPr lang="en-US" baseline="0" dirty="0" err="1" smtClean="0"/>
              <a:t>für</a:t>
            </a:r>
            <a:r>
              <a:rPr lang="en-US" baseline="0" dirty="0" smtClean="0"/>
              <a:t> 2023 </a:t>
            </a:r>
            <a:r>
              <a:rPr lang="en-US" baseline="0" dirty="0" err="1" smtClean="0"/>
              <a:t>rund</a:t>
            </a:r>
            <a:r>
              <a:rPr lang="en-US" baseline="0" dirty="0" smtClean="0"/>
              <a:t> 5% an.</a:t>
            </a:r>
          </a:p>
          <a:p>
            <a:endParaRPr lang="en-US" baseline="0" dirty="0" smtClean="0"/>
          </a:p>
          <a:p>
            <a:r>
              <a:rPr lang="en-US" baseline="0" dirty="0" smtClean="0"/>
              <a:t>IWF </a:t>
            </a:r>
            <a:r>
              <a:rPr lang="en-US" baseline="0" dirty="0" err="1" smtClean="0"/>
              <a:t>geht</a:t>
            </a:r>
            <a:r>
              <a:rPr lang="en-US" baseline="0" dirty="0" smtClean="0"/>
              <a:t> </a:t>
            </a:r>
            <a:r>
              <a:rPr lang="en-US" baseline="0" dirty="0" err="1" smtClean="0"/>
              <a:t>insgesamt</a:t>
            </a:r>
            <a:r>
              <a:rPr lang="en-US" baseline="0" dirty="0" smtClean="0"/>
              <a:t> </a:t>
            </a:r>
            <a:r>
              <a:rPr lang="en-US" baseline="0" dirty="0" err="1" smtClean="0"/>
              <a:t>für</a:t>
            </a:r>
            <a:r>
              <a:rPr lang="en-US" baseline="0" dirty="0" smtClean="0"/>
              <a:t> 2023 und 2024 von </a:t>
            </a:r>
            <a:r>
              <a:rPr lang="en-US" baseline="0" dirty="0" err="1" smtClean="0"/>
              <a:t>einer</a:t>
            </a:r>
            <a:r>
              <a:rPr lang="en-US" baseline="0" dirty="0" smtClean="0"/>
              <a:t> </a:t>
            </a:r>
            <a:r>
              <a:rPr lang="en-US" baseline="0" dirty="0" err="1" smtClean="0"/>
              <a:t>schrittweisen</a:t>
            </a:r>
            <a:r>
              <a:rPr lang="en-US" baseline="0" dirty="0" smtClean="0"/>
              <a:t> </a:t>
            </a:r>
            <a:r>
              <a:rPr lang="en-US" baseline="0" dirty="0" err="1" smtClean="0"/>
              <a:t>Normalisierung</a:t>
            </a:r>
            <a:r>
              <a:rPr lang="en-US" baseline="0" dirty="0" smtClean="0"/>
              <a:t> der </a:t>
            </a:r>
            <a:r>
              <a:rPr lang="en-US" baseline="0" dirty="0" err="1" smtClean="0"/>
              <a:t>globalen</a:t>
            </a:r>
            <a:r>
              <a:rPr lang="en-US" baseline="0" dirty="0" smtClean="0"/>
              <a:t> </a:t>
            </a:r>
            <a:r>
              <a:rPr lang="en-US" baseline="0" dirty="0" err="1" smtClean="0"/>
              <a:t>Lieferketten</a:t>
            </a:r>
            <a:r>
              <a:rPr lang="en-US" baseline="0" dirty="0" smtClean="0"/>
              <a:t> und </a:t>
            </a:r>
            <a:r>
              <a:rPr lang="en-US" baseline="0" dirty="0" err="1" smtClean="0"/>
              <a:t>einem</a:t>
            </a:r>
            <a:r>
              <a:rPr lang="en-US" baseline="0" dirty="0" smtClean="0"/>
              <a:t> </a:t>
            </a:r>
            <a:r>
              <a:rPr lang="en-US" baseline="0" dirty="0" err="1" smtClean="0"/>
              <a:t>Rückgang</a:t>
            </a:r>
            <a:r>
              <a:rPr lang="en-US" baseline="0" dirty="0" smtClean="0"/>
              <a:t> der </a:t>
            </a:r>
            <a:r>
              <a:rPr lang="en-US" baseline="0" dirty="0" err="1" smtClean="0"/>
              <a:t>Energie</a:t>
            </a:r>
            <a:r>
              <a:rPr lang="en-US" baseline="0" dirty="0" smtClean="0"/>
              <a:t>- und </a:t>
            </a:r>
            <a:r>
              <a:rPr lang="en-US" baseline="0" dirty="0" err="1" smtClean="0"/>
              <a:t>Rohstoffpreise</a:t>
            </a:r>
            <a:r>
              <a:rPr lang="en-US" baseline="0" dirty="0" smtClean="0"/>
              <a:t> </a:t>
            </a:r>
            <a:r>
              <a:rPr lang="en-US" baseline="0" dirty="0" err="1" smtClean="0"/>
              <a:t>aus.</a:t>
            </a:r>
            <a:endParaRPr lang="en-US" baseline="0" dirty="0" smtClean="0"/>
          </a:p>
          <a:p>
            <a:endParaRPr lang="en-US" baseline="0" dirty="0" smtClean="0"/>
          </a:p>
          <a:p>
            <a:r>
              <a:rPr lang="en-US" b="1" baseline="0" dirty="0" smtClean="0"/>
              <a:t>USA</a:t>
            </a:r>
          </a:p>
          <a:p>
            <a:r>
              <a:rPr lang="en-US" baseline="0" dirty="0" err="1" smtClean="0"/>
              <a:t>Verlangsamung</a:t>
            </a:r>
            <a:r>
              <a:rPr lang="en-US" baseline="0" dirty="0" smtClean="0"/>
              <a:t> der </a:t>
            </a:r>
            <a:r>
              <a:rPr lang="en-US" baseline="0" dirty="0" err="1" smtClean="0"/>
              <a:t>Wachstumsdynamik</a:t>
            </a:r>
            <a:r>
              <a:rPr lang="en-US" baseline="0" dirty="0" smtClean="0"/>
              <a:t> in 2023/24. </a:t>
            </a:r>
            <a:r>
              <a:rPr lang="en-US" baseline="0" dirty="0" err="1" smtClean="0"/>
              <a:t>Erholung</a:t>
            </a:r>
            <a:r>
              <a:rPr lang="en-US" baseline="0" dirty="0" smtClean="0"/>
              <a:t> des </a:t>
            </a:r>
            <a:r>
              <a:rPr lang="en-US" baseline="0" dirty="0" err="1" smtClean="0"/>
              <a:t>Wachstums</a:t>
            </a:r>
            <a:r>
              <a:rPr lang="en-US" baseline="0" dirty="0" smtClean="0"/>
              <a:t> </a:t>
            </a:r>
            <a:r>
              <a:rPr lang="en-US" baseline="0" dirty="0" err="1" smtClean="0"/>
              <a:t>wird</a:t>
            </a:r>
            <a:r>
              <a:rPr lang="en-US" baseline="0" dirty="0" smtClean="0"/>
              <a:t> </a:t>
            </a:r>
            <a:r>
              <a:rPr lang="en-US" baseline="0" dirty="0" err="1" smtClean="0"/>
              <a:t>für</a:t>
            </a:r>
            <a:r>
              <a:rPr lang="en-US" baseline="0" dirty="0" smtClean="0"/>
              <a:t> die </a:t>
            </a:r>
            <a:r>
              <a:rPr lang="en-US" baseline="0" dirty="0" err="1" smtClean="0"/>
              <a:t>zweite</a:t>
            </a:r>
            <a:r>
              <a:rPr lang="en-US" baseline="0" dirty="0" smtClean="0"/>
              <a:t> </a:t>
            </a:r>
            <a:r>
              <a:rPr lang="en-US" baseline="0" dirty="0" err="1" smtClean="0"/>
              <a:t>Hälfte</a:t>
            </a:r>
            <a:r>
              <a:rPr lang="en-US" baseline="0" dirty="0" smtClean="0"/>
              <a:t> 2024 </a:t>
            </a:r>
            <a:r>
              <a:rPr lang="en-US" baseline="0" dirty="0" err="1" smtClean="0"/>
              <a:t>erwartet</a:t>
            </a:r>
            <a:r>
              <a:rPr lang="en-US" baseline="0" dirty="0" smtClean="0"/>
              <a:t>. </a:t>
            </a:r>
          </a:p>
          <a:p>
            <a:r>
              <a:rPr lang="de-DE" baseline="0" dirty="0" smtClean="0"/>
              <a:t>Das Jahreswachstum für 2023 wurde um 0,4 Prozentpunkte nach oben korrigiert, was Übertragungseffekte der robusten Binnennachfrage im Jahr 2022 widerspiegelt, (z.T. erfolgreiche Tarifrunden) Aber eine Abwärtskorrektur um 0,2 Prozentpunkte in 2024. Abwärtskorrektur des Wachstums im Jahr 2024 aufgrund des steileren Pfades der Zinserhöhungen der Federal Reserve auf einen Spitzenwert von etwa 5,1 Prozent im Jahr 2023. (IWF)</a:t>
            </a:r>
          </a:p>
          <a:p>
            <a:r>
              <a:rPr lang="de-DE" baseline="0" dirty="0" smtClean="0"/>
              <a:t>Deutsche Bundesbank (Monatsbericht Februar 2023): Trübere Weltkonjunktur </a:t>
            </a:r>
            <a:r>
              <a:rPr lang="de-DE" baseline="0" dirty="0" smtClean="0">
                <a:sym typeface="Wingdings" panose="05000000000000000000" pitchFamily="2" charset="2"/>
              </a:rPr>
              <a:t> Rückgang der Exporte (kommt auf die Waren an, Anm. d. Vortragenden). In Q4 zunehmende Kaufzurückhaltung der privaten Verbraucher.</a:t>
            </a:r>
            <a:endParaRPr lang="de-DE" baseline="0" dirty="0" smtClean="0"/>
          </a:p>
          <a:p>
            <a:endParaRPr lang="de-DE" baseline="0" dirty="0" smtClean="0"/>
          </a:p>
          <a:p>
            <a:r>
              <a:rPr lang="en-US" b="1" baseline="0" dirty="0" smtClean="0"/>
              <a:t>EURO-</a:t>
            </a:r>
            <a:r>
              <a:rPr lang="en-US" b="1" baseline="0" dirty="0" err="1" smtClean="0"/>
              <a:t>Raum</a:t>
            </a:r>
            <a:endParaRPr lang="en-US" b="1" baseline="0" dirty="0" smtClean="0"/>
          </a:p>
          <a:p>
            <a:r>
              <a:rPr lang="de-DE" baseline="0" dirty="0" smtClean="0"/>
              <a:t>Das Wachstum im Euroraum wird den Projektionen zufolge im Jahr 2023 mit 0,7 Prozent seinen Tiefpunkt erreichen, bevor es auf 1,6 Prozent im Jahr 2024. Die Aufwärtskorrektur der Prognose für 2023 um 0,2 Prozentpunkte spiegelt die Auswirkungen schnellerer Zinserhöhungen durch die Europäische Zentralbank und sinkender Realeinkommen wider. Erwartet werde niedrigere Großhandelspreise für Energie (relativ!)und zusätzliche Ankündigungen von fiskalischer Kaufkraftunterstützung in Form von Energiepreiskontrollen und Geldtransfers. (z.B. Strompreisbremse im März).</a:t>
            </a:r>
          </a:p>
          <a:p>
            <a:r>
              <a:rPr lang="de-DE" baseline="0" dirty="0" smtClean="0"/>
              <a:t>Zinspolitik der USA bringt den Euro unter Druck und verteuert Importe für Rohstoffe und Energie.</a:t>
            </a:r>
          </a:p>
          <a:p>
            <a:endParaRPr lang="de-DE" baseline="0" dirty="0" smtClean="0"/>
          </a:p>
          <a:p>
            <a:r>
              <a:rPr lang="en-US" b="1" dirty="0" smtClean="0"/>
              <a:t>BRD</a:t>
            </a:r>
          </a:p>
          <a:p>
            <a:pPr marL="173336" indent="-173336">
              <a:buFont typeface="Arial" panose="020B0604020202020204" pitchFamily="34" charset="0"/>
              <a:buChar char="•"/>
            </a:pPr>
            <a:r>
              <a:rPr lang="en-US" dirty="0" err="1" smtClean="0"/>
              <a:t>Aussichten</a:t>
            </a:r>
            <a:r>
              <a:rPr lang="en-US" baseline="0" dirty="0" smtClean="0"/>
              <a:t> </a:t>
            </a:r>
            <a:r>
              <a:rPr lang="en-US" baseline="0" dirty="0" err="1" smtClean="0"/>
              <a:t>verbessern</a:t>
            </a:r>
            <a:r>
              <a:rPr lang="en-US" baseline="0" dirty="0" smtClean="0"/>
              <a:t> </a:t>
            </a:r>
            <a:r>
              <a:rPr lang="en-US" baseline="0" dirty="0" err="1" smtClean="0"/>
              <a:t>sich</a:t>
            </a:r>
            <a:r>
              <a:rPr lang="en-US" baseline="0" dirty="0" smtClean="0"/>
              <a:t>. HB, </a:t>
            </a:r>
            <a:r>
              <a:rPr lang="en-US" baseline="0" dirty="0" err="1" smtClean="0"/>
              <a:t>vom</a:t>
            </a:r>
            <a:r>
              <a:rPr lang="en-US" baseline="0" dirty="0" smtClean="0"/>
              <a:t> 13.02.2023: “</a:t>
            </a:r>
            <a:r>
              <a:rPr lang="en-US" baseline="0" dirty="0" err="1" smtClean="0"/>
              <a:t>Statt</a:t>
            </a:r>
            <a:r>
              <a:rPr lang="en-US" baseline="0" dirty="0" smtClean="0"/>
              <a:t> </a:t>
            </a:r>
            <a:r>
              <a:rPr lang="en-US" baseline="0" dirty="0" err="1" smtClean="0"/>
              <a:t>einer</a:t>
            </a:r>
            <a:r>
              <a:rPr lang="en-US" baseline="0" dirty="0" smtClean="0"/>
              <a:t> </a:t>
            </a:r>
            <a:r>
              <a:rPr lang="en-US" baseline="0" dirty="0" err="1" smtClean="0"/>
              <a:t>Rezession</a:t>
            </a:r>
            <a:r>
              <a:rPr lang="en-US" baseline="0" dirty="0" smtClean="0"/>
              <a:t> </a:t>
            </a:r>
            <a:r>
              <a:rPr lang="en-US" baseline="0" dirty="0" err="1" smtClean="0"/>
              <a:t>zeichnen</a:t>
            </a:r>
            <a:r>
              <a:rPr lang="en-US" baseline="0" dirty="0" smtClean="0"/>
              <a:t> </a:t>
            </a:r>
            <a:r>
              <a:rPr lang="en-US" baseline="0" dirty="0" err="1" smtClean="0"/>
              <a:t>sich</a:t>
            </a:r>
            <a:r>
              <a:rPr lang="en-US" baseline="0" dirty="0" smtClean="0"/>
              <a:t> stabile </a:t>
            </a:r>
            <a:r>
              <a:rPr lang="en-US" baseline="0" dirty="0" err="1" smtClean="0"/>
              <a:t>Gewinne</a:t>
            </a:r>
            <a:r>
              <a:rPr lang="en-US" baseline="0" dirty="0" smtClean="0"/>
              <a:t> </a:t>
            </a:r>
            <a:r>
              <a:rPr lang="en-US" baseline="0" dirty="0" err="1" smtClean="0"/>
              <a:t>bei</a:t>
            </a:r>
            <a:r>
              <a:rPr lang="en-US" baseline="0" dirty="0" smtClean="0"/>
              <a:t> </a:t>
            </a:r>
            <a:r>
              <a:rPr lang="en-US" baseline="0" dirty="0" err="1" smtClean="0"/>
              <a:t>Dax-Konzernen</a:t>
            </a:r>
            <a:r>
              <a:rPr lang="en-US" baseline="0" dirty="0" smtClean="0"/>
              <a:t> ab.”</a:t>
            </a:r>
          </a:p>
          <a:p>
            <a:pPr marL="173336" indent="-173336">
              <a:buFont typeface="Arial" panose="020B0604020202020204" pitchFamily="34" charset="0"/>
              <a:buChar char="•"/>
            </a:pPr>
            <a:r>
              <a:rPr lang="en-US" baseline="0" dirty="0" err="1" smtClean="0"/>
              <a:t>Hohe</a:t>
            </a:r>
            <a:r>
              <a:rPr lang="en-US" baseline="0" dirty="0" smtClean="0"/>
              <a:t> Inflation und </a:t>
            </a:r>
            <a:r>
              <a:rPr lang="en-US" baseline="0" dirty="0" err="1" smtClean="0"/>
              <a:t>Unsicherheiten</a:t>
            </a:r>
            <a:r>
              <a:rPr lang="en-US" baseline="0" dirty="0" smtClean="0"/>
              <a:t> </a:t>
            </a:r>
            <a:r>
              <a:rPr lang="en-US" baseline="0" dirty="0" err="1" smtClean="0"/>
              <a:t>mit</a:t>
            </a:r>
            <a:r>
              <a:rPr lang="en-US" baseline="0" dirty="0" smtClean="0"/>
              <a:t> </a:t>
            </a:r>
            <a:r>
              <a:rPr lang="en-US" baseline="0" dirty="0" err="1" smtClean="0"/>
              <a:t>Blick</a:t>
            </a:r>
            <a:r>
              <a:rPr lang="en-US" baseline="0" dirty="0" smtClean="0"/>
              <a:t> auf den Ukraine-Krieg </a:t>
            </a:r>
            <a:r>
              <a:rPr lang="en-US" baseline="0" dirty="0" err="1" smtClean="0"/>
              <a:t>lasteten</a:t>
            </a:r>
            <a:r>
              <a:rPr lang="en-US" baseline="0" dirty="0" smtClean="0"/>
              <a:t> </a:t>
            </a:r>
            <a:r>
              <a:rPr lang="en-US" baseline="0" dirty="0" err="1" smtClean="0"/>
              <a:t>im</a:t>
            </a:r>
            <a:r>
              <a:rPr lang="en-US" baseline="0" dirty="0" smtClean="0"/>
              <a:t> </a:t>
            </a:r>
            <a:r>
              <a:rPr lang="en-US" baseline="0" dirty="0" err="1" smtClean="0"/>
              <a:t>Herbstquartal</a:t>
            </a:r>
            <a:r>
              <a:rPr lang="en-US" baseline="0" dirty="0" smtClean="0"/>
              <a:t> 2022 auf der </a:t>
            </a:r>
            <a:r>
              <a:rPr lang="en-US" baseline="0" dirty="0" err="1" smtClean="0"/>
              <a:t>deutschen</a:t>
            </a:r>
            <a:r>
              <a:rPr lang="en-US" baseline="0" dirty="0" smtClean="0"/>
              <a:t> </a:t>
            </a:r>
            <a:r>
              <a:rPr lang="en-US" baseline="0" dirty="0" err="1" smtClean="0"/>
              <a:t>Wirtschaft</a:t>
            </a:r>
            <a:r>
              <a:rPr lang="en-US" baseline="0" dirty="0" smtClean="0"/>
              <a:t>.</a:t>
            </a:r>
          </a:p>
          <a:p>
            <a:pPr marL="173336" indent="-173336">
              <a:buFont typeface="Arial" panose="020B0604020202020204" pitchFamily="34" charset="0"/>
              <a:buChar char="•"/>
            </a:pPr>
            <a:r>
              <a:rPr lang="en-US" baseline="0" dirty="0" err="1" smtClean="0"/>
              <a:t>Lage</a:t>
            </a:r>
            <a:r>
              <a:rPr lang="en-US" baseline="0" dirty="0" smtClean="0"/>
              <a:t> auf </a:t>
            </a:r>
            <a:r>
              <a:rPr lang="en-US" baseline="0" dirty="0" err="1" smtClean="0"/>
              <a:t>dem</a:t>
            </a:r>
            <a:r>
              <a:rPr lang="en-US" baseline="0" dirty="0" smtClean="0"/>
              <a:t> </a:t>
            </a:r>
            <a:r>
              <a:rPr lang="en-US" baseline="0" dirty="0" err="1" smtClean="0"/>
              <a:t>Energiemarkt</a:t>
            </a:r>
            <a:r>
              <a:rPr lang="en-US" baseline="0" dirty="0" smtClean="0"/>
              <a:t> </a:t>
            </a:r>
            <a:r>
              <a:rPr lang="en-US" baseline="0" dirty="0" err="1" smtClean="0"/>
              <a:t>entspannt</a:t>
            </a:r>
            <a:r>
              <a:rPr lang="en-US" baseline="0" dirty="0" smtClean="0"/>
              <a:t> </a:t>
            </a:r>
            <a:r>
              <a:rPr lang="en-US" baseline="0" dirty="0" err="1" smtClean="0"/>
              <a:t>sich</a:t>
            </a:r>
            <a:r>
              <a:rPr lang="en-US" baseline="0" dirty="0" smtClean="0"/>
              <a:t>, </a:t>
            </a:r>
            <a:r>
              <a:rPr lang="en-US" baseline="0" dirty="0" err="1" smtClean="0"/>
              <a:t>weitere</a:t>
            </a:r>
            <a:r>
              <a:rPr lang="en-US" baseline="0" dirty="0" smtClean="0"/>
              <a:t> </a:t>
            </a:r>
            <a:r>
              <a:rPr lang="en-US" baseline="0" dirty="0" err="1" smtClean="0"/>
              <a:t>fiskalische</a:t>
            </a:r>
            <a:r>
              <a:rPr lang="en-US" baseline="0" dirty="0" smtClean="0"/>
              <a:t> </a:t>
            </a:r>
            <a:r>
              <a:rPr lang="en-US" baseline="0" dirty="0" err="1" smtClean="0"/>
              <a:t>Maßnahmen</a:t>
            </a:r>
            <a:r>
              <a:rPr lang="en-US" baseline="0" dirty="0" smtClean="0"/>
              <a:t>, </a:t>
            </a:r>
            <a:r>
              <a:rPr lang="en-US" baseline="0" dirty="0" err="1" smtClean="0"/>
              <a:t>welche</a:t>
            </a:r>
            <a:r>
              <a:rPr lang="en-US" baseline="0" dirty="0" smtClean="0"/>
              <a:t> die </a:t>
            </a:r>
            <a:r>
              <a:rPr lang="en-US" baseline="0" dirty="0" err="1" smtClean="0"/>
              <a:t>privaten</a:t>
            </a:r>
            <a:r>
              <a:rPr lang="en-US" baseline="0" dirty="0" smtClean="0"/>
              <a:t> </a:t>
            </a:r>
            <a:r>
              <a:rPr lang="en-US" baseline="0" dirty="0" err="1" smtClean="0"/>
              <a:t>Haushalte</a:t>
            </a:r>
            <a:r>
              <a:rPr lang="en-US" baseline="0" dirty="0" smtClean="0"/>
              <a:t> und </a:t>
            </a:r>
            <a:r>
              <a:rPr lang="en-US" baseline="0" dirty="0" err="1" smtClean="0"/>
              <a:t>Unternehmen</a:t>
            </a:r>
            <a:r>
              <a:rPr lang="en-US" baseline="0" dirty="0" smtClean="0"/>
              <a:t> </a:t>
            </a:r>
            <a:r>
              <a:rPr lang="en-US" baseline="0" dirty="0" err="1" smtClean="0"/>
              <a:t>teilweise</a:t>
            </a:r>
            <a:r>
              <a:rPr lang="en-US" baseline="0" dirty="0" smtClean="0"/>
              <a:t> von </a:t>
            </a:r>
            <a:r>
              <a:rPr lang="en-US" baseline="0" dirty="0" err="1" smtClean="0"/>
              <a:t>hohen</a:t>
            </a:r>
            <a:r>
              <a:rPr lang="en-US" baseline="0" dirty="0" smtClean="0"/>
              <a:t> </a:t>
            </a:r>
            <a:r>
              <a:rPr lang="en-US" baseline="0" dirty="0" err="1" smtClean="0"/>
              <a:t>Energiekosten</a:t>
            </a:r>
            <a:r>
              <a:rPr lang="en-US" baseline="0" dirty="0" smtClean="0"/>
              <a:t> </a:t>
            </a:r>
            <a:r>
              <a:rPr lang="en-US" baseline="0" dirty="0" err="1" smtClean="0"/>
              <a:t>entlasten</a:t>
            </a:r>
            <a:r>
              <a:rPr lang="en-US" baseline="0" dirty="0" smtClean="0"/>
              <a:t>. (</a:t>
            </a:r>
            <a:r>
              <a:rPr lang="en-US" baseline="0" dirty="0" err="1" smtClean="0"/>
              <a:t>siehe</a:t>
            </a:r>
            <a:r>
              <a:rPr lang="en-US" baseline="0" dirty="0" smtClean="0"/>
              <a:t> </a:t>
            </a:r>
            <a:r>
              <a:rPr lang="en-US" baseline="0" dirty="0" err="1" smtClean="0"/>
              <a:t>auch</a:t>
            </a:r>
            <a:r>
              <a:rPr lang="en-US" baseline="0" dirty="0" smtClean="0"/>
              <a:t> </a:t>
            </a:r>
            <a:r>
              <a:rPr lang="en-US" baseline="0" dirty="0" err="1" smtClean="0"/>
              <a:t>Tagesordnung</a:t>
            </a:r>
            <a:r>
              <a:rPr lang="en-US" baseline="0" dirty="0" smtClean="0"/>
              <a:t>: </a:t>
            </a:r>
            <a:r>
              <a:rPr lang="en-US" baseline="0" dirty="0" err="1" smtClean="0"/>
              <a:t>Thema</a:t>
            </a:r>
            <a:r>
              <a:rPr lang="en-US" baseline="0" dirty="0" smtClean="0"/>
              <a:t> </a:t>
            </a:r>
            <a:r>
              <a:rPr lang="en-US" baseline="0" dirty="0" err="1" smtClean="0"/>
              <a:t>Industriestrompreis</a:t>
            </a:r>
            <a:r>
              <a:rPr lang="en-US" baseline="0" dirty="0" smtClean="0"/>
              <a:t>)</a:t>
            </a:r>
          </a:p>
          <a:p>
            <a:pPr marL="173336" indent="-173336">
              <a:buFont typeface="Arial" panose="020B0604020202020204" pitchFamily="34" charset="0"/>
              <a:buChar char="•"/>
            </a:pPr>
            <a:r>
              <a:rPr lang="en-US" baseline="0" dirty="0" err="1" smtClean="0"/>
              <a:t>Lieferengpässe</a:t>
            </a:r>
            <a:r>
              <a:rPr lang="en-US" baseline="0" dirty="0" smtClean="0"/>
              <a:t> </a:t>
            </a:r>
            <a:r>
              <a:rPr lang="en-US" baseline="0" dirty="0" err="1" smtClean="0"/>
              <a:t>für</a:t>
            </a:r>
            <a:r>
              <a:rPr lang="en-US" baseline="0" dirty="0" smtClean="0"/>
              <a:t> </a:t>
            </a:r>
            <a:r>
              <a:rPr lang="en-US" baseline="0" dirty="0" err="1" smtClean="0"/>
              <a:t>Bau</a:t>
            </a:r>
            <a:r>
              <a:rPr lang="en-US" baseline="0" dirty="0" smtClean="0"/>
              <a:t> und </a:t>
            </a:r>
            <a:r>
              <a:rPr lang="en-US" baseline="0" dirty="0" err="1" smtClean="0"/>
              <a:t>Industrie</a:t>
            </a:r>
            <a:r>
              <a:rPr lang="en-US" baseline="0" dirty="0" smtClean="0"/>
              <a:t> </a:t>
            </a:r>
            <a:r>
              <a:rPr lang="en-US" baseline="0" dirty="0" err="1" smtClean="0"/>
              <a:t>reduzieren</a:t>
            </a:r>
            <a:r>
              <a:rPr lang="en-US" baseline="0" dirty="0" smtClean="0"/>
              <a:t> </a:t>
            </a:r>
            <a:r>
              <a:rPr lang="en-US" baseline="0" dirty="0" err="1" smtClean="0"/>
              <a:t>sich</a:t>
            </a:r>
            <a:r>
              <a:rPr lang="en-US" baseline="0" dirty="0" smtClean="0"/>
              <a:t>.</a:t>
            </a:r>
          </a:p>
          <a:p>
            <a:pPr marL="173336" indent="-173336">
              <a:buFont typeface="Arial" panose="020B0604020202020204" pitchFamily="34" charset="0"/>
              <a:buChar char="•"/>
            </a:pPr>
            <a:r>
              <a:rPr lang="en-US" baseline="0" dirty="0" smtClean="0"/>
              <a:t>BIP </a:t>
            </a:r>
            <a:r>
              <a:rPr lang="en-US" baseline="0" dirty="0" err="1" smtClean="0"/>
              <a:t>nach</a:t>
            </a:r>
            <a:r>
              <a:rPr lang="en-US" baseline="0" dirty="0" smtClean="0"/>
              <a:t> </a:t>
            </a:r>
            <a:r>
              <a:rPr lang="en-US" baseline="0" dirty="0" err="1" smtClean="0"/>
              <a:t>Destatis</a:t>
            </a:r>
            <a:r>
              <a:rPr lang="en-US" baseline="0" dirty="0" smtClean="0"/>
              <a:t> in 2022: 1,9%. </a:t>
            </a:r>
            <a:r>
              <a:rPr lang="en-US" baseline="0" dirty="0" err="1" smtClean="0"/>
              <a:t>Damit</a:t>
            </a:r>
            <a:r>
              <a:rPr lang="en-US" baseline="0" dirty="0" smtClean="0"/>
              <a:t> </a:t>
            </a:r>
            <a:r>
              <a:rPr lang="en-US" baseline="0" dirty="0" err="1" smtClean="0"/>
              <a:t>übertraf</a:t>
            </a:r>
            <a:r>
              <a:rPr lang="en-US" baseline="0" dirty="0" smtClean="0"/>
              <a:t> </a:t>
            </a:r>
            <a:r>
              <a:rPr lang="en-US" baseline="0" dirty="0" err="1" smtClean="0"/>
              <a:t>es</a:t>
            </a:r>
            <a:r>
              <a:rPr lang="en-US" baseline="0" dirty="0" smtClean="0"/>
              <a:t> </a:t>
            </a:r>
            <a:r>
              <a:rPr lang="en-US" baseline="0" dirty="0" err="1" smtClean="0"/>
              <a:t>leicht</a:t>
            </a:r>
            <a:r>
              <a:rPr lang="en-US" baseline="0" dirty="0" smtClean="0"/>
              <a:t> den </a:t>
            </a:r>
            <a:r>
              <a:rPr lang="en-US" baseline="0" dirty="0" err="1" smtClean="0"/>
              <a:t>Vorpandemiestand</a:t>
            </a:r>
            <a:r>
              <a:rPr lang="en-US" baseline="0" dirty="0" smtClean="0"/>
              <a:t>.</a:t>
            </a:r>
          </a:p>
          <a:p>
            <a:pPr marL="173336" indent="-173336">
              <a:buFont typeface="Arial" panose="020B0604020202020204" pitchFamily="34" charset="0"/>
              <a:buChar char="•"/>
            </a:pPr>
            <a:r>
              <a:rPr lang="en-US" baseline="0" dirty="0" err="1" smtClean="0"/>
              <a:t>Unsicherheiten</a:t>
            </a:r>
            <a:r>
              <a:rPr lang="en-US" baseline="0" dirty="0" smtClean="0"/>
              <a:t> </a:t>
            </a:r>
            <a:r>
              <a:rPr lang="en-US" baseline="0" dirty="0" err="1" smtClean="0"/>
              <a:t>bleiben</a:t>
            </a:r>
            <a:r>
              <a:rPr lang="en-US" baseline="0" dirty="0" smtClean="0"/>
              <a:t> </a:t>
            </a:r>
            <a:r>
              <a:rPr lang="en-US" baseline="0" dirty="0" err="1" smtClean="0"/>
              <a:t>bestehen</a:t>
            </a:r>
            <a:r>
              <a:rPr lang="en-US" baseline="0" dirty="0" smtClean="0"/>
              <a:t>, </a:t>
            </a:r>
            <a:r>
              <a:rPr lang="en-US" baseline="0" dirty="0" err="1" smtClean="0"/>
              <a:t>z.B</a:t>
            </a:r>
            <a:r>
              <a:rPr lang="en-US" baseline="0" dirty="0" smtClean="0"/>
              <a:t>. </a:t>
            </a:r>
            <a:r>
              <a:rPr lang="en-US" baseline="0" dirty="0" err="1" smtClean="0"/>
              <a:t>Entwicklung</a:t>
            </a:r>
            <a:r>
              <a:rPr lang="en-US" baseline="0" dirty="0" smtClean="0"/>
              <a:t> der stark </a:t>
            </a:r>
            <a:r>
              <a:rPr lang="en-US" baseline="0" dirty="0" err="1" smtClean="0"/>
              <a:t>schwankenden</a:t>
            </a:r>
            <a:r>
              <a:rPr lang="en-US" baseline="0" dirty="0" smtClean="0"/>
              <a:t> </a:t>
            </a:r>
            <a:r>
              <a:rPr lang="en-US" baseline="0" dirty="0" err="1" smtClean="0"/>
              <a:t>Energiepreise</a:t>
            </a:r>
            <a:r>
              <a:rPr lang="en-US" baseline="0" dirty="0" smtClean="0"/>
              <a:t> </a:t>
            </a:r>
            <a:r>
              <a:rPr lang="en-US" baseline="0" dirty="0" err="1" smtClean="0"/>
              <a:t>oder</a:t>
            </a:r>
            <a:r>
              <a:rPr lang="en-US" baseline="0" dirty="0" smtClean="0"/>
              <a:t> die </a:t>
            </a:r>
            <a:r>
              <a:rPr lang="en-US" baseline="0" dirty="0" err="1" smtClean="0"/>
              <a:t>Wirtschaftsentwicklung</a:t>
            </a:r>
            <a:r>
              <a:rPr lang="en-US" baseline="0" dirty="0" smtClean="0"/>
              <a:t> in den </a:t>
            </a:r>
            <a:r>
              <a:rPr lang="en-US" baseline="0" dirty="0" err="1" smtClean="0"/>
              <a:t>wichtigen</a:t>
            </a:r>
            <a:r>
              <a:rPr lang="en-US" baseline="0" dirty="0" smtClean="0"/>
              <a:t> </a:t>
            </a:r>
            <a:r>
              <a:rPr lang="en-US" baseline="0" dirty="0" err="1" smtClean="0"/>
              <a:t>Absatzregionen</a:t>
            </a:r>
            <a:r>
              <a:rPr lang="en-US" baseline="0" dirty="0" smtClean="0"/>
              <a:t> </a:t>
            </a:r>
            <a:r>
              <a:rPr lang="en-US" baseline="0" dirty="0" err="1" smtClean="0"/>
              <a:t>wie</a:t>
            </a:r>
            <a:r>
              <a:rPr lang="en-US" baseline="0" dirty="0" smtClean="0"/>
              <a:t> China und </a:t>
            </a:r>
            <a:r>
              <a:rPr lang="en-US" baseline="0" dirty="0" err="1" smtClean="0"/>
              <a:t>Nordamerika</a:t>
            </a:r>
            <a:r>
              <a:rPr lang="en-US" baseline="0" dirty="0" smtClean="0"/>
              <a:t>.</a:t>
            </a:r>
          </a:p>
          <a:p>
            <a:pPr marL="173336" indent="-173336">
              <a:buFont typeface="Arial" panose="020B0604020202020204" pitchFamily="34" charset="0"/>
              <a:buChar char="•"/>
            </a:pPr>
            <a:r>
              <a:rPr lang="en-US" baseline="0" dirty="0" err="1" smtClean="0"/>
              <a:t>Gewinnbremser</a:t>
            </a:r>
            <a:r>
              <a:rPr lang="en-US" baseline="0" dirty="0" smtClean="0"/>
              <a:t>: </a:t>
            </a:r>
            <a:r>
              <a:rPr lang="en-US" baseline="0" dirty="0" err="1" smtClean="0"/>
              <a:t>steigende</a:t>
            </a:r>
            <a:r>
              <a:rPr lang="en-US" baseline="0" dirty="0" smtClean="0"/>
              <a:t> </a:t>
            </a:r>
            <a:r>
              <a:rPr lang="en-US" baseline="0" dirty="0" err="1" smtClean="0"/>
              <a:t>Zinsen</a:t>
            </a:r>
            <a:r>
              <a:rPr lang="en-US" baseline="0" dirty="0" smtClean="0"/>
              <a:t> (HB).</a:t>
            </a:r>
          </a:p>
          <a:p>
            <a:pPr marL="173336" indent="-173336">
              <a:buFont typeface="Arial" panose="020B0604020202020204" pitchFamily="34" charset="0"/>
              <a:buChar char="•"/>
            </a:pPr>
            <a:endParaRPr lang="en-US" baseline="0" dirty="0" smtClean="0"/>
          </a:p>
          <a:p>
            <a:endParaRPr lang="en-US" baseline="0" dirty="0" smtClean="0"/>
          </a:p>
          <a:p>
            <a:r>
              <a:rPr lang="en-US" baseline="0" dirty="0" err="1" smtClean="0"/>
              <a:t>Ausblick</a:t>
            </a:r>
            <a:r>
              <a:rPr lang="en-US" baseline="0" dirty="0" smtClean="0"/>
              <a:t>: </a:t>
            </a:r>
            <a:r>
              <a:rPr lang="en-US" baseline="0" dirty="0" err="1" smtClean="0"/>
              <a:t>drei</a:t>
            </a:r>
            <a:r>
              <a:rPr lang="en-US" baseline="0" dirty="0" smtClean="0"/>
              <a:t> </a:t>
            </a:r>
            <a:r>
              <a:rPr lang="en-US" baseline="0" dirty="0" err="1" smtClean="0"/>
              <a:t>existenzielle</a:t>
            </a:r>
            <a:r>
              <a:rPr lang="en-US" baseline="0" dirty="0" smtClean="0"/>
              <a:t> </a:t>
            </a:r>
            <a:r>
              <a:rPr lang="en-US" baseline="0" dirty="0" err="1" smtClean="0"/>
              <a:t>Herausforderungen</a:t>
            </a:r>
            <a:r>
              <a:rPr lang="en-US" baseline="0" dirty="0" smtClean="0"/>
              <a:t> (</a:t>
            </a:r>
            <a:r>
              <a:rPr lang="en-US" baseline="0" dirty="0" err="1" smtClean="0"/>
              <a:t>nach</a:t>
            </a:r>
            <a:r>
              <a:rPr lang="en-US" baseline="0" dirty="0" smtClean="0"/>
              <a:t> Jack </a:t>
            </a:r>
            <a:r>
              <a:rPr lang="en-US" baseline="0" dirty="0" err="1" smtClean="0"/>
              <a:t>Rasmus</a:t>
            </a:r>
            <a:r>
              <a:rPr lang="en-US" baseline="0" dirty="0" smtClean="0"/>
              <a:t>, US </a:t>
            </a:r>
            <a:r>
              <a:rPr lang="en-US" baseline="0" dirty="0" err="1" smtClean="0"/>
              <a:t>Ökonom</a:t>
            </a:r>
            <a:r>
              <a:rPr lang="en-US" baseline="0" dirty="0" smtClean="0"/>
              <a:t>)</a:t>
            </a:r>
          </a:p>
          <a:p>
            <a:endParaRPr lang="en-US" baseline="0" dirty="0" smtClean="0"/>
          </a:p>
          <a:p>
            <a:pPr marL="231115" indent="-231115">
              <a:buFont typeface="+mj-lt"/>
              <a:buAutoNum type="arabicPeriod"/>
            </a:pPr>
            <a:r>
              <a:rPr lang="en-US" baseline="0" dirty="0" err="1" smtClean="0"/>
              <a:t>Sich</a:t>
            </a:r>
            <a:r>
              <a:rPr lang="en-US" baseline="0" dirty="0" smtClean="0"/>
              <a:t> </a:t>
            </a:r>
            <a:r>
              <a:rPr lang="en-US" baseline="0" dirty="0" err="1" smtClean="0"/>
              <a:t>beschleunigende</a:t>
            </a:r>
            <a:r>
              <a:rPr lang="en-US" baseline="0" dirty="0" smtClean="0"/>
              <a:t> </a:t>
            </a:r>
            <a:r>
              <a:rPr lang="en-US" baseline="0" dirty="0" err="1" smtClean="0"/>
              <a:t>Klimakrise</a:t>
            </a:r>
            <a:r>
              <a:rPr lang="en-US" baseline="0" dirty="0" smtClean="0"/>
              <a:t>. Der </a:t>
            </a:r>
            <a:r>
              <a:rPr lang="en-US" baseline="0" dirty="0" err="1" smtClean="0"/>
              <a:t>Klima-Kipppunkt</a:t>
            </a:r>
            <a:r>
              <a:rPr lang="en-US" baseline="0" dirty="0" smtClean="0"/>
              <a:t> </a:t>
            </a:r>
            <a:r>
              <a:rPr lang="en-US" baseline="0" dirty="0" err="1" smtClean="0"/>
              <a:t>rückt</a:t>
            </a:r>
            <a:r>
              <a:rPr lang="en-US" baseline="0" dirty="0" smtClean="0"/>
              <a:t> </a:t>
            </a:r>
            <a:r>
              <a:rPr lang="en-US" baseline="0" dirty="0" err="1" smtClean="0"/>
              <a:t>immer</a:t>
            </a:r>
            <a:r>
              <a:rPr lang="en-US" baseline="0" dirty="0" smtClean="0"/>
              <a:t> </a:t>
            </a:r>
            <a:r>
              <a:rPr lang="en-US" baseline="0" dirty="0" err="1" smtClean="0"/>
              <a:t>näher</a:t>
            </a:r>
            <a:r>
              <a:rPr lang="en-US" baseline="0" dirty="0" smtClean="0"/>
              <a:t>. </a:t>
            </a:r>
            <a:r>
              <a:rPr lang="en-US" baseline="0" dirty="0" err="1" smtClean="0"/>
              <a:t>Aufhaltbar</a:t>
            </a:r>
            <a:r>
              <a:rPr lang="en-US" baseline="0" dirty="0" smtClean="0"/>
              <a:t>? (</a:t>
            </a:r>
            <a:r>
              <a:rPr lang="en-US" baseline="0" dirty="0" err="1" smtClean="0"/>
              <a:t>Vorantreiben</a:t>
            </a:r>
            <a:r>
              <a:rPr lang="en-US" baseline="0" dirty="0" smtClean="0"/>
              <a:t> den </a:t>
            </a:r>
            <a:r>
              <a:rPr lang="en-US" baseline="0" dirty="0" err="1" smtClean="0"/>
              <a:t>sozial-ökologischen</a:t>
            </a:r>
            <a:r>
              <a:rPr lang="en-US" baseline="0" dirty="0" smtClean="0"/>
              <a:t> </a:t>
            </a:r>
            <a:r>
              <a:rPr lang="en-US" baseline="0" dirty="0" err="1" smtClean="0"/>
              <a:t>Umbaus</a:t>
            </a:r>
            <a:r>
              <a:rPr lang="en-US" baseline="0" dirty="0" smtClean="0"/>
              <a:t>!)</a:t>
            </a:r>
          </a:p>
          <a:p>
            <a:pPr marL="231115" indent="-231115">
              <a:buFont typeface="+mj-lt"/>
              <a:buAutoNum type="arabicPeriod"/>
            </a:pPr>
            <a:r>
              <a:rPr lang="en-US" baseline="0" dirty="0" err="1" smtClean="0"/>
              <a:t>Drastischer</a:t>
            </a:r>
            <a:r>
              <a:rPr lang="en-US" baseline="0" dirty="0" smtClean="0"/>
              <a:t> </a:t>
            </a:r>
            <a:r>
              <a:rPr lang="en-US" baseline="0" dirty="0" err="1" smtClean="0"/>
              <a:t>Anstieg</a:t>
            </a:r>
            <a:r>
              <a:rPr lang="en-US" baseline="0" dirty="0" smtClean="0"/>
              <a:t> der </a:t>
            </a:r>
            <a:r>
              <a:rPr lang="en-US" baseline="0" dirty="0" err="1" smtClean="0"/>
              <a:t>weltweiten</a:t>
            </a:r>
            <a:r>
              <a:rPr lang="en-US" baseline="0" dirty="0" smtClean="0"/>
              <a:t> </a:t>
            </a:r>
            <a:r>
              <a:rPr lang="en-US" baseline="0" dirty="0" err="1" smtClean="0"/>
              <a:t>Arbeitslosenzahl</a:t>
            </a:r>
            <a:r>
              <a:rPr lang="en-US" baseline="0" dirty="0" smtClean="0"/>
              <a:t> </a:t>
            </a:r>
            <a:r>
              <a:rPr lang="en-US" baseline="0" dirty="0" err="1" smtClean="0"/>
              <a:t>bis</a:t>
            </a:r>
            <a:r>
              <a:rPr lang="en-US" baseline="0" dirty="0" smtClean="0"/>
              <a:t> 2030, “da die </a:t>
            </a:r>
            <a:r>
              <a:rPr lang="en-US" baseline="0" dirty="0" err="1" smtClean="0"/>
              <a:t>nächste</a:t>
            </a:r>
            <a:r>
              <a:rPr lang="en-US" baseline="0" dirty="0" smtClean="0"/>
              <a:t> Generation von </a:t>
            </a:r>
            <a:r>
              <a:rPr lang="en-US" baseline="0" dirty="0" err="1" smtClean="0"/>
              <a:t>Technologien</a:t>
            </a:r>
            <a:r>
              <a:rPr lang="en-US" baseline="0" dirty="0" smtClean="0"/>
              <a:t>, die </a:t>
            </a:r>
            <a:r>
              <a:rPr lang="en-US" baseline="0" dirty="0" err="1" smtClean="0"/>
              <a:t>bereits</a:t>
            </a:r>
            <a:r>
              <a:rPr lang="en-US" baseline="0" dirty="0" smtClean="0"/>
              <a:t> </a:t>
            </a:r>
            <a:r>
              <a:rPr lang="en-US" baseline="0" dirty="0" err="1" smtClean="0"/>
              <a:t>im</a:t>
            </a:r>
            <a:r>
              <a:rPr lang="en-US" baseline="0" dirty="0" smtClean="0"/>
              <a:t> </a:t>
            </a:r>
            <a:r>
              <a:rPr lang="en-US" baseline="0" dirty="0" err="1" smtClean="0"/>
              <a:t>Entstehen</a:t>
            </a:r>
            <a:r>
              <a:rPr lang="en-US" baseline="0" dirty="0" smtClean="0"/>
              <a:t> </a:t>
            </a:r>
            <a:r>
              <a:rPr lang="en-US" baseline="0" dirty="0" err="1" smtClean="0"/>
              <a:t>ist</a:t>
            </a:r>
            <a:r>
              <a:rPr lang="en-US" baseline="0" dirty="0" smtClean="0"/>
              <a:t>, 30 </a:t>
            </a:r>
            <a:r>
              <a:rPr lang="en-US" baseline="0" dirty="0" err="1" smtClean="0"/>
              <a:t>Prozent</a:t>
            </a:r>
            <a:r>
              <a:rPr lang="en-US" baseline="0" dirty="0" smtClean="0"/>
              <a:t> der </a:t>
            </a:r>
            <a:r>
              <a:rPr lang="en-US" baseline="0" dirty="0" err="1" smtClean="0"/>
              <a:t>Berufe</a:t>
            </a:r>
            <a:r>
              <a:rPr lang="en-US" baseline="0" dirty="0" smtClean="0"/>
              <a:t> auf der Welt </a:t>
            </a:r>
            <a:r>
              <a:rPr lang="en-US" baseline="0" dirty="0" err="1" smtClean="0"/>
              <a:t>vernichten</a:t>
            </a:r>
            <a:r>
              <a:rPr lang="en-US" baseline="0" dirty="0" smtClean="0"/>
              <a:t> </a:t>
            </a:r>
            <a:r>
              <a:rPr lang="en-US" baseline="0" dirty="0" err="1" smtClean="0"/>
              <a:t>wird</a:t>
            </a:r>
            <a:r>
              <a:rPr lang="en-US" baseline="0" dirty="0" smtClean="0"/>
              <a:t>.” (</a:t>
            </a:r>
            <a:r>
              <a:rPr lang="en-US" baseline="0" dirty="0" err="1" smtClean="0"/>
              <a:t>Debatten</a:t>
            </a:r>
            <a:r>
              <a:rPr lang="en-US" baseline="0" dirty="0" smtClean="0"/>
              <a:t> um </a:t>
            </a:r>
            <a:r>
              <a:rPr lang="en-US" baseline="0" dirty="0" err="1" smtClean="0"/>
              <a:t>Auswirkungen</a:t>
            </a:r>
            <a:r>
              <a:rPr lang="en-US" baseline="0" dirty="0" smtClean="0"/>
              <a:t> der Transformation, </a:t>
            </a:r>
            <a:r>
              <a:rPr lang="en-US" baseline="0" dirty="0" err="1" smtClean="0"/>
              <a:t>welche</a:t>
            </a:r>
            <a:r>
              <a:rPr lang="en-US" baseline="0" dirty="0" smtClean="0"/>
              <a:t> </a:t>
            </a:r>
            <a:r>
              <a:rPr lang="en-US" baseline="0" dirty="0" err="1" smtClean="0"/>
              <a:t>Strategien</a:t>
            </a:r>
            <a:r>
              <a:rPr lang="en-US" baseline="0" dirty="0" smtClean="0"/>
              <a:t> </a:t>
            </a:r>
            <a:r>
              <a:rPr lang="en-US" baseline="0" dirty="0" err="1" smtClean="0"/>
              <a:t>wenden</a:t>
            </a:r>
            <a:r>
              <a:rPr lang="en-US" baseline="0" dirty="0" smtClean="0"/>
              <a:t> </a:t>
            </a:r>
            <a:r>
              <a:rPr lang="en-US" baseline="0" dirty="0" err="1" smtClean="0"/>
              <a:t>wir</a:t>
            </a:r>
            <a:r>
              <a:rPr lang="en-US" baseline="0" dirty="0" smtClean="0"/>
              <a:t> an um </a:t>
            </a:r>
            <a:r>
              <a:rPr lang="en-US" baseline="0" dirty="0" err="1" smtClean="0"/>
              <a:t>Beschäftigung</a:t>
            </a:r>
            <a:r>
              <a:rPr lang="en-US" baseline="0" dirty="0" smtClean="0"/>
              <a:t> </a:t>
            </a:r>
            <a:r>
              <a:rPr lang="en-US" baseline="0" dirty="0" err="1" smtClean="0"/>
              <a:t>zu</a:t>
            </a:r>
            <a:r>
              <a:rPr lang="en-US" baseline="0" dirty="0" smtClean="0"/>
              <a:t> </a:t>
            </a:r>
            <a:r>
              <a:rPr lang="en-US" baseline="0" dirty="0" err="1" smtClean="0"/>
              <a:t>sichern</a:t>
            </a:r>
            <a:r>
              <a:rPr lang="en-US" baseline="0" dirty="0" smtClean="0"/>
              <a:t>. Rolle der </a:t>
            </a:r>
            <a:r>
              <a:rPr lang="en-US" baseline="0" dirty="0" err="1" smtClean="0"/>
              <a:t>Arbeitszeitverkürzung</a:t>
            </a:r>
            <a:r>
              <a:rPr lang="en-US" baseline="0" dirty="0" smtClean="0"/>
              <a:t>!)</a:t>
            </a:r>
          </a:p>
          <a:p>
            <a:pPr marL="231115" indent="-231115">
              <a:buFont typeface="+mj-lt"/>
              <a:buAutoNum type="arabicPeriod"/>
            </a:pPr>
            <a:r>
              <a:rPr lang="en-US" baseline="0" dirty="0" err="1" smtClean="0"/>
              <a:t>Zunahme</a:t>
            </a:r>
            <a:r>
              <a:rPr lang="en-US" baseline="0" dirty="0" smtClean="0"/>
              <a:t> </a:t>
            </a:r>
            <a:r>
              <a:rPr lang="en-US" baseline="0" dirty="0" err="1" smtClean="0"/>
              <a:t>globaler</a:t>
            </a:r>
            <a:r>
              <a:rPr lang="en-US" baseline="0" dirty="0" smtClean="0"/>
              <a:t> </a:t>
            </a:r>
            <a:r>
              <a:rPr lang="en-US" baseline="0" dirty="0" err="1" smtClean="0"/>
              <a:t>Konflikte</a:t>
            </a:r>
            <a:r>
              <a:rPr lang="en-US" baseline="0" dirty="0" smtClean="0"/>
              <a:t>.</a:t>
            </a:r>
          </a:p>
        </p:txBody>
      </p:sp>
      <p:sp>
        <p:nvSpPr>
          <p:cNvPr id="4" name="Foliennummernplatzhalter 3"/>
          <p:cNvSpPr>
            <a:spLocks noGrp="1"/>
          </p:cNvSpPr>
          <p:nvPr>
            <p:ph type="sldNum" sz="quarter" idx="10"/>
          </p:nvPr>
        </p:nvSpPr>
        <p:spPr/>
        <p:txBody>
          <a:bodyPr/>
          <a:lstStyle/>
          <a:p>
            <a:pPr defTabSz="693344">
              <a:defRPr/>
            </a:pPr>
            <a:fld id="{AD868B3C-6C54-1D41-B938-33F4013C078E}" type="slidenum">
              <a:rPr lang="de-DE">
                <a:solidFill>
                  <a:prstClr val="black"/>
                </a:solidFill>
              </a:rPr>
              <a:pPr defTabSz="693344">
                <a:defRPr/>
              </a:pPr>
              <a:t>5</a:t>
            </a:fld>
            <a:endParaRPr lang="de-DE" dirty="0">
              <a:solidFill>
                <a:prstClr val="black"/>
              </a:solidFill>
            </a:endParaRPr>
          </a:p>
        </p:txBody>
      </p:sp>
    </p:spTree>
    <p:extLst>
      <p:ext uri="{BB962C8B-B14F-4D97-AF65-F5344CB8AC3E}">
        <p14:creationId xmlns:p14="http://schemas.microsoft.com/office/powerpoint/2010/main" val="38703308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D868B3C-6C54-1D41-B938-33F4013C078E}" type="slidenum">
              <a:rPr kumimoji="0" lang="de-DE" sz="1000" b="0" i="0" u="none" strike="noStrike" kern="1200" cap="none" spc="0" normalizeH="0" baseline="0" noProof="0" smtClean="0">
                <a:ln>
                  <a:noFill/>
                </a:ln>
                <a:solidFill>
                  <a:prstClr val="black"/>
                </a:solidFill>
                <a:effectLst/>
                <a:uLnTx/>
                <a:uFillTx/>
                <a:latin typeface="Meta IGM" panose="02000503040000020004" pitchFamily="2"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de-DE" sz="1000" b="0" i="0" u="none" strike="noStrike" kern="1200" cap="none" spc="0" normalizeH="0" baseline="0" noProof="0" dirty="0">
              <a:ln>
                <a:noFill/>
              </a:ln>
              <a:solidFill>
                <a:prstClr val="black"/>
              </a:solidFill>
              <a:effectLst/>
              <a:uLnTx/>
              <a:uFillTx/>
              <a:latin typeface="Meta IGM" panose="02000503040000020004" pitchFamily="2" charset="0"/>
              <a:ea typeface="+mn-ea"/>
              <a:cs typeface="+mn-cs"/>
            </a:endParaRPr>
          </a:p>
        </p:txBody>
      </p:sp>
    </p:spTree>
    <p:extLst>
      <p:ext uri="{BB962C8B-B14F-4D97-AF65-F5344CB8AC3E}">
        <p14:creationId xmlns:p14="http://schemas.microsoft.com/office/powerpoint/2010/main" val="3813946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Haushaltsgruppe 1: Familie mit 2 Kindern Ü18, Nettoeinkommen zwischen 2.000 und 2.600€</a:t>
            </a:r>
          </a:p>
          <a:p>
            <a:r>
              <a:rPr lang="de-DE" dirty="0" smtClean="0"/>
              <a:t>Haushaltsgruppe 9: Alleinlebende</a:t>
            </a:r>
            <a:r>
              <a:rPr lang="de-DE" baseline="0" dirty="0" smtClean="0"/>
              <a:t> Nettoeinkommen größer 5.000€</a:t>
            </a:r>
            <a:r>
              <a:rPr lang="de-DE"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Inflationsmonitor des IMK (November 2022 und Januar 2023):</a:t>
            </a:r>
          </a:p>
          <a:p>
            <a:endParaRPr lang="de-DE" dirty="0"/>
          </a:p>
        </p:txBody>
      </p:sp>
      <p:sp>
        <p:nvSpPr>
          <p:cNvPr id="4" name="Foliennummernplatzhalt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D868B3C-6C54-1D41-B938-33F4013C078E}" type="slidenum">
              <a:rPr kumimoji="0" lang="de-DE" sz="1000" b="0" i="0" u="none" strike="noStrike" kern="1200" cap="none" spc="0" normalizeH="0" baseline="0" noProof="0" smtClean="0">
                <a:ln>
                  <a:noFill/>
                </a:ln>
                <a:solidFill>
                  <a:prstClr val="black"/>
                </a:solidFill>
                <a:effectLst/>
                <a:uLnTx/>
                <a:uFillTx/>
                <a:latin typeface="Meta IGM" panose="02000503040000020004" pitchFamily="2"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de-DE" sz="1000" b="0" i="0" u="none" strike="noStrike" kern="1200" cap="none" spc="0" normalizeH="0" baseline="0" noProof="0" dirty="0">
              <a:ln>
                <a:noFill/>
              </a:ln>
              <a:solidFill>
                <a:prstClr val="black"/>
              </a:solidFill>
              <a:effectLst/>
              <a:uLnTx/>
              <a:uFillTx/>
              <a:latin typeface="Meta IGM" panose="02000503040000020004" pitchFamily="2" charset="0"/>
              <a:ea typeface="+mn-ea"/>
              <a:cs typeface="+mn-cs"/>
            </a:endParaRPr>
          </a:p>
        </p:txBody>
      </p:sp>
    </p:spTree>
    <p:extLst>
      <p:ext uri="{BB962C8B-B14F-4D97-AF65-F5344CB8AC3E}">
        <p14:creationId xmlns:p14="http://schemas.microsoft.com/office/powerpoint/2010/main" val="3902520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25</a:t>
            </a:fld>
            <a:endParaRPr lang="de-DE" dirty="0"/>
          </a:p>
        </p:txBody>
      </p:sp>
    </p:spTree>
    <p:extLst>
      <p:ext uri="{BB962C8B-B14F-4D97-AF65-F5344CB8AC3E}">
        <p14:creationId xmlns:p14="http://schemas.microsoft.com/office/powerpoint/2010/main" val="10036921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26</a:t>
            </a:fld>
            <a:endParaRPr lang="de-DE" dirty="0"/>
          </a:p>
        </p:txBody>
      </p:sp>
    </p:spTree>
    <p:extLst>
      <p:ext uri="{BB962C8B-B14F-4D97-AF65-F5344CB8AC3E}">
        <p14:creationId xmlns:p14="http://schemas.microsoft.com/office/powerpoint/2010/main" val="19647646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27</a:t>
            </a:fld>
            <a:endParaRPr lang="de-DE" dirty="0"/>
          </a:p>
        </p:txBody>
      </p:sp>
    </p:spTree>
    <p:extLst>
      <p:ext uri="{BB962C8B-B14F-4D97-AF65-F5344CB8AC3E}">
        <p14:creationId xmlns:p14="http://schemas.microsoft.com/office/powerpoint/2010/main" val="4446062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28</a:t>
            </a:fld>
            <a:endParaRPr lang="de-DE" dirty="0"/>
          </a:p>
        </p:txBody>
      </p:sp>
    </p:spTree>
    <p:extLst>
      <p:ext uri="{BB962C8B-B14F-4D97-AF65-F5344CB8AC3E}">
        <p14:creationId xmlns:p14="http://schemas.microsoft.com/office/powerpoint/2010/main" val="42097021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29</a:t>
            </a:fld>
            <a:endParaRPr lang="de-DE" dirty="0"/>
          </a:p>
        </p:txBody>
      </p:sp>
    </p:spTree>
    <p:extLst>
      <p:ext uri="{BB962C8B-B14F-4D97-AF65-F5344CB8AC3E}">
        <p14:creationId xmlns:p14="http://schemas.microsoft.com/office/powerpoint/2010/main" val="1981877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a:t>
            </a:r>
            <a:r>
              <a:rPr lang="de-DE" dirty="0" err="1" smtClean="0"/>
              <a:t>TeBe</a:t>
            </a:r>
            <a:r>
              <a:rPr lang="de-DE" dirty="0" smtClean="0"/>
              <a:t> West: aktuell 650 Euro)</a:t>
            </a:r>
          </a:p>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30</a:t>
            </a:fld>
            <a:endParaRPr lang="de-DE" dirty="0"/>
          </a:p>
        </p:txBody>
      </p:sp>
    </p:spTree>
    <p:extLst>
      <p:ext uri="{BB962C8B-B14F-4D97-AF65-F5344CB8AC3E}">
        <p14:creationId xmlns:p14="http://schemas.microsoft.com/office/powerpoint/2010/main" val="9308745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31</a:t>
            </a:fld>
            <a:endParaRPr lang="de-DE" dirty="0"/>
          </a:p>
        </p:txBody>
      </p:sp>
    </p:spTree>
    <p:extLst>
      <p:ext uri="{BB962C8B-B14F-4D97-AF65-F5344CB8AC3E}">
        <p14:creationId xmlns:p14="http://schemas.microsoft.com/office/powerpoint/2010/main" val="29472939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32</a:t>
            </a:fld>
            <a:endParaRPr lang="de-DE" dirty="0"/>
          </a:p>
        </p:txBody>
      </p:sp>
    </p:spTree>
    <p:extLst>
      <p:ext uri="{BB962C8B-B14F-4D97-AF65-F5344CB8AC3E}">
        <p14:creationId xmlns:p14="http://schemas.microsoft.com/office/powerpoint/2010/main" val="1151894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Für 2023 ist nach einer leichten Rezession im Winterhalbjahr</a:t>
            </a:r>
            <a:r>
              <a:rPr lang="de-DE" baseline="0" dirty="0" smtClean="0"/>
              <a:t> mit einer zögerlichen Erholung der deutschen Konjunktur zu rechnen. Nach einem noch stagnierenden Wachstum zum Jahresbeginn wird im weiteren Jahresverlauf eine leichte Zunahme des BIP erfolgen.</a:t>
            </a:r>
          </a:p>
          <a:p>
            <a:endParaRPr lang="de-DE" baseline="0" dirty="0" smtClean="0"/>
          </a:p>
          <a:p>
            <a:r>
              <a:rPr lang="de-DE" baseline="0" dirty="0" smtClean="0"/>
              <a:t>Im Jahresverlauf eher eine Seitwärtsbewegung, aber stabil.</a:t>
            </a:r>
          </a:p>
          <a:p>
            <a:r>
              <a:rPr lang="de-DE" baseline="0" dirty="0" smtClean="0"/>
              <a:t>Problem ist der rückläufige private Konsum, belastet durch den Kaufkraftverlust. </a:t>
            </a:r>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6</a:t>
            </a:fld>
            <a:endParaRPr lang="de-DE" dirty="0"/>
          </a:p>
        </p:txBody>
      </p:sp>
    </p:spTree>
    <p:extLst>
      <p:ext uri="{BB962C8B-B14F-4D97-AF65-F5344CB8AC3E}">
        <p14:creationId xmlns:p14="http://schemas.microsoft.com/office/powerpoint/2010/main" val="105549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7</a:t>
            </a:fld>
            <a:endParaRPr lang="de-DE" dirty="0"/>
          </a:p>
        </p:txBody>
      </p:sp>
    </p:spTree>
    <p:extLst>
      <p:ext uri="{BB962C8B-B14F-4D97-AF65-F5344CB8AC3E}">
        <p14:creationId xmlns:p14="http://schemas.microsoft.com/office/powerpoint/2010/main" val="394917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smtClean="0">
                <a:latin typeface="Meta IGM" panose="02000503040000020004" pitchFamily="2" charset="0"/>
              </a:rPr>
              <a:t>HWWI: Deutsche Wirtschaft trotz Krisen recht robust.</a:t>
            </a:r>
          </a:p>
          <a:p>
            <a:r>
              <a:rPr lang="de-DE" b="0" dirty="0" smtClean="0">
                <a:latin typeface="Meta IGM" panose="02000503040000020004" pitchFamily="2" charset="0"/>
              </a:rPr>
              <a:t>IMK: Schwache Dynamik nach Energiepreisschocks und Zinserhöhungen.</a:t>
            </a:r>
            <a:endParaRPr lang="de-DE" b="0" dirty="0">
              <a:latin typeface="Meta IGM" panose="02000503040000020004" pitchFamily="2" charset="0"/>
            </a:endParaRPr>
          </a:p>
        </p:txBody>
      </p:sp>
      <p:sp>
        <p:nvSpPr>
          <p:cNvPr id="4" name="Foliennummernplatzhalter 3"/>
          <p:cNvSpPr>
            <a:spLocks noGrp="1"/>
          </p:cNvSpPr>
          <p:nvPr>
            <p:ph type="sldNum" sz="quarter" idx="10"/>
          </p:nvPr>
        </p:nvSpPr>
        <p:spPr/>
        <p:txBody>
          <a:bodyPr/>
          <a:lstStyle/>
          <a:p>
            <a:pPr defTabSz="693287">
              <a:defRPr/>
            </a:pPr>
            <a:fld id="{AD868B3C-6C54-1D41-B938-33F4013C078E}" type="slidenum">
              <a:rPr lang="de-DE">
                <a:solidFill>
                  <a:prstClr val="black"/>
                </a:solidFill>
              </a:rPr>
              <a:pPr defTabSz="693287">
                <a:defRPr/>
              </a:pPr>
              <a:t>8</a:t>
            </a:fld>
            <a:endParaRPr lang="de-DE" dirty="0">
              <a:solidFill>
                <a:prstClr val="black"/>
              </a:solidFill>
            </a:endParaRPr>
          </a:p>
        </p:txBody>
      </p:sp>
    </p:spTree>
    <p:extLst>
      <p:ext uri="{BB962C8B-B14F-4D97-AF65-F5344CB8AC3E}">
        <p14:creationId xmlns:p14="http://schemas.microsoft.com/office/powerpoint/2010/main" val="1737209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D868B3C-6C54-1D41-B938-33F4013C078E}" type="slidenum">
              <a:rPr kumimoji="0" lang="de-DE" sz="1000" b="0" i="0" u="none" strike="noStrike" kern="1200" cap="none" spc="0" normalizeH="0" baseline="0" noProof="0" smtClean="0">
                <a:ln>
                  <a:noFill/>
                </a:ln>
                <a:solidFill>
                  <a:prstClr val="black"/>
                </a:solidFill>
                <a:effectLst/>
                <a:uLnTx/>
                <a:uFillTx/>
                <a:latin typeface="Meta IGM" panose="02000503040000020004" pitchFamily="2"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de-DE" sz="1000" b="0" i="0" u="none" strike="noStrike" kern="1200" cap="none" spc="0" normalizeH="0" baseline="0" noProof="0" dirty="0">
              <a:ln>
                <a:noFill/>
              </a:ln>
              <a:solidFill>
                <a:prstClr val="black"/>
              </a:solidFill>
              <a:effectLst/>
              <a:uLnTx/>
              <a:uFillTx/>
              <a:latin typeface="Meta IGM" panose="02000503040000020004" pitchFamily="2" charset="0"/>
              <a:ea typeface="+mn-ea"/>
              <a:cs typeface="+mn-cs"/>
            </a:endParaRPr>
          </a:p>
        </p:txBody>
      </p:sp>
    </p:spTree>
    <p:extLst>
      <p:ext uri="{BB962C8B-B14F-4D97-AF65-F5344CB8AC3E}">
        <p14:creationId xmlns:p14="http://schemas.microsoft.com/office/powerpoint/2010/main" val="472284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D868B3C-6C54-1D41-B938-33F4013C078E}" type="slidenum">
              <a:rPr kumimoji="0" lang="de-DE" sz="1000" b="0" i="0" u="none" strike="noStrike" kern="1200" cap="none" spc="0" normalizeH="0" baseline="0" noProof="0" smtClean="0">
                <a:ln>
                  <a:noFill/>
                </a:ln>
                <a:solidFill>
                  <a:prstClr val="black"/>
                </a:solidFill>
                <a:effectLst/>
                <a:uLnTx/>
                <a:uFillTx/>
                <a:latin typeface="Meta IGM" panose="02000503040000020004" pitchFamily="2"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de-DE" sz="1000" b="0" i="0" u="none" strike="noStrike" kern="1200" cap="none" spc="0" normalizeH="0" baseline="0" noProof="0" dirty="0">
              <a:ln>
                <a:noFill/>
              </a:ln>
              <a:solidFill>
                <a:prstClr val="black"/>
              </a:solidFill>
              <a:effectLst/>
              <a:uLnTx/>
              <a:uFillTx/>
              <a:latin typeface="Meta IGM" panose="02000503040000020004" pitchFamily="2" charset="0"/>
              <a:ea typeface="+mn-ea"/>
              <a:cs typeface="+mn-cs"/>
            </a:endParaRPr>
          </a:p>
        </p:txBody>
      </p:sp>
    </p:spTree>
    <p:extLst>
      <p:ext uri="{BB962C8B-B14F-4D97-AF65-F5344CB8AC3E}">
        <p14:creationId xmlns:p14="http://schemas.microsoft.com/office/powerpoint/2010/main" val="2924087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1" baseline="0" dirty="0" smtClean="0"/>
          </a:p>
        </p:txBody>
      </p:sp>
      <p:sp>
        <p:nvSpPr>
          <p:cNvPr id="4" name="Foliennummernplatzhalter 3"/>
          <p:cNvSpPr>
            <a:spLocks noGrp="1"/>
          </p:cNvSpPr>
          <p:nvPr>
            <p:ph type="sldNum" sz="quarter" idx="10"/>
          </p:nvPr>
        </p:nvSpPr>
        <p:spPr/>
        <p:txBody>
          <a:bodyPr/>
          <a:lstStyle/>
          <a:p>
            <a:pPr defTabSz="693344">
              <a:defRPr/>
            </a:pPr>
            <a:fld id="{AD868B3C-6C54-1D41-B938-33F4013C078E}" type="slidenum">
              <a:rPr lang="de-DE">
                <a:solidFill>
                  <a:prstClr val="black"/>
                </a:solidFill>
              </a:rPr>
              <a:pPr defTabSz="693344">
                <a:defRPr/>
              </a:pPr>
              <a:t>11</a:t>
            </a:fld>
            <a:endParaRPr lang="de-DE" dirty="0">
              <a:solidFill>
                <a:prstClr val="black"/>
              </a:solidFill>
            </a:endParaRPr>
          </a:p>
        </p:txBody>
      </p:sp>
    </p:spTree>
    <p:extLst>
      <p:ext uri="{BB962C8B-B14F-4D97-AF65-F5344CB8AC3E}">
        <p14:creationId xmlns:p14="http://schemas.microsoft.com/office/powerpoint/2010/main" val="2024724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D868B3C-6C54-1D41-B938-33F4013C078E}" type="slidenum">
              <a:rPr lang="de-DE" smtClean="0"/>
              <a:pPr/>
              <a:t>12</a:t>
            </a:fld>
            <a:endParaRPr lang="de-DE" dirty="0"/>
          </a:p>
        </p:txBody>
      </p:sp>
    </p:spTree>
    <p:extLst>
      <p:ext uri="{BB962C8B-B14F-4D97-AF65-F5344CB8AC3E}">
        <p14:creationId xmlns:p14="http://schemas.microsoft.com/office/powerpoint/2010/main" val="5094192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8" Type="http://schemas.openxmlformats.org/officeDocument/2006/relationships/image" Target="../media/image9.png"/><Relationship Id="rId3" Type="http://schemas.openxmlformats.org/officeDocument/2006/relationships/image" Target="../media/image10.png"/><Relationship Id="rId17"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hyperlink" Target="mailto:miriam.buerger@igmetall.de"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A26FBAE-2991-5147-AC0F-57CFE04EDBE3}"/>
              </a:ext>
            </a:extLst>
          </p:cNvPr>
          <p:cNvSpPr>
            <a:spLocks noGrp="1"/>
          </p:cNvSpPr>
          <p:nvPr>
            <p:ph type="ctrTitle" hasCustomPrompt="1"/>
          </p:nvPr>
        </p:nvSpPr>
        <p:spPr>
          <a:xfrm>
            <a:off x="250825" y="2513846"/>
            <a:ext cx="4921219" cy="1096967"/>
          </a:xfrm>
        </p:spPr>
        <p:txBody>
          <a:bodyPr wrap="none" lIns="0" tIns="0" rIns="0" bIns="0" anchor="ctr" anchorCtr="0"/>
          <a:lstStyle>
            <a:lvl1pPr algn="l">
              <a:defRPr sz="3960" b="1" i="0" spc="200" baseline="0">
                <a:solidFill>
                  <a:schemeClr val="bg1"/>
                </a:solidFill>
                <a:latin typeface="Meta Head IGM Cond Black" panose="02000506030000020004" pitchFamily="2" charset="77"/>
              </a:defRPr>
            </a:lvl1pPr>
          </a:lstStyle>
          <a:p>
            <a:r>
              <a:rPr lang="de-DE" dirty="0"/>
              <a:t>Hier steht der Titel </a:t>
            </a:r>
            <a:br>
              <a:rPr lang="de-DE" dirty="0"/>
            </a:br>
            <a:r>
              <a:rPr lang="de-DE" dirty="0"/>
              <a:t>der Präsentation</a:t>
            </a:r>
            <a:endParaRPr lang="en-US" dirty="0"/>
          </a:p>
        </p:txBody>
      </p:sp>
      <p:pic>
        <p:nvPicPr>
          <p:cNvPr id="4" name="Grafik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0825" y="143608"/>
            <a:ext cx="1054857" cy="885366"/>
          </a:xfrm>
          <a:prstGeom prst="rect">
            <a:avLst/>
          </a:prstGeom>
        </p:spPr>
      </p:pic>
    </p:spTree>
    <p:extLst>
      <p:ext uri="{BB962C8B-B14F-4D97-AF65-F5344CB8AC3E}">
        <p14:creationId xmlns:p14="http://schemas.microsoft.com/office/powerpoint/2010/main" val="34483499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mit Bild">
    <p:bg>
      <p:bgPr>
        <a:solidFill>
          <a:schemeClr val="bg1"/>
        </a:solidFill>
        <a:effectLst/>
      </p:bgPr>
    </p:bg>
    <p:spTree>
      <p:nvGrpSpPr>
        <p:cNvPr id="1" name=""/>
        <p:cNvGrpSpPr/>
        <p:nvPr/>
      </p:nvGrpSpPr>
      <p:grpSpPr>
        <a:xfrm>
          <a:off x="0" y="0"/>
          <a:ext cx="0" cy="0"/>
          <a:chOff x="0" y="0"/>
          <a:chExt cx="0" cy="0"/>
        </a:xfrm>
      </p:grpSpPr>
      <p:pic>
        <p:nvPicPr>
          <p:cNvPr id="16" name="Grafik 15">
            <a:extLst>
              <a:ext uri="{FF2B5EF4-FFF2-40B4-BE49-F238E27FC236}">
                <a16:creationId xmlns:a16="http://schemas.microsoft.com/office/drawing/2014/main" id="{EBE9AA5F-ABDB-9547-AC04-58A8978241F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6386"/>
          <a:stretch/>
        </p:blipFill>
        <p:spPr>
          <a:xfrm>
            <a:off x="0" y="0"/>
            <a:ext cx="9167748" cy="5152073"/>
          </a:xfrm>
          <a:prstGeom prst="rect">
            <a:avLst/>
          </a:prstGeom>
        </p:spPr>
      </p:pic>
      <p:pic>
        <p:nvPicPr>
          <p:cNvPr id="11" name="Grafik 10">
            <a:extLst>
              <a:ext uri="{FF2B5EF4-FFF2-40B4-BE49-F238E27FC236}">
                <a16:creationId xmlns:a16="http://schemas.microsoft.com/office/drawing/2014/main" id="{4806D502-DCAF-3843-A6E5-9A1F8042FEBA}"/>
              </a:ext>
            </a:extLst>
          </p:cNvPr>
          <p:cNvPicPr>
            <a:picLocks noChangeAspect="1"/>
          </p:cNvPicPr>
          <p:nvPr userDrawn="1"/>
        </p:nvPicPr>
        <p:blipFill rotWithShape="1">
          <a:blip r:embed="rId3"/>
          <a:srcRect t="53060" r="23761"/>
          <a:stretch/>
        </p:blipFill>
        <p:spPr>
          <a:xfrm>
            <a:off x="1" y="2571751"/>
            <a:ext cx="7425751" cy="2571749"/>
          </a:xfrm>
          <a:prstGeom prst="rect">
            <a:avLst/>
          </a:prstGeom>
        </p:spPr>
      </p:pic>
      <p:sp>
        <p:nvSpPr>
          <p:cNvPr id="14" name="Title 1">
            <a:extLst>
              <a:ext uri="{FF2B5EF4-FFF2-40B4-BE49-F238E27FC236}">
                <a16:creationId xmlns:a16="http://schemas.microsoft.com/office/drawing/2014/main" id="{0A26FBAE-2991-5147-AC0F-57CFE04EDBE3}"/>
              </a:ext>
            </a:extLst>
          </p:cNvPr>
          <p:cNvSpPr>
            <a:spLocks noGrp="1"/>
          </p:cNvSpPr>
          <p:nvPr>
            <p:ph type="ctrTitle" hasCustomPrompt="1"/>
          </p:nvPr>
        </p:nvSpPr>
        <p:spPr>
          <a:xfrm>
            <a:off x="250826" y="3955146"/>
            <a:ext cx="4921219" cy="1096967"/>
          </a:xfrm>
        </p:spPr>
        <p:txBody>
          <a:bodyPr wrap="none" lIns="0" tIns="0" rIns="0" bIns="0" anchor="ctr" anchorCtr="0"/>
          <a:lstStyle>
            <a:lvl1pPr algn="l">
              <a:defRPr sz="3960" b="1" i="0" spc="200" baseline="0">
                <a:solidFill>
                  <a:schemeClr val="bg1"/>
                </a:solidFill>
                <a:latin typeface="Meta Head IGM Cond Black" panose="02000506030000020004" pitchFamily="2" charset="77"/>
              </a:defRPr>
            </a:lvl1pPr>
          </a:lstStyle>
          <a:p>
            <a:r>
              <a:rPr lang="de-DE" dirty="0"/>
              <a:t>Hier steht der Titel </a:t>
            </a:r>
            <a:br>
              <a:rPr lang="de-DE" dirty="0"/>
            </a:br>
            <a:r>
              <a:rPr lang="de-DE" dirty="0"/>
              <a:t>der Präsentation</a:t>
            </a:r>
            <a:endParaRPr lang="en-US" dirty="0"/>
          </a:p>
        </p:txBody>
      </p:sp>
      <p:pic>
        <p:nvPicPr>
          <p:cNvPr id="10" name="Grafik 9">
            <a:extLst>
              <a:ext uri="{FF2B5EF4-FFF2-40B4-BE49-F238E27FC236}">
                <a16:creationId xmlns:a16="http://schemas.microsoft.com/office/drawing/2014/main" id="{9115E4BC-E54B-154F-8988-D01B1C6B6244}"/>
              </a:ext>
            </a:extLst>
          </p:cNvPr>
          <p:cNvPicPr>
            <a:picLocks noChangeAspect="1"/>
          </p:cNvPicPr>
          <p:nvPr userDrawn="1"/>
        </p:nvPicPr>
        <p:blipFill>
          <a:blip r:embed="rId4"/>
          <a:stretch>
            <a:fillRect/>
          </a:stretch>
        </p:blipFill>
        <p:spPr>
          <a:xfrm>
            <a:off x="8173175" y="233743"/>
            <a:ext cx="720000" cy="648000"/>
          </a:xfrm>
          <a:prstGeom prst="rect">
            <a:avLst/>
          </a:prstGeom>
        </p:spPr>
      </p:pic>
      <p:sp>
        <p:nvSpPr>
          <p:cNvPr id="3" name="Rechteck 2"/>
          <p:cNvSpPr/>
          <p:nvPr userDrawn="1"/>
        </p:nvSpPr>
        <p:spPr>
          <a:xfrm>
            <a:off x="0" y="0"/>
            <a:ext cx="1657350" cy="1110605"/>
          </a:xfrm>
          <a:prstGeom prst="rect">
            <a:avLst/>
          </a:prstGeom>
          <a:solidFill>
            <a:schemeClr val="bg1">
              <a:lumMod val="85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15"/>
          </a:p>
        </p:txBody>
      </p:sp>
      <p:pic>
        <p:nvPicPr>
          <p:cNvPr id="8" name="Grafik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1246" y="60481"/>
            <a:ext cx="1054857" cy="885366"/>
          </a:xfrm>
          <a:prstGeom prst="rect">
            <a:avLst/>
          </a:prstGeom>
        </p:spPr>
      </p:pic>
    </p:spTree>
    <p:extLst>
      <p:ext uri="{BB962C8B-B14F-4D97-AF65-F5344CB8AC3E}">
        <p14:creationId xmlns:p14="http://schemas.microsoft.com/office/powerpoint/2010/main" val="40675532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50827" y="2117189"/>
            <a:ext cx="8642349" cy="2301390"/>
          </a:xfrm>
        </p:spPr>
        <p:txBody>
          <a:bodyPr lIns="0" tIns="0" rIns="0" bIns="0">
            <a:normAutofit/>
          </a:bodyPr>
          <a:lstStyle>
            <a:lvl1pPr marL="280797" indent="-279447">
              <a:spcBef>
                <a:spcPts val="750"/>
              </a:spcBef>
              <a:buSzPct val="90000"/>
              <a:buFontTx/>
              <a:buBlip>
                <a:blip r:embed="rId3"/>
              </a:buBlip>
              <a:defRPr sz="1620" b="0" i="0">
                <a:solidFill>
                  <a:srgbClr val="3C3C3B"/>
                </a:solidFill>
                <a:latin typeface="Meta IGM" panose="02000503040000020004" pitchFamily="2" charset="0"/>
              </a:defRPr>
            </a:lvl1pPr>
            <a:lvl2pPr marL="586344" indent="-279447">
              <a:spcBef>
                <a:spcPts val="750"/>
              </a:spcBef>
              <a:buSzPct val="90000"/>
              <a:buFontTx/>
              <a:buBlip>
                <a:blip r:embed="rId3"/>
              </a:buBlip>
              <a:defRPr sz="1620" b="0" i="0">
                <a:solidFill>
                  <a:srgbClr val="3C3C3B"/>
                </a:solidFill>
                <a:latin typeface="Meta IGM" panose="02000503040000020004" pitchFamily="2" charset="0"/>
              </a:defRPr>
            </a:lvl2pPr>
            <a:lvl3pPr marL="899541" indent="-285747">
              <a:spcBef>
                <a:spcPts val="750"/>
              </a:spcBef>
              <a:buFontTx/>
              <a:buBlip>
                <a:blip r:embed="rId3"/>
              </a:buBlip>
              <a:defRPr sz="1620" b="0" i="0">
                <a:solidFill>
                  <a:srgbClr val="3C3C3B"/>
                </a:solidFill>
                <a:latin typeface="Meta IGM" panose="02000503040000020004" pitchFamily="2" charset="0"/>
              </a:defRPr>
            </a:lvl3pPr>
            <a:lvl4pPr marL="1200138" indent="-279447">
              <a:spcBef>
                <a:spcPts val="750"/>
              </a:spcBef>
              <a:buFontTx/>
              <a:buBlip>
                <a:blip r:embed="rId3"/>
              </a:buBlip>
              <a:defRPr sz="1620" b="0" i="0">
                <a:solidFill>
                  <a:srgbClr val="3C3C3B"/>
                </a:solidFill>
                <a:latin typeface="Meta IGM" panose="02000503040000020004" pitchFamily="2" charset="0"/>
              </a:defRPr>
            </a:lvl4pPr>
            <a:lvl5pPr marL="1471036">
              <a:spcBef>
                <a:spcPts val="750"/>
              </a:spcBef>
              <a:defRPr sz="1620" b="0" i="0">
                <a:solidFill>
                  <a:srgbClr val="3C3C3B"/>
                </a:solidFill>
                <a:latin typeface="Meta IGM" panose="02000503040000020004" pitchFamily="2" charset="0"/>
              </a:defRPr>
            </a:lvl5pPr>
          </a:lstStyle>
          <a:p>
            <a:pPr lvl="0"/>
            <a:r>
              <a:rPr lang="de-DE" dirty="0"/>
              <a:t>Text einfügen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9"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3"/>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900" b="0" i="0" smtClean="0">
                <a:latin typeface="Meta IGM" panose="02000503040000020004" pitchFamily="2" charset="0"/>
              </a:rPr>
              <a:pPr algn="ctr"/>
              <a:t>‹Nr.›</a:t>
            </a:fld>
            <a:endParaRPr lang="de-DE" sz="900" b="0" i="0" dirty="0">
              <a:latin typeface="Meta IGM" panose="02000503040000020004" pitchFamily="2" charset="0"/>
            </a:endParaRPr>
          </a:p>
        </p:txBody>
      </p:sp>
      <p:sp>
        <p:nvSpPr>
          <p:cNvPr id="13" name="Title 1">
            <a:extLst>
              <a:ext uri="{FF2B5EF4-FFF2-40B4-BE49-F238E27FC236}">
                <a16:creationId xmlns:a16="http://schemas.microsoft.com/office/drawing/2014/main" id="{8781DB79-A90E-D543-8E04-020925942DE6}"/>
              </a:ext>
            </a:extLst>
          </p:cNvPr>
          <p:cNvSpPr>
            <a:spLocks noGrp="1"/>
          </p:cNvSpPr>
          <p:nvPr>
            <p:ph type="title" hasCustomPrompt="1"/>
          </p:nvPr>
        </p:nvSpPr>
        <p:spPr>
          <a:xfrm>
            <a:off x="250827" y="1078582"/>
            <a:ext cx="3683701" cy="498598"/>
          </a:xfrm>
        </p:spPr>
        <p:txBody>
          <a:bodyPr lIns="0" tIns="0" rIns="0"/>
          <a:lstStyle>
            <a:lvl1pPr>
              <a:defRPr spc="200" baseline="0"/>
            </a:lvl1pPr>
          </a:lstStyle>
          <a:p>
            <a:r>
              <a:rPr lang="de-DE" dirty="0"/>
              <a:t>TITEL BEARBEITEN</a:t>
            </a:r>
            <a:endParaRPr lang="en-US" dirty="0"/>
          </a:p>
        </p:txBody>
      </p:sp>
      <p:sp>
        <p:nvSpPr>
          <p:cNvPr id="14" name="Textplatzhalter 8">
            <a:extLst>
              <a:ext uri="{FF2B5EF4-FFF2-40B4-BE49-F238E27FC236}">
                <a16:creationId xmlns:a16="http://schemas.microsoft.com/office/drawing/2014/main" id="{876BFC60-1346-374B-BC22-C8AAC094037D}"/>
              </a:ext>
            </a:extLst>
          </p:cNvPr>
          <p:cNvSpPr>
            <a:spLocks noGrp="1"/>
          </p:cNvSpPr>
          <p:nvPr>
            <p:ph type="body" sz="quarter" idx="13" hasCustomPrompt="1"/>
          </p:nvPr>
        </p:nvSpPr>
        <p:spPr>
          <a:xfrm>
            <a:off x="250827" y="1633267"/>
            <a:ext cx="3127804" cy="299159"/>
          </a:xfrm>
          <a:noFill/>
          <a:effectLst/>
        </p:spPr>
        <p:txBody>
          <a:bodyPr wrap="square" lIns="0" tIns="0" rIns="0" bIns="0" anchor="ctr" anchorCtr="0">
            <a:spAutoFit/>
          </a:bodyPr>
          <a:lstStyle>
            <a:lvl1pPr marL="0" indent="0">
              <a:buFont typeface="Arial" panose="020B0604020202020204" pitchFamily="34" charset="0"/>
              <a:buNone/>
              <a:defRPr sz="2160" b="0" i="0" spc="100" baseline="0">
                <a:solidFill>
                  <a:srgbClr val="3C3C3B"/>
                </a:solidFill>
                <a:latin typeface="Meta Head IGM Cond Light" panose="02000506030000020004" pitchFamily="2" charset="77"/>
              </a:defRPr>
            </a:lvl1pPr>
          </a:lstStyle>
          <a:p>
            <a:r>
              <a:rPr lang="de-DE" dirty="0"/>
              <a:t>Unterzeile einfügen</a:t>
            </a:r>
          </a:p>
        </p:txBody>
      </p:sp>
      <p:pic>
        <p:nvPicPr>
          <p:cNvPr id="9" name="Grafik 8"/>
          <p:cNvPicPr>
            <a:picLocks noChangeAspect="1"/>
          </p:cNvPicPr>
          <p:nvPr userDrawn="1"/>
        </p:nvPicPr>
        <p:blipFill>
          <a:blip r:embed="rId4"/>
          <a:stretch>
            <a:fillRect/>
          </a:stretch>
        </p:blipFill>
        <p:spPr>
          <a:xfrm>
            <a:off x="6966403" y="179743"/>
            <a:ext cx="1031635" cy="864666"/>
          </a:xfrm>
          <a:prstGeom prst="rect">
            <a:avLst/>
          </a:prstGeom>
        </p:spPr>
      </p:pic>
    </p:spTree>
    <p:extLst>
      <p:ext uri="{BB962C8B-B14F-4D97-AF65-F5344CB8AC3E}">
        <p14:creationId xmlns:p14="http://schemas.microsoft.com/office/powerpoint/2010/main" val="92377081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und Bild Quadrat">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pic>
        <p:nvPicPr>
          <p:cNvPr id="18" name="Grafik 17" descr="Ein Bild, das Pfeil enthält.&#10;&#10;Automatisch generierte Beschreibung">
            <a:extLst>
              <a:ext uri="{FF2B5EF4-FFF2-40B4-BE49-F238E27FC236}">
                <a16:creationId xmlns:a16="http://schemas.microsoft.com/office/drawing/2014/main" id="{B9DA1E66-1C96-3A4C-B83B-BD8B2CA52D1A}"/>
              </a:ext>
            </a:extLst>
          </p:cNvPr>
          <p:cNvPicPr>
            <a:picLocks noChangeAspect="1"/>
          </p:cNvPicPr>
          <p:nvPr userDrawn="1"/>
        </p:nvPicPr>
        <p:blipFill>
          <a:blip r:embed="rId3"/>
          <a:stretch>
            <a:fillRect/>
          </a:stretch>
        </p:blipFill>
        <p:spPr>
          <a:xfrm>
            <a:off x="0" y="0"/>
            <a:ext cx="9144000" cy="5143500"/>
          </a:xfrm>
          <a:prstGeom prst="rect">
            <a:avLst/>
          </a:prstGeom>
        </p:spPr>
      </p:pic>
      <p:sp>
        <p:nvSpPr>
          <p:cNvPr id="3" name="Content Placeholder 2"/>
          <p:cNvSpPr>
            <a:spLocks noGrp="1"/>
          </p:cNvSpPr>
          <p:nvPr>
            <p:ph sz="half" idx="1" hasCustomPrompt="1"/>
          </p:nvPr>
        </p:nvSpPr>
        <p:spPr>
          <a:xfrm>
            <a:off x="250824" y="2314688"/>
            <a:ext cx="4228968" cy="2126945"/>
          </a:xfrm>
        </p:spPr>
        <p:txBody>
          <a:bodyPr lIns="0" tIns="0" rIns="0" bIns="0">
            <a:noAutofit/>
          </a:bodyPr>
          <a:lstStyle>
            <a:lvl1pPr marL="243447">
              <a:defRPr b="0" i="0">
                <a:solidFill>
                  <a:srgbClr val="3C3C3B"/>
                </a:solidFill>
                <a:latin typeface="Meta IGM" panose="02000503040000020004" pitchFamily="2" charset="0"/>
              </a:defRPr>
            </a:lvl1pPr>
            <a:lvl2pPr>
              <a:defRPr b="0" i="0">
                <a:solidFill>
                  <a:srgbClr val="3C3C3B"/>
                </a:solidFill>
                <a:latin typeface="Meta IGM" panose="02000503040000020004" pitchFamily="2" charset="0"/>
              </a:defRPr>
            </a:lvl2pPr>
            <a:lvl3pPr>
              <a:defRPr b="0" i="0">
                <a:solidFill>
                  <a:srgbClr val="3C3C3B"/>
                </a:solidFill>
                <a:latin typeface="Meta IGM" panose="02000503040000020004" pitchFamily="2" charset="0"/>
              </a:defRPr>
            </a:lvl3pPr>
            <a:lvl4pPr>
              <a:defRPr b="0" i="0">
                <a:solidFill>
                  <a:srgbClr val="3C3C3B"/>
                </a:solidFill>
                <a:latin typeface="Meta IGM" panose="02000503040000020004" pitchFamily="2" charset="0"/>
              </a:defRPr>
            </a:lvl4pPr>
          </a:lstStyle>
          <a:p>
            <a:pPr lvl="0"/>
            <a:r>
              <a:rPr lang="de-DE" dirty="0"/>
              <a:t>Text einfügen</a:t>
            </a:r>
          </a:p>
          <a:p>
            <a:pPr lvl="1"/>
            <a:r>
              <a:rPr lang="de-DE" dirty="0"/>
              <a:t>Zweite Ebene</a:t>
            </a:r>
          </a:p>
          <a:p>
            <a:pPr lvl="2"/>
            <a:r>
              <a:rPr lang="de-DE" dirty="0"/>
              <a:t>Dritte Ebene</a:t>
            </a:r>
          </a:p>
          <a:p>
            <a:pPr lvl="3"/>
            <a:r>
              <a:rPr lang="de-DE" dirty="0"/>
              <a:t>Vierte Ebene</a:t>
            </a:r>
          </a:p>
        </p:txBody>
      </p:sp>
      <p:sp>
        <p:nvSpPr>
          <p:cNvPr id="11" name="Bildplatzhalter 9">
            <a:extLst>
              <a:ext uri="{FF2B5EF4-FFF2-40B4-BE49-F238E27FC236}">
                <a16:creationId xmlns:a16="http://schemas.microsoft.com/office/drawing/2014/main" id="{38FCB7D0-646F-AF48-A2B8-12A09927B98A}"/>
              </a:ext>
            </a:extLst>
          </p:cNvPr>
          <p:cNvSpPr>
            <a:spLocks noGrp="1"/>
          </p:cNvSpPr>
          <p:nvPr>
            <p:ph type="pic" sz="quarter" idx="14"/>
          </p:nvPr>
        </p:nvSpPr>
        <p:spPr>
          <a:xfrm>
            <a:off x="4745738" y="1100869"/>
            <a:ext cx="4147439" cy="3340765"/>
          </a:xfrm>
          <a:solidFill>
            <a:schemeClr val="accent6"/>
          </a:solidFill>
        </p:spPr>
        <p:txBody>
          <a:bodyPr lIns="0" tIns="0" rIns="0" bIns="0" anchor="ctr">
            <a:noAutofit/>
          </a:bodyPr>
          <a:lstStyle>
            <a:lvl1pPr marL="0" indent="0" algn="ctr">
              <a:buNone/>
              <a:defRPr/>
            </a:lvl1pPr>
          </a:lstStyle>
          <a:p>
            <a:r>
              <a:rPr lang="de-DE" dirty="0" smtClean="0"/>
              <a:t>Bild durch Klicken auf Symbol hinzufügen</a:t>
            </a:r>
            <a:endParaRPr lang="de-DE" dirty="0"/>
          </a:p>
        </p:txBody>
      </p:sp>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9"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4"/>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4"/>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4"/>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4"/>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900" b="0" i="0" smtClean="0">
                <a:latin typeface="Meta IGM" panose="02000503040000020004" pitchFamily="2" charset="0"/>
              </a:rPr>
              <a:pPr algn="ctr"/>
              <a:t>‹Nr.›</a:t>
            </a:fld>
            <a:endParaRPr lang="de-DE" sz="900" b="0" i="0" dirty="0">
              <a:latin typeface="Meta IGM" panose="02000503040000020004" pitchFamily="2" charset="0"/>
            </a:endParaRPr>
          </a:p>
        </p:txBody>
      </p:sp>
      <p:sp>
        <p:nvSpPr>
          <p:cNvPr id="16" name="Title 1">
            <a:extLst>
              <a:ext uri="{FF2B5EF4-FFF2-40B4-BE49-F238E27FC236}">
                <a16:creationId xmlns:a16="http://schemas.microsoft.com/office/drawing/2014/main" id="{9BD25EEB-21F1-DE41-8F3B-BF01DD30930C}"/>
              </a:ext>
            </a:extLst>
          </p:cNvPr>
          <p:cNvSpPr>
            <a:spLocks noGrp="1"/>
          </p:cNvSpPr>
          <p:nvPr>
            <p:ph type="title" hasCustomPrompt="1"/>
          </p:nvPr>
        </p:nvSpPr>
        <p:spPr>
          <a:xfrm>
            <a:off x="250824" y="1078582"/>
            <a:ext cx="3683701" cy="498598"/>
          </a:xfrm>
        </p:spPr>
        <p:txBody>
          <a:bodyPr lIns="0" tIns="0" rIns="0"/>
          <a:lstStyle>
            <a:lvl1pPr>
              <a:defRPr spc="200" baseline="0"/>
            </a:lvl1pPr>
          </a:lstStyle>
          <a:p>
            <a:r>
              <a:rPr lang="de-DE" dirty="0"/>
              <a:t>TITEL BEARBEITEN</a:t>
            </a:r>
            <a:endParaRPr lang="en-US" dirty="0"/>
          </a:p>
        </p:txBody>
      </p:sp>
      <p:sp>
        <p:nvSpPr>
          <p:cNvPr id="17" name="Textplatzhalter 8">
            <a:extLst>
              <a:ext uri="{FF2B5EF4-FFF2-40B4-BE49-F238E27FC236}">
                <a16:creationId xmlns:a16="http://schemas.microsoft.com/office/drawing/2014/main" id="{FC55D720-0425-9141-AFFE-0C90D3453910}"/>
              </a:ext>
            </a:extLst>
          </p:cNvPr>
          <p:cNvSpPr>
            <a:spLocks noGrp="1"/>
          </p:cNvSpPr>
          <p:nvPr>
            <p:ph type="body" sz="quarter" idx="13" hasCustomPrompt="1"/>
          </p:nvPr>
        </p:nvSpPr>
        <p:spPr>
          <a:xfrm>
            <a:off x="250824" y="1633267"/>
            <a:ext cx="3127804" cy="299159"/>
          </a:xfrm>
          <a:noFill/>
          <a:effectLst/>
        </p:spPr>
        <p:txBody>
          <a:bodyPr wrap="square" lIns="0" tIns="0" rIns="0" bIns="0" anchor="ctr" anchorCtr="0">
            <a:spAutoFit/>
          </a:bodyPr>
          <a:lstStyle>
            <a:lvl1pPr marL="0" indent="0">
              <a:buNone/>
              <a:defRPr sz="2160" b="0" i="0" spc="100" baseline="0">
                <a:solidFill>
                  <a:srgbClr val="3C3C3B"/>
                </a:solidFill>
                <a:latin typeface="Meta Head IGM Cond Light" panose="02000506030000020004" pitchFamily="2" charset="77"/>
              </a:defRPr>
            </a:lvl1pPr>
          </a:lstStyle>
          <a:p>
            <a:r>
              <a:rPr lang="de-DE" dirty="0"/>
              <a:t>Unterzeile einfügen</a:t>
            </a:r>
          </a:p>
        </p:txBody>
      </p:sp>
      <p:pic>
        <p:nvPicPr>
          <p:cNvPr id="19" name="Grafik 18">
            <a:extLst>
              <a:ext uri="{FF2B5EF4-FFF2-40B4-BE49-F238E27FC236}">
                <a16:creationId xmlns:a16="http://schemas.microsoft.com/office/drawing/2014/main" id="{FB5381B0-9401-B148-92F7-82E27CB24DB5}"/>
              </a:ext>
            </a:extLst>
          </p:cNvPr>
          <p:cNvPicPr>
            <a:picLocks noChangeAspect="1"/>
          </p:cNvPicPr>
          <p:nvPr userDrawn="1"/>
        </p:nvPicPr>
        <p:blipFill>
          <a:blip r:embed="rId5"/>
          <a:stretch>
            <a:fillRect/>
          </a:stretch>
        </p:blipFill>
        <p:spPr>
          <a:xfrm>
            <a:off x="8173175" y="257175"/>
            <a:ext cx="720000" cy="720000"/>
          </a:xfrm>
          <a:prstGeom prst="rect">
            <a:avLst/>
          </a:prstGeom>
        </p:spPr>
      </p:pic>
      <p:pic>
        <p:nvPicPr>
          <p:cNvPr id="15" name="Grafik 14"/>
          <p:cNvPicPr>
            <a:picLocks noChangeAspect="1"/>
          </p:cNvPicPr>
          <p:nvPr userDrawn="1"/>
        </p:nvPicPr>
        <p:blipFill>
          <a:blip r:embed="rId6"/>
          <a:stretch>
            <a:fillRect/>
          </a:stretch>
        </p:blipFill>
        <p:spPr>
          <a:xfrm>
            <a:off x="6966403" y="179743"/>
            <a:ext cx="1031635" cy="864666"/>
          </a:xfrm>
          <a:prstGeom prst="rect">
            <a:avLst/>
          </a:prstGeom>
        </p:spPr>
      </p:pic>
    </p:spTree>
    <p:extLst>
      <p:ext uri="{BB962C8B-B14F-4D97-AF65-F5344CB8AC3E}">
        <p14:creationId xmlns:p14="http://schemas.microsoft.com/office/powerpoint/2010/main" val="223119721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und Smartart">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pic>
        <p:nvPicPr>
          <p:cNvPr id="14" name="Grafik 13" descr="Ein Bild, das Pfeil enthält.&#10;&#10;Automatisch generierte Beschreibung">
            <a:extLst>
              <a:ext uri="{FF2B5EF4-FFF2-40B4-BE49-F238E27FC236}">
                <a16:creationId xmlns:a16="http://schemas.microsoft.com/office/drawing/2014/main" id="{F8639635-DDD7-EA43-AF82-BBF844842941}"/>
              </a:ext>
            </a:extLst>
          </p:cNvPr>
          <p:cNvPicPr>
            <a:picLocks noChangeAspect="1"/>
          </p:cNvPicPr>
          <p:nvPr userDrawn="1"/>
        </p:nvPicPr>
        <p:blipFill>
          <a:blip r:embed="rId3"/>
          <a:stretch>
            <a:fillRect/>
          </a:stretch>
        </p:blipFill>
        <p:spPr>
          <a:xfrm>
            <a:off x="1" y="-31120"/>
            <a:ext cx="9144000" cy="5143500"/>
          </a:xfrm>
          <a:prstGeom prst="rect">
            <a:avLst/>
          </a:prstGeom>
        </p:spPr>
      </p:pic>
      <p:sp>
        <p:nvSpPr>
          <p:cNvPr id="10" name="Textplatzhalter 3">
            <a:extLst>
              <a:ext uri="{FF2B5EF4-FFF2-40B4-BE49-F238E27FC236}">
                <a16:creationId xmlns:a16="http://schemas.microsoft.com/office/drawing/2014/main" id="{640241A6-D7C2-2D40-8F92-2599EC120160}"/>
              </a:ext>
            </a:extLst>
          </p:cNvPr>
          <p:cNvSpPr txBox="1">
            <a:spLocks/>
          </p:cNvSpPr>
          <p:nvPr userDrawn="1"/>
        </p:nvSpPr>
        <p:spPr>
          <a:xfrm>
            <a:off x="4135079"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4"/>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4"/>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4"/>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4"/>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900" b="0" i="0" smtClean="0">
                <a:latin typeface="Meta IGM" panose="02000503040000020004" pitchFamily="2" charset="0"/>
              </a:rPr>
              <a:pPr algn="ctr"/>
              <a:t>‹Nr.›</a:t>
            </a:fld>
            <a:endParaRPr lang="de-DE" sz="900" b="0" i="0" dirty="0">
              <a:latin typeface="Meta IGM" panose="02000503040000020004" pitchFamily="2" charset="0"/>
            </a:endParaRPr>
          </a:p>
        </p:txBody>
      </p:sp>
      <p:sp>
        <p:nvSpPr>
          <p:cNvPr id="13" name="SmartArt-Platzhalter 3">
            <a:extLst>
              <a:ext uri="{FF2B5EF4-FFF2-40B4-BE49-F238E27FC236}">
                <a16:creationId xmlns:a16="http://schemas.microsoft.com/office/drawing/2014/main" id="{55665241-B298-6C48-8846-F34E0522A230}"/>
              </a:ext>
            </a:extLst>
          </p:cNvPr>
          <p:cNvSpPr>
            <a:spLocks noGrp="1"/>
          </p:cNvSpPr>
          <p:nvPr>
            <p:ph type="dgm" sz="quarter" idx="15"/>
          </p:nvPr>
        </p:nvSpPr>
        <p:spPr>
          <a:xfrm>
            <a:off x="250826" y="1739901"/>
            <a:ext cx="5462221" cy="2701925"/>
          </a:xfrm>
        </p:spPr>
        <p:txBody>
          <a:bodyPr lIns="0" tIns="0" rIns="0">
            <a:normAutofit/>
          </a:bodyPr>
          <a:lstStyle>
            <a:lvl1pPr marL="0" indent="0">
              <a:buNone/>
              <a:defRPr sz="1620"/>
            </a:lvl1pPr>
          </a:lstStyle>
          <a:p>
            <a:r>
              <a:rPr lang="de-DE" dirty="0" smtClean="0"/>
              <a:t>Klicken Sie auf das Symbol, um die SmartArt-Grafik hinzuzufügen</a:t>
            </a:r>
            <a:endParaRPr lang="de-DE" dirty="0"/>
          </a:p>
        </p:txBody>
      </p:sp>
      <p:sp>
        <p:nvSpPr>
          <p:cNvPr id="9" name="Title 1">
            <a:extLst>
              <a:ext uri="{FF2B5EF4-FFF2-40B4-BE49-F238E27FC236}">
                <a16:creationId xmlns:a16="http://schemas.microsoft.com/office/drawing/2014/main" id="{4319370E-78A2-2E43-B831-3B30275CA578}"/>
              </a:ext>
            </a:extLst>
          </p:cNvPr>
          <p:cNvSpPr>
            <a:spLocks noGrp="1"/>
          </p:cNvSpPr>
          <p:nvPr>
            <p:ph type="title" hasCustomPrompt="1"/>
          </p:nvPr>
        </p:nvSpPr>
        <p:spPr>
          <a:xfrm>
            <a:off x="250827" y="1078582"/>
            <a:ext cx="3683701" cy="498598"/>
          </a:xfrm>
        </p:spPr>
        <p:txBody>
          <a:bodyPr lIns="0" tIns="0" rIns="0"/>
          <a:lstStyle>
            <a:lvl1pPr>
              <a:defRPr spc="200" baseline="0"/>
            </a:lvl1pPr>
          </a:lstStyle>
          <a:p>
            <a:r>
              <a:rPr lang="de-DE" dirty="0"/>
              <a:t>TITEL BEARBEITEN</a:t>
            </a:r>
            <a:endParaRPr lang="en-US" dirty="0"/>
          </a:p>
        </p:txBody>
      </p:sp>
      <p:pic>
        <p:nvPicPr>
          <p:cNvPr id="12" name="Grafik 11">
            <a:extLst>
              <a:ext uri="{FF2B5EF4-FFF2-40B4-BE49-F238E27FC236}">
                <a16:creationId xmlns:a16="http://schemas.microsoft.com/office/drawing/2014/main" id="{1447C4C2-8FF3-5543-822A-CE1E6E648F2E}"/>
              </a:ext>
            </a:extLst>
          </p:cNvPr>
          <p:cNvPicPr>
            <a:picLocks noChangeAspect="1"/>
          </p:cNvPicPr>
          <p:nvPr userDrawn="1"/>
        </p:nvPicPr>
        <p:blipFill>
          <a:blip r:embed="rId5">
            <a:extLst>
              <a:ext uri="{96DAC541-7B7A-43D3-8B79-37D633B846F1}">
                <asvg:svgBlip xmlns="" xmlns:asvg="http://schemas.microsoft.com/office/drawing/2016/SVG/main" r:embed="rId17"/>
              </a:ext>
            </a:extLst>
          </a:blip>
          <a:stretch>
            <a:fillRect/>
          </a:stretch>
        </p:blipFill>
        <p:spPr>
          <a:xfrm>
            <a:off x="8179083" y="257175"/>
            <a:ext cx="720000" cy="720000"/>
          </a:xfrm>
          <a:prstGeom prst="rect">
            <a:avLst/>
          </a:prstGeom>
        </p:spPr>
      </p:pic>
      <p:pic>
        <p:nvPicPr>
          <p:cNvPr id="17" name="Grafik 16"/>
          <p:cNvPicPr>
            <a:picLocks noChangeAspect="1"/>
          </p:cNvPicPr>
          <p:nvPr userDrawn="1"/>
        </p:nvPicPr>
        <p:blipFill>
          <a:blip r:embed="rId18"/>
          <a:stretch>
            <a:fillRect/>
          </a:stretch>
        </p:blipFill>
        <p:spPr>
          <a:xfrm>
            <a:off x="6966403" y="179743"/>
            <a:ext cx="1031635" cy="864666"/>
          </a:xfrm>
          <a:prstGeom prst="rect">
            <a:avLst/>
          </a:prstGeom>
        </p:spPr>
      </p:pic>
    </p:spTree>
    <p:extLst>
      <p:ext uri="{BB962C8B-B14F-4D97-AF65-F5344CB8AC3E}">
        <p14:creationId xmlns:p14="http://schemas.microsoft.com/office/powerpoint/2010/main" val="364734742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Bild">
    <p:bg>
      <p:bgPr>
        <a:blipFill dpi="0" rotWithShape="1">
          <a:blip r:embed="rId2">
            <a:alphaModFix amt="40000"/>
            <a:lum/>
          </a:blip>
          <a:srcRect/>
          <a:stretch>
            <a:fillRect/>
          </a:stretch>
        </a:blipFill>
        <a:effectLst/>
      </p:bgPr>
    </p:bg>
    <p:spTree>
      <p:nvGrpSpPr>
        <p:cNvPr id="1" name=""/>
        <p:cNvGrpSpPr/>
        <p:nvPr/>
      </p:nvGrpSpPr>
      <p:grpSpPr>
        <a:xfrm>
          <a:off x="0" y="0"/>
          <a:ext cx="0" cy="0"/>
          <a:chOff x="0" y="0"/>
          <a:chExt cx="0" cy="0"/>
        </a:xfrm>
      </p:grpSpPr>
      <p:sp>
        <p:nvSpPr>
          <p:cNvPr id="8" name="Textplatzhalter 3">
            <a:extLst>
              <a:ext uri="{FF2B5EF4-FFF2-40B4-BE49-F238E27FC236}">
                <a16:creationId xmlns:a16="http://schemas.microsoft.com/office/drawing/2014/main" id="{D7486DF0-5739-C444-8591-8165BD759D7F}"/>
              </a:ext>
            </a:extLst>
          </p:cNvPr>
          <p:cNvSpPr txBox="1">
            <a:spLocks/>
          </p:cNvSpPr>
          <p:nvPr userDrawn="1"/>
        </p:nvSpPr>
        <p:spPr>
          <a:xfrm>
            <a:off x="4135079" y="4678177"/>
            <a:ext cx="884237" cy="271969"/>
          </a:xfrm>
          <a:prstGeom prst="rect">
            <a:avLst/>
          </a:prstGeom>
        </p:spPr>
        <p:txBody>
          <a:bodyPr lIns="0" tIns="0" rIns="0" bIns="0" anchor="b" anchorCtr="0"/>
          <a:lstStyle>
            <a:lvl1pPr marL="0" indent="0" algn="l" defTabSz="685800" rtl="0" eaLnBrk="1" latinLnBrk="0" hangingPunct="1">
              <a:lnSpc>
                <a:spcPct val="90000"/>
              </a:lnSpc>
              <a:spcBef>
                <a:spcPts val="750"/>
              </a:spcBef>
              <a:buSzPct val="90000"/>
              <a:buFontTx/>
              <a:buNone/>
              <a:defRPr sz="1000" b="0" i="0" kern="1200">
                <a:solidFill>
                  <a:srgbClr val="3C3C3B"/>
                </a:solidFill>
                <a:latin typeface="Meta OT" panose="020B0504030101020104" pitchFamily="34" charset="77"/>
                <a:ea typeface="+mn-ea"/>
                <a:cs typeface="+mn-cs"/>
              </a:defRPr>
            </a:lvl1pPr>
            <a:lvl2pPr marL="5143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2pPr>
            <a:lvl3pPr marL="7852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3pPr>
            <a:lvl4pPr marL="1056150" indent="-243450" algn="l" defTabSz="685800" rtl="0" eaLnBrk="1" latinLnBrk="0" hangingPunct="1">
              <a:lnSpc>
                <a:spcPct val="90000"/>
              </a:lnSpc>
              <a:spcBef>
                <a:spcPts val="375"/>
              </a:spcBef>
              <a:buSzPct val="90000"/>
              <a:buFontTx/>
              <a:buBlip>
                <a:blip r:embed="rId3"/>
              </a:buBlip>
              <a:defRPr sz="1800" b="0" i="0" kern="1200">
                <a:solidFill>
                  <a:schemeClr val="tx1"/>
                </a:solidFill>
                <a:latin typeface="Meta OT" panose="020B0504030101020104" pitchFamily="34" charset="77"/>
                <a:ea typeface="+mn-ea"/>
                <a:cs typeface="+mn-cs"/>
              </a:defRPr>
            </a:lvl4pPr>
            <a:lvl5pPr marL="1327050" indent="-243450" algn="l" defTabSz="685800" rtl="0" eaLnBrk="1" latinLnBrk="0" hangingPunct="1">
              <a:lnSpc>
                <a:spcPct val="90000"/>
              </a:lnSpc>
              <a:spcBef>
                <a:spcPts val="375"/>
              </a:spcBef>
              <a:buFontTx/>
              <a:buBlip>
                <a:blip r:embed="rId3"/>
              </a:buBlip>
              <a:defRPr sz="1800" b="0" i="0" kern="1200">
                <a:solidFill>
                  <a:schemeClr val="tx1"/>
                </a:solidFill>
                <a:latin typeface="Meta OT" panose="020B05040301010201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fld id="{FE565D1A-C7ED-2741-8521-CA3C0FECAFC6}" type="slidenum">
              <a:rPr lang="de-DE" sz="900" b="0" i="0" smtClean="0">
                <a:latin typeface="Meta IGM" panose="02000503040000020004" pitchFamily="2" charset="0"/>
              </a:rPr>
              <a:pPr algn="ctr"/>
              <a:t>‹Nr.›</a:t>
            </a:fld>
            <a:endParaRPr lang="de-DE" sz="900" b="0" i="0" dirty="0">
              <a:latin typeface="Meta IGM" panose="02000503040000020004" pitchFamily="2" charset="0"/>
            </a:endParaRPr>
          </a:p>
        </p:txBody>
      </p:sp>
      <p:sp>
        <p:nvSpPr>
          <p:cNvPr id="6" name="Bildplatzhalter 9">
            <a:extLst>
              <a:ext uri="{FF2B5EF4-FFF2-40B4-BE49-F238E27FC236}">
                <a16:creationId xmlns:a16="http://schemas.microsoft.com/office/drawing/2014/main" id="{4C06ECF2-BFA9-7349-BED1-D96193E7BE85}"/>
              </a:ext>
            </a:extLst>
          </p:cNvPr>
          <p:cNvSpPr>
            <a:spLocks noGrp="1"/>
          </p:cNvSpPr>
          <p:nvPr>
            <p:ph type="pic" sz="quarter" idx="14"/>
          </p:nvPr>
        </p:nvSpPr>
        <p:spPr>
          <a:xfrm>
            <a:off x="263471" y="1084092"/>
            <a:ext cx="8632557" cy="3357541"/>
          </a:xfrm>
          <a:solidFill>
            <a:schemeClr val="accent6"/>
          </a:solidFill>
          <a:effectLst>
            <a:outerShdw blurRad="50800" dist="25400" dir="5400000" algn="tl" rotWithShape="0">
              <a:prstClr val="black">
                <a:alpha val="20000"/>
              </a:prstClr>
            </a:outerShdw>
          </a:effectLst>
        </p:spPr>
        <p:txBody>
          <a:bodyPr lIns="0" tIns="0" rIns="0" bIns="0" anchor="ctr">
            <a:noAutofit/>
          </a:bodyPr>
          <a:lstStyle>
            <a:lvl1pPr marL="0" indent="0" algn="ctr">
              <a:buNone/>
              <a:defRPr/>
            </a:lvl1pPr>
          </a:lstStyle>
          <a:p>
            <a:r>
              <a:rPr lang="de-DE" smtClean="0"/>
              <a:t>Bild durch Klicken auf Symbol hinzufügen</a:t>
            </a:r>
            <a:endParaRPr lang="de-DE" dirty="0"/>
          </a:p>
        </p:txBody>
      </p:sp>
      <p:pic>
        <p:nvPicPr>
          <p:cNvPr id="9" name="Grafik 8"/>
          <p:cNvPicPr>
            <a:picLocks noChangeAspect="1"/>
          </p:cNvPicPr>
          <p:nvPr userDrawn="1"/>
        </p:nvPicPr>
        <p:blipFill>
          <a:blip r:embed="rId4"/>
          <a:stretch>
            <a:fillRect/>
          </a:stretch>
        </p:blipFill>
        <p:spPr>
          <a:xfrm>
            <a:off x="6966403" y="179743"/>
            <a:ext cx="1031635" cy="864666"/>
          </a:xfrm>
          <a:prstGeom prst="rect">
            <a:avLst/>
          </a:prstGeom>
        </p:spPr>
      </p:pic>
    </p:spTree>
    <p:extLst>
      <p:ext uri="{BB962C8B-B14F-4D97-AF65-F5344CB8AC3E}">
        <p14:creationId xmlns:p14="http://schemas.microsoft.com/office/powerpoint/2010/main" val="262205101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schluss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D89D34F-B7D1-B342-831B-06736A4ADA7C}"/>
              </a:ext>
            </a:extLst>
          </p:cNvPr>
          <p:cNvSpPr>
            <a:spLocks noGrp="1"/>
          </p:cNvSpPr>
          <p:nvPr>
            <p:ph type="ctrTitle" hasCustomPrompt="1"/>
          </p:nvPr>
        </p:nvSpPr>
        <p:spPr>
          <a:xfrm>
            <a:off x="255325" y="1938861"/>
            <a:ext cx="4885953" cy="1096967"/>
          </a:xfrm>
        </p:spPr>
        <p:txBody>
          <a:bodyPr wrap="none" lIns="0" tIns="0" rIns="0" bIns="0" anchor="ctr" anchorCtr="0"/>
          <a:lstStyle>
            <a:lvl1pPr algn="l">
              <a:defRPr sz="3960" b="1" i="0" spc="200" baseline="0">
                <a:solidFill>
                  <a:schemeClr val="bg1"/>
                </a:solidFill>
                <a:latin typeface="Meta Head IGM Cond Black" panose="02000506030000020004" pitchFamily="2" charset="77"/>
              </a:defRPr>
            </a:lvl1pPr>
          </a:lstStyle>
          <a:p>
            <a:r>
              <a:rPr lang="de-DE" dirty="0"/>
              <a:t>Vielen Dank für</a:t>
            </a:r>
            <a:br>
              <a:rPr lang="de-DE" dirty="0"/>
            </a:br>
            <a:r>
              <a:rPr lang="de-DE" dirty="0"/>
              <a:t>die Aufmerksamkeit</a:t>
            </a:r>
            <a:endParaRPr lang="en-US" dirty="0"/>
          </a:p>
        </p:txBody>
      </p:sp>
      <p:pic>
        <p:nvPicPr>
          <p:cNvPr id="10" name="Grafik 9">
            <a:extLst>
              <a:ext uri="{FF2B5EF4-FFF2-40B4-BE49-F238E27FC236}">
                <a16:creationId xmlns:a16="http://schemas.microsoft.com/office/drawing/2014/main" id="{B8D8BA1D-6B54-774E-913A-BCD0BFCBCC0D}"/>
              </a:ext>
            </a:extLst>
          </p:cNvPr>
          <p:cNvPicPr>
            <a:picLocks noChangeAspect="1"/>
          </p:cNvPicPr>
          <p:nvPr userDrawn="1"/>
        </p:nvPicPr>
        <p:blipFill rotWithShape="1">
          <a:blip r:embed="rId3"/>
          <a:srcRect t="81778"/>
          <a:stretch/>
        </p:blipFill>
        <p:spPr>
          <a:xfrm>
            <a:off x="0" y="4206240"/>
            <a:ext cx="9144000" cy="937260"/>
          </a:xfrm>
          <a:prstGeom prst="rect">
            <a:avLst/>
          </a:prstGeom>
        </p:spPr>
      </p:pic>
      <p:sp>
        <p:nvSpPr>
          <p:cNvPr id="5" name="Textfeld 4">
            <a:extLst>
              <a:ext uri="{FF2B5EF4-FFF2-40B4-BE49-F238E27FC236}">
                <a16:creationId xmlns:a16="http://schemas.microsoft.com/office/drawing/2014/main" id="{027B3B13-3C71-104B-92CD-29B6205299BB}"/>
              </a:ext>
            </a:extLst>
          </p:cNvPr>
          <p:cNvSpPr txBox="1"/>
          <p:nvPr userDrawn="1"/>
        </p:nvSpPr>
        <p:spPr>
          <a:xfrm>
            <a:off x="5705477" y="3411300"/>
            <a:ext cx="3187699" cy="1516569"/>
          </a:xfrm>
          <a:prstGeom prst="rect">
            <a:avLst/>
          </a:prstGeom>
          <a:noFill/>
        </p:spPr>
        <p:txBody>
          <a:bodyPr wrap="square" lIns="0" tIns="0" rIns="0" bIns="0" rtlCol="0" anchor="b">
            <a:spAutoFit/>
          </a:bodyPr>
          <a:lstStyle/>
          <a:p>
            <a:pPr algn="r"/>
            <a:r>
              <a:rPr lang="de-DE" sz="1080" b="0" i="0" kern="1200" dirty="0">
                <a:solidFill>
                  <a:srgbClr val="3C3C3B"/>
                </a:solidFill>
                <a:effectLst/>
                <a:latin typeface="Meta IGM" panose="02000503040000020004" pitchFamily="2" charset="0"/>
                <a:ea typeface="+mn-ea"/>
                <a:cs typeface="+mn-cs"/>
              </a:rPr>
              <a:t>IG METALL </a:t>
            </a:r>
            <a:br>
              <a:rPr lang="de-DE" sz="1080" b="0" i="0" kern="1200" dirty="0">
                <a:solidFill>
                  <a:srgbClr val="3C3C3B"/>
                </a:solidFill>
                <a:effectLst/>
                <a:latin typeface="Meta IGM" panose="02000503040000020004" pitchFamily="2" charset="0"/>
                <a:ea typeface="+mn-ea"/>
                <a:cs typeface="+mn-cs"/>
              </a:rPr>
            </a:br>
            <a:r>
              <a:rPr lang="de-DE" sz="1080" b="1" i="0" kern="1200" dirty="0" smtClean="0">
                <a:solidFill>
                  <a:srgbClr val="3C3C3B"/>
                </a:solidFill>
                <a:effectLst/>
                <a:latin typeface="Meta IGM" panose="02000503040000020004" pitchFamily="2" charset="0"/>
                <a:ea typeface="+mn-ea"/>
                <a:cs typeface="+mn-cs"/>
              </a:rPr>
              <a:t>FB</a:t>
            </a:r>
            <a:r>
              <a:rPr lang="de-DE" sz="1080" b="1" i="0" kern="1200" baseline="0" dirty="0" smtClean="0">
                <a:solidFill>
                  <a:srgbClr val="3C3C3B"/>
                </a:solidFill>
                <a:effectLst/>
                <a:latin typeface="Meta IGM" panose="02000503040000020004" pitchFamily="2" charset="0"/>
                <a:ea typeface="+mn-ea"/>
                <a:cs typeface="+mn-cs"/>
              </a:rPr>
              <a:t> Tarifpolitik</a:t>
            </a:r>
            <a:endParaRPr lang="de-DE" sz="1080" b="1" i="0" kern="1200" dirty="0">
              <a:solidFill>
                <a:srgbClr val="3C3C3B"/>
              </a:solidFill>
              <a:effectLst/>
              <a:latin typeface="Meta IGM" panose="02000503040000020004" pitchFamily="2" charset="0"/>
              <a:ea typeface="+mn-ea"/>
              <a:cs typeface="+mn-cs"/>
            </a:endParaRPr>
          </a:p>
          <a:p>
            <a:pPr algn="r"/>
            <a:endParaRPr lang="de-DE" sz="1080" b="0" i="0" kern="1200" dirty="0">
              <a:solidFill>
                <a:srgbClr val="3C3C3B"/>
              </a:solidFill>
              <a:effectLst/>
              <a:latin typeface="Meta IGM" panose="02000503040000020004" pitchFamily="2" charset="0"/>
              <a:ea typeface="+mn-ea"/>
              <a:cs typeface="+mn-cs"/>
            </a:endParaRPr>
          </a:p>
          <a:p>
            <a:pPr algn="r"/>
            <a:r>
              <a:rPr lang="de-DE" sz="1080" b="0" i="0" kern="1200" dirty="0" smtClean="0">
                <a:solidFill>
                  <a:srgbClr val="3C3C3B"/>
                </a:solidFill>
                <a:effectLst/>
                <a:latin typeface="+mn-lt"/>
                <a:ea typeface="+mn-ea"/>
                <a:cs typeface="+mn-cs"/>
              </a:rPr>
              <a:t>Miriam Bürger</a:t>
            </a:r>
            <a:r>
              <a:rPr lang="de-DE" sz="1080" b="0" i="0" kern="1200" dirty="0">
                <a:solidFill>
                  <a:srgbClr val="3C3C3B"/>
                </a:solidFill>
                <a:effectLst/>
                <a:latin typeface="+mn-lt"/>
                <a:ea typeface="+mn-ea"/>
                <a:cs typeface="+mn-cs"/>
              </a:rPr>
              <a:t/>
            </a:r>
            <a:br>
              <a:rPr lang="de-DE" sz="1080" b="0" i="0" kern="1200" dirty="0">
                <a:solidFill>
                  <a:srgbClr val="3C3C3B"/>
                </a:solidFill>
                <a:effectLst/>
                <a:latin typeface="+mn-lt"/>
                <a:ea typeface="+mn-ea"/>
                <a:cs typeface="+mn-cs"/>
              </a:rPr>
            </a:br>
            <a:r>
              <a:rPr lang="en-US" sz="1080" b="0" i="0" kern="1200" dirty="0" smtClean="0">
                <a:solidFill>
                  <a:srgbClr val="3C3C3B"/>
                </a:solidFill>
                <a:effectLst/>
                <a:latin typeface="+mn-lt"/>
                <a:ea typeface="+mn-ea"/>
                <a:cs typeface="+mn-cs"/>
              </a:rPr>
              <a:t>Wilhelm-</a:t>
            </a:r>
            <a:r>
              <a:rPr lang="en-US" sz="1080" b="0" i="0" kern="1200" dirty="0" err="1" smtClean="0">
                <a:solidFill>
                  <a:srgbClr val="3C3C3B"/>
                </a:solidFill>
                <a:effectLst/>
                <a:latin typeface="+mn-lt"/>
                <a:ea typeface="+mn-ea"/>
                <a:cs typeface="+mn-cs"/>
              </a:rPr>
              <a:t>Leuschner</a:t>
            </a:r>
            <a:r>
              <a:rPr lang="en-US" sz="1080" b="0" i="0" kern="1200" dirty="0" smtClean="0">
                <a:solidFill>
                  <a:srgbClr val="3C3C3B"/>
                </a:solidFill>
                <a:effectLst/>
                <a:latin typeface="+mn-lt"/>
                <a:ea typeface="+mn-ea"/>
                <a:cs typeface="+mn-cs"/>
              </a:rPr>
              <a:t>-</a:t>
            </a:r>
            <a:r>
              <a:rPr lang="en-US" sz="1080" b="0" i="0" kern="1200" dirty="0" err="1" smtClean="0">
                <a:solidFill>
                  <a:srgbClr val="3C3C3B"/>
                </a:solidFill>
                <a:effectLst/>
                <a:latin typeface="+mn-lt"/>
                <a:ea typeface="+mn-ea"/>
                <a:cs typeface="+mn-cs"/>
              </a:rPr>
              <a:t>Straße</a:t>
            </a:r>
            <a:r>
              <a:rPr lang="en-US" sz="1080" b="0" i="0" kern="1200" dirty="0" smtClean="0">
                <a:solidFill>
                  <a:srgbClr val="3C3C3B"/>
                </a:solidFill>
                <a:effectLst/>
                <a:latin typeface="+mn-lt"/>
                <a:ea typeface="+mn-ea"/>
                <a:cs typeface="+mn-cs"/>
              </a:rPr>
              <a:t> 79 </a:t>
            </a:r>
            <a:endParaRPr lang="fr-FR" sz="1080" b="0" i="0" kern="1200" dirty="0" smtClean="0">
              <a:solidFill>
                <a:srgbClr val="3C3C3B"/>
              </a:solidFill>
              <a:effectLst/>
              <a:latin typeface="+mn-lt"/>
              <a:ea typeface="+mn-ea"/>
              <a:cs typeface="+mn-cs"/>
            </a:endParaRPr>
          </a:p>
          <a:p>
            <a:pPr algn="r"/>
            <a:r>
              <a:rPr lang="en-US" sz="1080" b="0" i="0" kern="1200" dirty="0" smtClean="0">
                <a:solidFill>
                  <a:srgbClr val="3C3C3B"/>
                </a:solidFill>
                <a:effectLst/>
                <a:latin typeface="+mn-lt"/>
                <a:ea typeface="+mn-ea"/>
                <a:cs typeface="+mn-cs"/>
              </a:rPr>
              <a:t>60329 Frankfurt am Main</a:t>
            </a:r>
            <a:r>
              <a:rPr lang="de-DE" sz="1215" kern="1200" dirty="0" smtClean="0">
                <a:solidFill>
                  <a:schemeClr val="tx1"/>
                </a:solidFill>
                <a:effectLst/>
                <a:latin typeface="+mn-lt"/>
                <a:ea typeface="+mn-ea"/>
                <a:cs typeface="+mn-cs"/>
              </a:rPr>
              <a:t>  </a:t>
            </a:r>
            <a:endParaRPr lang="de-DE" sz="1080" b="0" i="0" kern="1200" dirty="0">
              <a:solidFill>
                <a:srgbClr val="3C3C3B"/>
              </a:solidFill>
              <a:effectLst/>
              <a:latin typeface="+mn-lt"/>
              <a:ea typeface="+mn-ea"/>
              <a:cs typeface="+mn-cs"/>
            </a:endParaRPr>
          </a:p>
          <a:p>
            <a:pPr algn="r"/>
            <a:endParaRPr lang="de-DE" sz="1080" b="0" i="0" kern="1200" dirty="0">
              <a:solidFill>
                <a:srgbClr val="3C3C3B"/>
              </a:solidFill>
              <a:effectLst/>
              <a:latin typeface="+mn-lt"/>
              <a:ea typeface="+mn-ea"/>
              <a:cs typeface="+mn-cs"/>
            </a:endParaRPr>
          </a:p>
          <a:p>
            <a:pPr marL="0" algn="r" defTabSz="617220" rtl="0" eaLnBrk="1" latinLnBrk="0" hangingPunct="1"/>
            <a:r>
              <a:rPr lang="de-DE" sz="1080" b="0" i="0" kern="1200" dirty="0" smtClean="0">
                <a:solidFill>
                  <a:srgbClr val="3C3C3B"/>
                </a:solidFill>
                <a:effectLst/>
                <a:latin typeface="+mn-lt"/>
                <a:ea typeface="+mn-ea"/>
                <a:cs typeface="+mn-cs"/>
              </a:rPr>
              <a:t>+49 1511 623 93 11</a:t>
            </a:r>
          </a:p>
          <a:p>
            <a:pPr marL="0" algn="r" defTabSz="617220" rtl="0" eaLnBrk="1" latinLnBrk="0" hangingPunct="1"/>
            <a:r>
              <a:rPr lang="de-DE" sz="1080" b="0" i="0" kern="1200" dirty="0" smtClean="0">
                <a:solidFill>
                  <a:srgbClr val="3C3C3B"/>
                </a:solidFill>
                <a:effectLst/>
                <a:latin typeface="+mn-lt"/>
                <a:ea typeface="+mn-ea"/>
                <a:cs typeface="+mn-cs"/>
                <a:hlinkClick r:id="rId4"/>
              </a:rPr>
              <a:t>miriam.buerger@igmetall.de</a:t>
            </a:r>
            <a:r>
              <a:rPr lang="de-DE" sz="1080" b="0" i="0" kern="1200" dirty="0" smtClean="0">
                <a:solidFill>
                  <a:srgbClr val="3C3C3B"/>
                </a:solidFill>
                <a:effectLst/>
                <a:latin typeface="+mn-lt"/>
                <a:ea typeface="+mn-ea"/>
                <a:cs typeface="+mn-cs"/>
              </a:rPr>
              <a:t> </a:t>
            </a:r>
            <a:endParaRPr lang="de-DE" sz="1080" b="0" i="0" kern="1200" dirty="0">
              <a:solidFill>
                <a:srgbClr val="3C3C3B"/>
              </a:solidFill>
              <a:effectLst/>
              <a:latin typeface="+mn-lt"/>
              <a:ea typeface="+mn-ea"/>
              <a:cs typeface="+mn-cs"/>
            </a:endParaRPr>
          </a:p>
        </p:txBody>
      </p:sp>
      <p:pic>
        <p:nvPicPr>
          <p:cNvPr id="7" name="Grafik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55325" y="213342"/>
            <a:ext cx="1054857" cy="885366"/>
          </a:xfrm>
          <a:prstGeom prst="rect">
            <a:avLst/>
          </a:prstGeom>
        </p:spPr>
      </p:pic>
    </p:spTree>
    <p:extLst>
      <p:ext uri="{BB962C8B-B14F-4D97-AF65-F5344CB8AC3E}">
        <p14:creationId xmlns:p14="http://schemas.microsoft.com/office/powerpoint/2010/main" val="179533247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7" Type="http://schemas.openxmlformats.org/officeDocument/2006/relationships/image" Target="../media/image3.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alphaModFix amt="40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0825" y="1059432"/>
            <a:ext cx="3683701" cy="498598"/>
          </a:xfrm>
          <a:prstGeom prst="rect">
            <a:avLst/>
          </a:prstGeom>
          <a:noFill/>
          <a:effectLst/>
        </p:spPr>
        <p:txBody>
          <a:bodyPr vert="horz" wrap="none" lIns="0" tIns="0" rIns="0" bIns="0" rtlCol="0" anchor="ctr" anchorCtr="0">
            <a:spAutoFit/>
          </a:bodyPr>
          <a:lstStyle/>
          <a:p>
            <a:r>
              <a:rPr lang="de-DE" dirty="0"/>
              <a:t>TITEL BEARBEITEN</a:t>
            </a:r>
            <a:endParaRPr lang="en-US" dirty="0"/>
          </a:p>
        </p:txBody>
      </p:sp>
      <p:sp>
        <p:nvSpPr>
          <p:cNvPr id="3" name="Text Placeholder 2"/>
          <p:cNvSpPr>
            <a:spLocks noGrp="1"/>
          </p:cNvSpPr>
          <p:nvPr>
            <p:ph type="body" idx="1"/>
          </p:nvPr>
        </p:nvSpPr>
        <p:spPr>
          <a:xfrm>
            <a:off x="256734" y="2117189"/>
            <a:ext cx="8642349" cy="2653198"/>
          </a:xfrm>
          <a:prstGeom prst="rect">
            <a:avLst/>
          </a:prstGeom>
        </p:spPr>
        <p:txBody>
          <a:bodyPr vert="horz" lIns="0" tIns="0" rIns="0" bIns="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feld 12">
            <a:extLst>
              <a:ext uri="{FF2B5EF4-FFF2-40B4-BE49-F238E27FC236}">
                <a16:creationId xmlns:a16="http://schemas.microsoft.com/office/drawing/2014/main" id="{61566813-E909-A142-B31F-03FCE51CCD4D}"/>
              </a:ext>
            </a:extLst>
          </p:cNvPr>
          <p:cNvSpPr txBox="1"/>
          <p:nvPr userDrawn="1"/>
        </p:nvSpPr>
        <p:spPr>
          <a:xfrm>
            <a:off x="6115052" y="4663365"/>
            <a:ext cx="2784031" cy="276999"/>
          </a:xfrm>
          <a:prstGeom prst="rect">
            <a:avLst/>
          </a:prstGeom>
          <a:noFill/>
        </p:spPr>
        <p:txBody>
          <a:bodyPr wrap="square" lIns="0" tIns="0" rIns="0" bIns="0" rtlCol="0">
            <a:spAutoFit/>
          </a:bodyPr>
          <a:lstStyle/>
          <a:p>
            <a:pPr algn="r"/>
            <a:r>
              <a:rPr lang="de-DE" sz="900" b="0" i="0" kern="1200" dirty="0">
                <a:solidFill>
                  <a:srgbClr val="3C3C3B"/>
                </a:solidFill>
                <a:effectLst/>
                <a:latin typeface="Meta IGM" panose="02000503040000020004" pitchFamily="2" charset="0"/>
                <a:ea typeface="+mn-ea"/>
                <a:cs typeface="+mn-cs"/>
              </a:rPr>
              <a:t>IG Metall</a:t>
            </a:r>
          </a:p>
          <a:p>
            <a:pPr algn="r"/>
            <a:r>
              <a:rPr lang="de-DE" sz="900" b="1" i="0" kern="1200" dirty="0" smtClean="0">
                <a:solidFill>
                  <a:srgbClr val="3C3C3B"/>
                </a:solidFill>
                <a:effectLst/>
                <a:latin typeface="Meta IGM" panose="02000503040000020004" pitchFamily="2" charset="0"/>
                <a:ea typeface="+mn-ea"/>
                <a:cs typeface="+mn-cs"/>
              </a:rPr>
              <a:t>FB Tarifpolitik</a:t>
            </a:r>
            <a:endParaRPr lang="de-DE" sz="900" b="1" i="0" kern="1200" dirty="0">
              <a:solidFill>
                <a:srgbClr val="3C3C3B"/>
              </a:solidFill>
              <a:effectLst/>
              <a:latin typeface="Meta IGM" panose="02000503040000020004" pitchFamily="2" charset="0"/>
              <a:ea typeface="+mn-ea"/>
              <a:cs typeface="+mn-cs"/>
            </a:endParaRPr>
          </a:p>
        </p:txBody>
      </p:sp>
      <p:pic>
        <p:nvPicPr>
          <p:cNvPr id="11" name="Grafik 10">
            <a:extLst>
              <a:ext uri="{FF2B5EF4-FFF2-40B4-BE49-F238E27FC236}">
                <a16:creationId xmlns:a16="http://schemas.microsoft.com/office/drawing/2014/main" id="{1447C4C2-8FF3-5543-822A-CE1E6E648F2E}"/>
              </a:ext>
            </a:extLst>
          </p:cNvPr>
          <p:cNvPicPr>
            <a:picLocks noChangeAspect="1"/>
          </p:cNvPicPr>
          <p:nvPr userDrawn="1"/>
        </p:nvPicPr>
        <p:blipFill>
          <a:blip r:embed="rId10">
            <a:extLst>
              <a:ext uri="{96DAC541-7B7A-43D3-8B79-37D633B846F1}">
                <asvg:svgBlip xmlns="" xmlns:asvg="http://schemas.microsoft.com/office/drawing/2016/SVG/main" r:embed="rId17"/>
              </a:ext>
            </a:extLst>
          </a:blip>
          <a:stretch>
            <a:fillRect/>
          </a:stretch>
        </p:blipFill>
        <p:spPr>
          <a:xfrm>
            <a:off x="8179083" y="257175"/>
            <a:ext cx="720000" cy="720000"/>
          </a:xfrm>
          <a:prstGeom prst="rect">
            <a:avLst/>
          </a:prstGeom>
          <a:ln>
            <a:noFill/>
          </a:ln>
        </p:spPr>
      </p:pic>
      <p:sp>
        <p:nvSpPr>
          <p:cNvPr id="7" name="Textfeld 6">
            <a:extLst>
              <a:ext uri="{FF2B5EF4-FFF2-40B4-BE49-F238E27FC236}">
                <a16:creationId xmlns:a16="http://schemas.microsoft.com/office/drawing/2014/main" id="{36E83AFE-0D76-C240-A33D-8D8C0966DBEB}"/>
              </a:ext>
            </a:extLst>
          </p:cNvPr>
          <p:cNvSpPr txBox="1"/>
          <p:nvPr userDrawn="1"/>
        </p:nvSpPr>
        <p:spPr>
          <a:xfrm>
            <a:off x="250824" y="4786476"/>
            <a:ext cx="4279611" cy="153888"/>
          </a:xfrm>
          <a:prstGeom prst="rect">
            <a:avLst/>
          </a:prstGeom>
          <a:noFill/>
        </p:spPr>
        <p:txBody>
          <a:bodyPr wrap="square" lIns="0" tIns="0" rIns="0" bIns="0" rtlCol="0" anchor="b" anchorCtr="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000" b="0" i="0" dirty="0" smtClean="0">
                <a:solidFill>
                  <a:srgbClr val="3C3C3B"/>
                </a:solidFill>
                <a:latin typeface="Meta IGM" panose="02000503040000020004" pitchFamily="2" charset="0"/>
              </a:rPr>
              <a:t>1. TV Textile Dienste | Miriam </a:t>
            </a:r>
            <a:r>
              <a:rPr lang="de-DE" sz="1000" b="0" i="0" dirty="0" smtClean="0">
                <a:solidFill>
                  <a:srgbClr val="3C3C3B"/>
                </a:solidFill>
                <a:latin typeface="Meta IGM" panose="02000503040000020004" pitchFamily="2" charset="0"/>
              </a:rPr>
              <a:t>Bürger, Uwe</a:t>
            </a:r>
            <a:r>
              <a:rPr lang="de-DE" sz="1000" b="0" i="0" baseline="0" dirty="0" smtClean="0">
                <a:solidFill>
                  <a:srgbClr val="3C3C3B"/>
                </a:solidFill>
                <a:latin typeface="Meta IGM" panose="02000503040000020004" pitchFamily="2" charset="0"/>
              </a:rPr>
              <a:t> Fink</a:t>
            </a:r>
            <a:r>
              <a:rPr lang="de-DE" sz="1000" b="0" i="0" dirty="0" smtClean="0">
                <a:solidFill>
                  <a:srgbClr val="3C3C3B"/>
                </a:solidFill>
                <a:latin typeface="Meta IGM" panose="02000503040000020004" pitchFamily="2" charset="0"/>
              </a:rPr>
              <a:t> </a:t>
            </a:r>
            <a:r>
              <a:rPr lang="de-DE" sz="1000" b="0" i="0" dirty="0">
                <a:solidFill>
                  <a:srgbClr val="3C3C3B"/>
                </a:solidFill>
                <a:latin typeface="Meta IGM" panose="02000503040000020004" pitchFamily="2" charset="0"/>
              </a:rPr>
              <a:t>| </a:t>
            </a:r>
            <a:r>
              <a:rPr lang="de-DE" sz="1000" b="0" i="0" dirty="0" smtClean="0">
                <a:solidFill>
                  <a:srgbClr val="3C3C3B"/>
                </a:solidFill>
                <a:latin typeface="Meta IGM" panose="02000503040000020004" pitchFamily="2" charset="0"/>
              </a:rPr>
              <a:t>08. Mai 2023</a:t>
            </a:r>
            <a:r>
              <a:rPr lang="de-DE" sz="1000" b="0" i="0" baseline="0" dirty="0" smtClean="0">
                <a:solidFill>
                  <a:srgbClr val="3C3C3B"/>
                </a:solidFill>
                <a:latin typeface="Meta IGM" panose="02000503040000020004" pitchFamily="2" charset="0"/>
              </a:rPr>
              <a:t> in Frankfurt</a:t>
            </a:r>
            <a:endParaRPr lang="de-DE" sz="1000" b="0" i="0" dirty="0">
              <a:solidFill>
                <a:srgbClr val="3C3C3B"/>
              </a:solidFill>
              <a:latin typeface="Meta IGM" panose="02000503040000020004" pitchFamily="2" charset="0"/>
            </a:endParaRPr>
          </a:p>
        </p:txBody>
      </p:sp>
    </p:spTree>
    <p:extLst>
      <p:ext uri="{BB962C8B-B14F-4D97-AF65-F5344CB8AC3E}">
        <p14:creationId xmlns:p14="http://schemas.microsoft.com/office/powerpoint/2010/main" val="262535949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5" r:id="rId3"/>
    <p:sldLayoutId id="2147483687" r:id="rId4"/>
    <p:sldLayoutId id="2147483688" r:id="rId5"/>
    <p:sldLayoutId id="2147483689" r:id="rId6"/>
    <p:sldLayoutId id="2147483691" r:id="rId7"/>
  </p:sldLayoutIdLst>
  <p:timing>
    <p:tnLst>
      <p:par>
        <p:cTn id="1" dur="indefinite" restart="never" nodeType="tmRoot"/>
      </p:par>
    </p:tnLst>
  </p:timing>
  <p:hf sldNum="0" hdr="0" dt="0"/>
  <p:txStyles>
    <p:titleStyle>
      <a:lvl1pPr algn="l" defTabSz="685793" rtl="0" eaLnBrk="1" latinLnBrk="0" hangingPunct="1">
        <a:lnSpc>
          <a:spcPct val="90000"/>
        </a:lnSpc>
        <a:spcBef>
          <a:spcPct val="0"/>
        </a:spcBef>
        <a:buNone/>
        <a:defRPr sz="3600" b="1" i="0" kern="1200" cap="all" spc="200" baseline="0">
          <a:solidFill>
            <a:srgbClr val="E3051B"/>
          </a:solidFill>
          <a:latin typeface="Meta Head IGM Cond Black" panose="02000506030000020004" pitchFamily="2" charset="77"/>
          <a:ea typeface="+mj-ea"/>
          <a:cs typeface="+mj-cs"/>
        </a:defRPr>
      </a:lvl1pPr>
    </p:titleStyle>
    <p:bodyStyle>
      <a:lvl1pPr marL="171448" indent="-243447" algn="l" defTabSz="685793" rtl="0" eaLnBrk="1" latinLnBrk="0" hangingPunct="1">
        <a:lnSpc>
          <a:spcPct val="90000"/>
        </a:lnSpc>
        <a:spcBef>
          <a:spcPts val="750"/>
        </a:spcBef>
        <a:buSzPct val="90000"/>
        <a:buFontTx/>
        <a:buBlip>
          <a:blip r:embed="rId18"/>
        </a:buBlip>
        <a:defRPr sz="1620" b="0" i="0" kern="1200">
          <a:solidFill>
            <a:srgbClr val="3C3C3B"/>
          </a:solidFill>
          <a:latin typeface="Meta IGM" panose="02000503040000020004" pitchFamily="2" charset="0"/>
          <a:ea typeface="+mn-ea"/>
          <a:cs typeface="+mn-cs"/>
        </a:defRPr>
      </a:lvl1pPr>
      <a:lvl2pPr marL="514345" indent="-243447" algn="l" defTabSz="685793" rtl="0" eaLnBrk="1" latinLnBrk="0" hangingPunct="1">
        <a:lnSpc>
          <a:spcPct val="90000"/>
        </a:lnSpc>
        <a:spcBef>
          <a:spcPts val="375"/>
        </a:spcBef>
        <a:buSzPct val="90000"/>
        <a:buFontTx/>
        <a:buBlip>
          <a:blip r:embed="rId18"/>
        </a:buBlip>
        <a:defRPr sz="1620" b="0" i="0" kern="1200">
          <a:solidFill>
            <a:srgbClr val="3C3C3B"/>
          </a:solidFill>
          <a:latin typeface="Meta IGM" panose="02000503040000020004" pitchFamily="2" charset="0"/>
          <a:ea typeface="+mn-ea"/>
          <a:cs typeface="+mn-cs"/>
        </a:defRPr>
      </a:lvl2pPr>
      <a:lvl3pPr marL="785242" indent="-243447" algn="l" defTabSz="685793" rtl="0" eaLnBrk="1" latinLnBrk="0" hangingPunct="1">
        <a:lnSpc>
          <a:spcPct val="90000"/>
        </a:lnSpc>
        <a:spcBef>
          <a:spcPts val="375"/>
        </a:spcBef>
        <a:buSzPct val="90000"/>
        <a:buFontTx/>
        <a:buBlip>
          <a:blip r:embed="rId18"/>
        </a:buBlip>
        <a:defRPr sz="1620" b="0" i="0" kern="1200">
          <a:solidFill>
            <a:srgbClr val="3C3C3B"/>
          </a:solidFill>
          <a:latin typeface="Meta IGM" panose="02000503040000020004" pitchFamily="2" charset="0"/>
          <a:ea typeface="+mn-ea"/>
          <a:cs typeface="+mn-cs"/>
        </a:defRPr>
      </a:lvl3pPr>
      <a:lvl4pPr marL="1056139" indent="-243447" algn="l" defTabSz="685793" rtl="0" eaLnBrk="1" latinLnBrk="0" hangingPunct="1">
        <a:lnSpc>
          <a:spcPct val="90000"/>
        </a:lnSpc>
        <a:spcBef>
          <a:spcPts val="375"/>
        </a:spcBef>
        <a:buSzPct val="90000"/>
        <a:buFontTx/>
        <a:buBlip>
          <a:blip r:embed="rId18"/>
        </a:buBlip>
        <a:defRPr sz="1620" b="0" i="0" kern="1200">
          <a:solidFill>
            <a:srgbClr val="3C3C3B"/>
          </a:solidFill>
          <a:latin typeface="Meta IGM" panose="02000503040000020004" pitchFamily="2" charset="0"/>
          <a:ea typeface="+mn-ea"/>
          <a:cs typeface="+mn-cs"/>
        </a:defRPr>
      </a:lvl4pPr>
      <a:lvl5pPr marL="1327037" indent="-243447" algn="l" defTabSz="685793" rtl="0" eaLnBrk="1" latinLnBrk="0" hangingPunct="1">
        <a:lnSpc>
          <a:spcPct val="90000"/>
        </a:lnSpc>
        <a:spcBef>
          <a:spcPts val="375"/>
        </a:spcBef>
        <a:buFontTx/>
        <a:buBlip>
          <a:blip r:embed="rId18"/>
        </a:buBlip>
        <a:defRPr sz="1620" b="0" i="0" kern="1200">
          <a:solidFill>
            <a:srgbClr val="3C3C3B"/>
          </a:solidFill>
          <a:latin typeface="Meta IGM" panose="02000503040000020004" pitchFamily="2" charset="0"/>
          <a:ea typeface="+mn-ea"/>
          <a:cs typeface="+mn-cs"/>
        </a:defRPr>
      </a:lvl5pPr>
      <a:lvl6pPr marL="1885931" indent="-171448" algn="l" defTabSz="68579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28" indent="-171448" algn="l" defTabSz="68579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24" indent="-171448" algn="l" defTabSz="68579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21" indent="-171448" algn="l" defTabSz="68579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93" rtl="0" eaLnBrk="1" latinLnBrk="0" hangingPunct="1">
        <a:defRPr sz="1350" kern="1200">
          <a:solidFill>
            <a:schemeClr val="tx1"/>
          </a:solidFill>
          <a:latin typeface="+mn-lt"/>
          <a:ea typeface="+mn-ea"/>
          <a:cs typeface="+mn-cs"/>
        </a:defRPr>
      </a:lvl1pPr>
      <a:lvl2pPr marL="342896" algn="l" defTabSz="685793" rtl="0" eaLnBrk="1" latinLnBrk="0" hangingPunct="1">
        <a:defRPr sz="1350" kern="1200">
          <a:solidFill>
            <a:schemeClr val="tx1"/>
          </a:solidFill>
          <a:latin typeface="+mn-lt"/>
          <a:ea typeface="+mn-ea"/>
          <a:cs typeface="+mn-cs"/>
        </a:defRPr>
      </a:lvl2pPr>
      <a:lvl3pPr marL="685793" algn="l" defTabSz="685793" rtl="0" eaLnBrk="1" latinLnBrk="0" hangingPunct="1">
        <a:defRPr sz="1350" kern="1200">
          <a:solidFill>
            <a:schemeClr val="tx1"/>
          </a:solidFill>
          <a:latin typeface="+mn-lt"/>
          <a:ea typeface="+mn-ea"/>
          <a:cs typeface="+mn-cs"/>
        </a:defRPr>
      </a:lvl3pPr>
      <a:lvl4pPr marL="1028690" algn="l" defTabSz="685793" rtl="0" eaLnBrk="1" latinLnBrk="0" hangingPunct="1">
        <a:defRPr sz="1350" kern="1200">
          <a:solidFill>
            <a:schemeClr val="tx1"/>
          </a:solidFill>
          <a:latin typeface="+mn-lt"/>
          <a:ea typeface="+mn-ea"/>
          <a:cs typeface="+mn-cs"/>
        </a:defRPr>
      </a:lvl4pPr>
      <a:lvl5pPr marL="1371587" algn="l" defTabSz="685793" rtl="0" eaLnBrk="1" latinLnBrk="0" hangingPunct="1">
        <a:defRPr sz="1350" kern="1200">
          <a:solidFill>
            <a:schemeClr val="tx1"/>
          </a:solidFill>
          <a:latin typeface="+mn-lt"/>
          <a:ea typeface="+mn-ea"/>
          <a:cs typeface="+mn-cs"/>
        </a:defRPr>
      </a:lvl5pPr>
      <a:lvl6pPr marL="1714483" algn="l" defTabSz="685793" rtl="0" eaLnBrk="1" latinLnBrk="0" hangingPunct="1">
        <a:defRPr sz="1350" kern="1200">
          <a:solidFill>
            <a:schemeClr val="tx1"/>
          </a:solidFill>
          <a:latin typeface="+mn-lt"/>
          <a:ea typeface="+mn-ea"/>
          <a:cs typeface="+mn-cs"/>
        </a:defRPr>
      </a:lvl6pPr>
      <a:lvl7pPr marL="2057379" algn="l" defTabSz="685793" rtl="0" eaLnBrk="1" latinLnBrk="0" hangingPunct="1">
        <a:defRPr sz="1350" kern="1200">
          <a:solidFill>
            <a:schemeClr val="tx1"/>
          </a:solidFill>
          <a:latin typeface="+mn-lt"/>
          <a:ea typeface="+mn-ea"/>
          <a:cs typeface="+mn-cs"/>
        </a:defRPr>
      </a:lvl7pPr>
      <a:lvl8pPr marL="2400276" algn="l" defTabSz="685793" rtl="0" eaLnBrk="1" latinLnBrk="0" hangingPunct="1">
        <a:defRPr sz="1350" kern="1200">
          <a:solidFill>
            <a:schemeClr val="tx1"/>
          </a:solidFill>
          <a:latin typeface="+mn-lt"/>
          <a:ea typeface="+mn-ea"/>
          <a:cs typeface="+mn-cs"/>
        </a:defRPr>
      </a:lvl8pPr>
      <a:lvl9pPr marL="2743173" algn="l" defTabSz="68579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00">
          <p15:clr>
            <a:srgbClr val="F26B43"/>
          </p15:clr>
        </p15:guide>
        <p15:guide id="2" pos="2880">
          <p15:clr>
            <a:srgbClr val="F26B43"/>
          </p15:clr>
        </p15:guide>
        <p15:guide id="3" pos="158">
          <p15:clr>
            <a:srgbClr val="F26B43"/>
          </p15:clr>
        </p15:guide>
        <p15:guide id="4" pos="5602">
          <p15:clr>
            <a:srgbClr val="F26B43"/>
          </p15:clr>
        </p15:guide>
        <p15:guide id="5" orient="horz" pos="162">
          <p15:clr>
            <a:srgbClr val="F26B43"/>
          </p15:clr>
        </p15:guide>
        <p15:guide id="6" orient="horz" pos="3438">
          <p15:clr>
            <a:srgbClr val="F26B43"/>
          </p15:clr>
        </p15:guide>
        <p15:guide id="7" orient="horz" pos="1482">
          <p15:clr>
            <a:srgbClr val="F26B43"/>
          </p15:clr>
        </p15:guide>
        <p15:guide id="8" orient="horz" pos="1006">
          <p15:clr>
            <a:srgbClr val="F26B43"/>
          </p15:clr>
        </p15:guide>
        <p15:guide id="9" orient="horz" pos="130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E613ACC-A6F0-0A45-B6F0-1740DBF2E09C}"/>
              </a:ext>
            </a:extLst>
          </p:cNvPr>
          <p:cNvSpPr>
            <a:spLocks noGrp="1"/>
          </p:cNvSpPr>
          <p:nvPr>
            <p:ph type="ctrTitle"/>
          </p:nvPr>
        </p:nvSpPr>
        <p:spPr/>
        <p:txBody>
          <a:bodyPr/>
          <a:lstStyle/>
          <a:p>
            <a:r>
              <a:rPr lang="de-DE" sz="3600" dirty="0"/>
              <a:t>TARIFBEWEGUNG </a:t>
            </a:r>
            <a:r>
              <a:rPr lang="de-DE" sz="3600" dirty="0" smtClean="0"/>
              <a:t>2023</a:t>
            </a:r>
            <a:br>
              <a:rPr lang="de-DE" sz="3600" dirty="0" smtClean="0"/>
            </a:br>
            <a:r>
              <a:rPr lang="de-DE" sz="3600" dirty="0" smtClean="0"/>
              <a:t>Textile dienste</a:t>
            </a:r>
            <a:endParaRPr lang="de-DE" sz="3600" dirty="0"/>
          </a:p>
        </p:txBody>
      </p:sp>
    </p:spTree>
    <p:extLst>
      <p:ext uri="{BB962C8B-B14F-4D97-AF65-F5344CB8AC3E}">
        <p14:creationId xmlns:p14="http://schemas.microsoft.com/office/powerpoint/2010/main" val="22121991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36C668B8-A8ED-3C42-89B3-BD8DB80C5B80}"/>
              </a:ext>
            </a:extLst>
          </p:cNvPr>
          <p:cNvSpPr>
            <a:spLocks noGrp="1"/>
          </p:cNvSpPr>
          <p:nvPr>
            <p:ph type="title"/>
          </p:nvPr>
        </p:nvSpPr>
        <p:spPr/>
        <p:txBody>
          <a:bodyPr/>
          <a:lstStyle/>
          <a:p>
            <a:r>
              <a:rPr lang="de-DE" dirty="0" smtClean="0"/>
              <a:t>Tarifentwicklung</a:t>
            </a:r>
            <a:endParaRPr lang="de-DE" dirty="0"/>
          </a:p>
        </p:txBody>
      </p:sp>
      <p:sp>
        <p:nvSpPr>
          <p:cNvPr id="8" name="Textplatzhalter 6">
            <a:extLst>
              <a:ext uri="{FF2B5EF4-FFF2-40B4-BE49-F238E27FC236}">
                <a16:creationId xmlns:a16="http://schemas.microsoft.com/office/drawing/2014/main" id="{D5065653-2D72-5048-AD9F-DD85F3B3A614}"/>
              </a:ext>
            </a:extLst>
          </p:cNvPr>
          <p:cNvSpPr>
            <a:spLocks noGrp="1"/>
          </p:cNvSpPr>
          <p:nvPr>
            <p:ph type="body" sz="quarter" idx="13"/>
          </p:nvPr>
        </p:nvSpPr>
        <p:spPr>
          <a:xfrm>
            <a:off x="250827" y="1622089"/>
            <a:ext cx="4814887" cy="299159"/>
          </a:xfrm>
        </p:spPr>
        <p:txBody>
          <a:bodyPr>
            <a:noAutofit/>
          </a:bodyPr>
          <a:lstStyle/>
          <a:p>
            <a:r>
              <a:rPr lang="de-DE" dirty="0"/>
              <a:t>… schwächer als Verbraucherpreisdynamik</a:t>
            </a:r>
          </a:p>
        </p:txBody>
      </p:sp>
      <p:pic>
        <p:nvPicPr>
          <p:cNvPr id="3" name="Grafik 2"/>
          <p:cNvPicPr>
            <a:picLocks noChangeAspect="1"/>
          </p:cNvPicPr>
          <p:nvPr/>
        </p:nvPicPr>
        <p:blipFill>
          <a:blip r:embed="rId3"/>
          <a:stretch>
            <a:fillRect/>
          </a:stretch>
        </p:blipFill>
        <p:spPr>
          <a:xfrm>
            <a:off x="4660590" y="1962566"/>
            <a:ext cx="4233238" cy="2373342"/>
          </a:xfrm>
          <a:prstGeom prst="rect">
            <a:avLst/>
          </a:prstGeom>
        </p:spPr>
      </p:pic>
      <p:sp>
        <p:nvSpPr>
          <p:cNvPr id="4" name="Textfeld 3"/>
          <p:cNvSpPr txBox="1"/>
          <p:nvPr/>
        </p:nvSpPr>
        <p:spPr>
          <a:xfrm>
            <a:off x="4660590" y="4335908"/>
            <a:ext cx="4226938" cy="338554"/>
          </a:xfrm>
          <a:prstGeom prst="rect">
            <a:avLst/>
          </a:prstGeom>
          <a:noFill/>
        </p:spPr>
        <p:txBody>
          <a:bodyPr wrap="square" rtlCol="0">
            <a:spAutoFit/>
          </a:bodyPr>
          <a:lstStyle/>
          <a:p>
            <a:r>
              <a:rPr lang="de-DE" sz="800" dirty="0" smtClean="0">
                <a:solidFill>
                  <a:srgbClr val="3C3C3B"/>
                </a:solidFill>
              </a:rPr>
              <a:t>*)Prognose Gemeinschaftsgutachten, **) vorläufiger Wert gem. letztem Entgelttarifvertrag</a:t>
            </a:r>
          </a:p>
          <a:p>
            <a:r>
              <a:rPr lang="de-DE" sz="800" b="1" dirty="0" smtClean="0">
                <a:solidFill>
                  <a:srgbClr val="3C3C3B"/>
                </a:solidFill>
              </a:rPr>
              <a:t>Quelle: </a:t>
            </a:r>
            <a:r>
              <a:rPr lang="de-DE" sz="800" dirty="0" err="1" smtClean="0">
                <a:solidFill>
                  <a:srgbClr val="3C3C3B"/>
                </a:solidFill>
              </a:rPr>
              <a:t>Destatis</a:t>
            </a:r>
            <a:r>
              <a:rPr lang="de-DE" sz="800" dirty="0" smtClean="0">
                <a:solidFill>
                  <a:srgbClr val="3C3C3B"/>
                </a:solidFill>
              </a:rPr>
              <a:t>, eigene Berechnungen </a:t>
            </a:r>
            <a:endParaRPr lang="de-DE" sz="800" dirty="0">
              <a:solidFill>
                <a:srgbClr val="3C3C3B"/>
              </a:solidFill>
            </a:endParaRPr>
          </a:p>
        </p:txBody>
      </p:sp>
      <p:pic>
        <p:nvPicPr>
          <p:cNvPr id="9" name="Grafik 8"/>
          <p:cNvPicPr>
            <a:picLocks noChangeAspect="1"/>
          </p:cNvPicPr>
          <p:nvPr/>
        </p:nvPicPr>
        <p:blipFill>
          <a:blip r:embed="rId4"/>
          <a:stretch>
            <a:fillRect/>
          </a:stretch>
        </p:blipFill>
        <p:spPr>
          <a:xfrm>
            <a:off x="243881" y="1967041"/>
            <a:ext cx="4226938" cy="2368867"/>
          </a:xfrm>
          <a:prstGeom prst="rect">
            <a:avLst/>
          </a:prstGeom>
        </p:spPr>
      </p:pic>
      <p:sp>
        <p:nvSpPr>
          <p:cNvPr id="10" name="Textfeld 9"/>
          <p:cNvSpPr txBox="1"/>
          <p:nvPr/>
        </p:nvSpPr>
        <p:spPr>
          <a:xfrm>
            <a:off x="199584" y="4341664"/>
            <a:ext cx="4226938" cy="338554"/>
          </a:xfrm>
          <a:prstGeom prst="rect">
            <a:avLst/>
          </a:prstGeom>
          <a:noFill/>
        </p:spPr>
        <p:txBody>
          <a:bodyPr wrap="square" rtlCol="0">
            <a:spAutoFit/>
          </a:bodyPr>
          <a:lstStyle/>
          <a:p>
            <a:r>
              <a:rPr lang="de-DE" sz="800" dirty="0" smtClean="0">
                <a:solidFill>
                  <a:srgbClr val="3C3C3B"/>
                </a:solidFill>
              </a:rPr>
              <a:t>*)Prognose Gemeinschaftsgutachten, **) vorläufiger Wert gem. letztem Entgelttarifvertrag</a:t>
            </a:r>
          </a:p>
          <a:p>
            <a:r>
              <a:rPr lang="de-DE" sz="800" b="1" dirty="0" smtClean="0">
                <a:solidFill>
                  <a:srgbClr val="3C3C3B"/>
                </a:solidFill>
              </a:rPr>
              <a:t>Quelle: </a:t>
            </a:r>
            <a:r>
              <a:rPr lang="de-DE" sz="800" dirty="0" err="1" smtClean="0">
                <a:solidFill>
                  <a:srgbClr val="3C3C3B"/>
                </a:solidFill>
              </a:rPr>
              <a:t>Destatis</a:t>
            </a:r>
            <a:r>
              <a:rPr lang="de-DE" sz="800" dirty="0" smtClean="0">
                <a:solidFill>
                  <a:srgbClr val="3C3C3B"/>
                </a:solidFill>
              </a:rPr>
              <a:t>, eigene Berechnungen </a:t>
            </a:r>
            <a:endParaRPr lang="de-DE" sz="800" dirty="0">
              <a:solidFill>
                <a:srgbClr val="3C3C3B"/>
              </a:solidFill>
            </a:endParaRPr>
          </a:p>
        </p:txBody>
      </p:sp>
    </p:spTree>
    <p:extLst>
      <p:ext uri="{BB962C8B-B14F-4D97-AF65-F5344CB8AC3E}">
        <p14:creationId xmlns:p14="http://schemas.microsoft.com/office/powerpoint/2010/main" val="20748193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36C668B8-A8ED-3C42-89B3-BD8DB80C5B80}"/>
              </a:ext>
            </a:extLst>
          </p:cNvPr>
          <p:cNvSpPr>
            <a:spLocks noGrp="1"/>
          </p:cNvSpPr>
          <p:nvPr>
            <p:ph type="title" idx="4294967295"/>
          </p:nvPr>
        </p:nvSpPr>
        <p:spPr>
          <a:xfrm>
            <a:off x="250825" y="1082235"/>
            <a:ext cx="4178300" cy="501650"/>
          </a:xfrm>
        </p:spPr>
        <p:txBody>
          <a:bodyPr/>
          <a:lstStyle/>
          <a:p>
            <a:r>
              <a:rPr lang="de-DE" spc="100" dirty="0"/>
              <a:t>Ifo-Geschäftsklima</a:t>
            </a:r>
          </a:p>
        </p:txBody>
      </p:sp>
      <p:sp>
        <p:nvSpPr>
          <p:cNvPr id="4" name="Textfeld 3"/>
          <p:cNvSpPr txBox="1"/>
          <p:nvPr/>
        </p:nvSpPr>
        <p:spPr>
          <a:xfrm>
            <a:off x="5434198" y="1091383"/>
            <a:ext cx="3458977" cy="3770263"/>
          </a:xfrm>
          <a:prstGeom prst="rect">
            <a:avLst/>
          </a:prstGeom>
          <a:noFill/>
        </p:spPr>
        <p:txBody>
          <a:bodyPr wrap="square" lIns="0" tIns="0" rIns="0" bIns="0" rtlCol="0">
            <a:spAutoFit/>
          </a:bodyPr>
          <a:lstStyle/>
          <a:p>
            <a:pPr>
              <a:spcAft>
                <a:spcPts val="600"/>
              </a:spcAft>
            </a:pPr>
            <a:r>
              <a:rPr lang="de-DE" sz="1600" dirty="0">
                <a:solidFill>
                  <a:srgbClr val="3C3C3B"/>
                </a:solidFill>
              </a:rPr>
              <a:t>„</a:t>
            </a:r>
            <a:r>
              <a:rPr lang="de-DE" sz="1600" b="1" dirty="0">
                <a:solidFill>
                  <a:srgbClr val="3C3C3B"/>
                </a:solidFill>
              </a:rPr>
              <a:t>ifo Geschäftsklimaindex </a:t>
            </a:r>
            <a:r>
              <a:rPr lang="de-DE" sz="1600" b="1" dirty="0" smtClean="0">
                <a:solidFill>
                  <a:srgbClr val="3C3C3B"/>
                </a:solidFill>
              </a:rPr>
              <a:t>gestiegen</a:t>
            </a:r>
            <a:endParaRPr lang="de-DE" sz="1600" dirty="0">
              <a:solidFill>
                <a:srgbClr val="3C3C3B"/>
              </a:solidFill>
            </a:endParaRPr>
          </a:p>
          <a:p>
            <a:pPr>
              <a:spcAft>
                <a:spcPts val="600"/>
              </a:spcAft>
            </a:pPr>
            <a:r>
              <a:rPr lang="de-DE" sz="1100" dirty="0" smtClean="0">
                <a:solidFill>
                  <a:srgbClr val="3C3C3B"/>
                </a:solidFill>
              </a:rPr>
              <a:t>München</a:t>
            </a:r>
            <a:r>
              <a:rPr lang="de-DE" sz="1100" dirty="0">
                <a:solidFill>
                  <a:srgbClr val="3C3C3B"/>
                </a:solidFill>
              </a:rPr>
              <a:t>, </a:t>
            </a:r>
            <a:r>
              <a:rPr lang="de-DE" sz="1100" dirty="0" smtClean="0">
                <a:solidFill>
                  <a:srgbClr val="3C3C3B"/>
                </a:solidFill>
              </a:rPr>
              <a:t>24. April </a:t>
            </a:r>
            <a:r>
              <a:rPr lang="de-DE" sz="1100" dirty="0">
                <a:solidFill>
                  <a:srgbClr val="3C3C3B"/>
                </a:solidFill>
              </a:rPr>
              <a:t>2023 – Die Stimmung in der deutschen Wirtschaft hat sich leicht verbessert. Der ifo Geschäftsklimaindex ist im April auf 93,6 Punkte gestiegen, nach 93,2 Punkten (saisonbereinigt korrigiert) im März. Dies war auf die verbesserten Erwartungen der Unternehmen zurückzuführen. Ihr aktuelle Lage beurteilten sie hingegen etwas schlechter. Die Sorgen der deutschen Unternehmen lassen nach, aber der Konjunktur fehlt es an Dynamik.</a:t>
            </a:r>
          </a:p>
          <a:p>
            <a:pPr>
              <a:spcAft>
                <a:spcPts val="600"/>
              </a:spcAft>
            </a:pPr>
            <a:r>
              <a:rPr lang="de-DE" sz="1100" dirty="0" smtClean="0">
                <a:solidFill>
                  <a:srgbClr val="3C3C3B"/>
                </a:solidFill>
              </a:rPr>
              <a:t>Im </a:t>
            </a:r>
            <a:r>
              <a:rPr lang="de-DE" sz="1100" b="1" dirty="0">
                <a:solidFill>
                  <a:srgbClr val="3C3C3B"/>
                </a:solidFill>
              </a:rPr>
              <a:t>Verarbeitenden Gewerbe </a:t>
            </a:r>
            <a:r>
              <a:rPr lang="de-DE" sz="1100" dirty="0">
                <a:solidFill>
                  <a:srgbClr val="3C3C3B"/>
                </a:solidFill>
              </a:rPr>
              <a:t>konnte der Index leicht zulegen. Auf der einen Seite haben die optimistischen Stimmen mit Blick auf die zukünftige Entwicklung merklich zugenommen. Andererseits bewerteten die Unternehmen ihre laufenden Geschäfte deutlich schlechter. Die Produktion soll in den kommenden Monaten ausgeweitet werden. Die Kapazitätsauslastung stieg von 84,3 auf 84,5 Prozent und liegt damit oberhalb des langfristigen Mittelwerts von 83,6 Prozent</a:t>
            </a:r>
            <a:r>
              <a:rPr lang="de-DE" sz="1100" dirty="0" smtClean="0">
                <a:solidFill>
                  <a:srgbClr val="3C3C3B"/>
                </a:solidFill>
              </a:rPr>
              <a:t>.</a:t>
            </a:r>
          </a:p>
          <a:p>
            <a:r>
              <a:rPr lang="de-DE" sz="800" b="1" dirty="0" smtClean="0">
                <a:solidFill>
                  <a:srgbClr val="3C3C3B"/>
                </a:solidFill>
              </a:rPr>
              <a:t>Quelle</a:t>
            </a:r>
            <a:r>
              <a:rPr lang="de-DE" sz="800" b="1" dirty="0">
                <a:solidFill>
                  <a:srgbClr val="3C3C3B"/>
                </a:solidFill>
              </a:rPr>
              <a:t>: </a:t>
            </a:r>
          </a:p>
          <a:p>
            <a:r>
              <a:rPr lang="de-DE" sz="800" dirty="0">
                <a:solidFill>
                  <a:srgbClr val="3C3C3B"/>
                </a:solidFill>
              </a:rPr>
              <a:t>Pressemitteilung des Ifo-Instituts vom </a:t>
            </a:r>
            <a:r>
              <a:rPr lang="de-DE" sz="800" dirty="0" smtClean="0">
                <a:solidFill>
                  <a:srgbClr val="3C3C3B"/>
                </a:solidFill>
              </a:rPr>
              <a:t>24.04.2022</a:t>
            </a:r>
            <a:endParaRPr lang="de-DE" sz="800" dirty="0">
              <a:solidFill>
                <a:srgbClr val="3C3C3B"/>
              </a:solidFill>
            </a:endParaRPr>
          </a:p>
        </p:txBody>
      </p:sp>
      <p:pic>
        <p:nvPicPr>
          <p:cNvPr id="2" name="Grafik 1"/>
          <p:cNvPicPr>
            <a:picLocks noChangeAspect="1"/>
          </p:cNvPicPr>
          <p:nvPr/>
        </p:nvPicPr>
        <p:blipFill>
          <a:blip r:embed="rId3"/>
          <a:stretch>
            <a:fillRect/>
          </a:stretch>
        </p:blipFill>
        <p:spPr>
          <a:xfrm>
            <a:off x="250825" y="1851026"/>
            <a:ext cx="5006975" cy="2844454"/>
          </a:xfrm>
          <a:prstGeom prst="rect">
            <a:avLst/>
          </a:prstGeom>
        </p:spPr>
      </p:pic>
    </p:spTree>
    <p:extLst>
      <p:ext uri="{BB962C8B-B14F-4D97-AF65-F5344CB8AC3E}">
        <p14:creationId xmlns:p14="http://schemas.microsoft.com/office/powerpoint/2010/main" val="2628398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9FCFD9-B490-FF41-BC6A-4AE5C24C1383}"/>
              </a:ext>
            </a:extLst>
          </p:cNvPr>
          <p:cNvSpPr>
            <a:spLocks noGrp="1"/>
          </p:cNvSpPr>
          <p:nvPr>
            <p:ph type="title"/>
          </p:nvPr>
        </p:nvSpPr>
        <p:spPr>
          <a:xfrm>
            <a:off x="250824" y="1077396"/>
            <a:ext cx="6200415" cy="500971"/>
          </a:xfrm>
        </p:spPr>
        <p:txBody>
          <a:bodyPr/>
          <a:lstStyle/>
          <a:p>
            <a:r>
              <a:rPr lang="de-DE" dirty="0" smtClean="0"/>
              <a:t>Träger von Berufskleidung</a:t>
            </a:r>
            <a:endParaRPr lang="de-DE" dirty="0"/>
          </a:p>
        </p:txBody>
      </p:sp>
      <p:sp>
        <p:nvSpPr>
          <p:cNvPr id="8" name="Textfeld 7"/>
          <p:cNvSpPr txBox="1"/>
          <p:nvPr/>
        </p:nvSpPr>
        <p:spPr>
          <a:xfrm>
            <a:off x="5350284" y="4662191"/>
            <a:ext cx="1918450" cy="215444"/>
          </a:xfrm>
          <a:prstGeom prst="rect">
            <a:avLst/>
          </a:prstGeom>
          <a:noFill/>
        </p:spPr>
        <p:txBody>
          <a:bodyPr wrap="square" rtlCol="0">
            <a:spAutoFit/>
          </a:bodyPr>
          <a:lstStyle/>
          <a:p>
            <a:r>
              <a:rPr lang="de-DE" sz="800" dirty="0" smtClean="0">
                <a:solidFill>
                  <a:schemeClr val="accent6">
                    <a:lumMod val="10000"/>
                  </a:schemeClr>
                </a:solidFill>
              </a:rPr>
              <a:t>Quelle: DTV, WRP Textilpflege 11/2022</a:t>
            </a:r>
            <a:endParaRPr lang="de-DE" sz="800" dirty="0">
              <a:solidFill>
                <a:schemeClr val="accent6">
                  <a:lumMod val="10000"/>
                </a:schemeClr>
              </a:solidFill>
            </a:endParaRPr>
          </a:p>
        </p:txBody>
      </p:sp>
      <p:pic>
        <p:nvPicPr>
          <p:cNvPr id="4" name="Grafik 3"/>
          <p:cNvPicPr>
            <a:picLocks noChangeAspect="1"/>
          </p:cNvPicPr>
          <p:nvPr/>
        </p:nvPicPr>
        <p:blipFill>
          <a:blip r:embed="rId3"/>
          <a:stretch>
            <a:fillRect/>
          </a:stretch>
        </p:blipFill>
        <p:spPr>
          <a:xfrm>
            <a:off x="1306832" y="1742971"/>
            <a:ext cx="5809266" cy="2919220"/>
          </a:xfrm>
          <a:prstGeom prst="rect">
            <a:avLst/>
          </a:prstGeom>
        </p:spPr>
      </p:pic>
      <p:sp>
        <p:nvSpPr>
          <p:cNvPr id="7" name="Rechteck 6"/>
          <p:cNvSpPr/>
          <p:nvPr/>
        </p:nvSpPr>
        <p:spPr>
          <a:xfrm>
            <a:off x="7268734" y="2557418"/>
            <a:ext cx="918841" cy="300082"/>
          </a:xfrm>
          <a:prstGeom prst="rect">
            <a:avLst/>
          </a:prstGeom>
          <a:ln>
            <a:solidFill>
              <a:schemeClr val="bg1"/>
            </a:solidFill>
          </a:ln>
        </p:spPr>
        <p:txBody>
          <a:bodyPr wrap="none">
            <a:spAutoFit/>
          </a:bodyPr>
          <a:lstStyle/>
          <a:p>
            <a:r>
              <a:rPr lang="de-DE" b="1" dirty="0">
                <a:solidFill>
                  <a:schemeClr val="bg1"/>
                </a:solidFill>
              </a:rPr>
              <a:t>2019 in %</a:t>
            </a:r>
          </a:p>
        </p:txBody>
      </p:sp>
    </p:spTree>
    <p:extLst>
      <p:ext uri="{BB962C8B-B14F-4D97-AF65-F5344CB8AC3E}">
        <p14:creationId xmlns:p14="http://schemas.microsoft.com/office/powerpoint/2010/main" val="4133271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7" y="1077396"/>
            <a:ext cx="4161396" cy="500971"/>
          </a:xfrm>
        </p:spPr>
        <p:txBody>
          <a:bodyPr/>
          <a:lstStyle/>
          <a:p>
            <a:r>
              <a:rPr lang="de-DE" dirty="0"/>
              <a:t>Produktion </a:t>
            </a:r>
            <a:r>
              <a:rPr lang="de-DE" dirty="0" smtClean="0"/>
              <a:t>steigt</a:t>
            </a:r>
            <a:endParaRPr lang="de-DE" b="0" dirty="0"/>
          </a:p>
        </p:txBody>
      </p:sp>
      <p:sp>
        <p:nvSpPr>
          <p:cNvPr id="7" name="Textfeld 6"/>
          <p:cNvSpPr txBox="1"/>
          <p:nvPr/>
        </p:nvSpPr>
        <p:spPr>
          <a:xfrm>
            <a:off x="250827" y="1846673"/>
            <a:ext cx="4052646" cy="2864374"/>
          </a:xfrm>
          <a:prstGeom prst="rect">
            <a:avLst/>
          </a:prstGeom>
          <a:noFill/>
        </p:spPr>
        <p:txBody>
          <a:bodyPr wrap="square" lIns="0" tIns="0" rIns="0" bIns="0" rtlCol="0">
            <a:spAutoFit/>
          </a:bodyPr>
          <a:lstStyle/>
          <a:p>
            <a:pPr>
              <a:lnSpc>
                <a:spcPct val="90000"/>
              </a:lnSpc>
              <a:spcAft>
                <a:spcPts val="750"/>
              </a:spcAft>
              <a:buNone/>
            </a:pPr>
            <a:r>
              <a:rPr lang="de-DE" sz="1600" dirty="0">
                <a:solidFill>
                  <a:srgbClr val="3C3C3B"/>
                </a:solidFill>
              </a:rPr>
              <a:t>Im Gegensatz zu den Auftragseingängen steigt die Produktion seit Jahresanfang 2022 in der M+E-Industrie an.</a:t>
            </a:r>
          </a:p>
          <a:p>
            <a:pPr>
              <a:lnSpc>
                <a:spcPct val="90000"/>
              </a:lnSpc>
              <a:spcAft>
                <a:spcPts val="750"/>
              </a:spcAft>
              <a:buNone/>
            </a:pPr>
            <a:r>
              <a:rPr lang="de-DE" sz="1600" dirty="0" smtClean="0">
                <a:solidFill>
                  <a:srgbClr val="3C3C3B"/>
                </a:solidFill>
              </a:rPr>
              <a:t>VDA-Prognose</a:t>
            </a:r>
            <a:r>
              <a:rPr lang="de-DE" sz="1600" dirty="0">
                <a:solidFill>
                  <a:srgbClr val="3C3C3B"/>
                </a:solidFill>
              </a:rPr>
              <a:t>: leichtes Wachstum des deutschen Automobilmarktes trotz dämpfender Faktoren um 2 Prozent und Zunahme der Produktion um 6 Prozent bei Entspannung der Versorgungslage.</a:t>
            </a:r>
          </a:p>
          <a:p>
            <a:pPr>
              <a:lnSpc>
                <a:spcPct val="90000"/>
              </a:lnSpc>
              <a:spcAft>
                <a:spcPts val="750"/>
              </a:spcAft>
              <a:buNone/>
            </a:pPr>
            <a:r>
              <a:rPr lang="de-DE" sz="1600" dirty="0" smtClean="0">
                <a:solidFill>
                  <a:srgbClr val="3C3C3B"/>
                </a:solidFill>
              </a:rPr>
              <a:t>VDMA-Prognose</a:t>
            </a:r>
            <a:r>
              <a:rPr lang="de-DE" sz="1600" dirty="0">
                <a:solidFill>
                  <a:srgbClr val="3C3C3B"/>
                </a:solidFill>
              </a:rPr>
              <a:t>: Produktionsrückgang in 2023 um 2 Prozent. Noch gut gefüllte Auftragsbücher, aber Zurückhaltung bei Neuinvestitionen.</a:t>
            </a:r>
          </a:p>
        </p:txBody>
      </p:sp>
      <p:pic>
        <p:nvPicPr>
          <p:cNvPr id="4" name="Grafik 3"/>
          <p:cNvPicPr>
            <a:picLocks noChangeAspect="1"/>
          </p:cNvPicPr>
          <p:nvPr/>
        </p:nvPicPr>
        <p:blipFill>
          <a:blip r:embed="rId3"/>
          <a:stretch>
            <a:fillRect/>
          </a:stretch>
        </p:blipFill>
        <p:spPr>
          <a:xfrm>
            <a:off x="4163473" y="1751203"/>
            <a:ext cx="4876355" cy="2959844"/>
          </a:xfrm>
          <a:prstGeom prst="rect">
            <a:avLst/>
          </a:prstGeom>
        </p:spPr>
      </p:pic>
    </p:spTree>
    <p:extLst>
      <p:ext uri="{BB962C8B-B14F-4D97-AF65-F5344CB8AC3E}">
        <p14:creationId xmlns:p14="http://schemas.microsoft.com/office/powerpoint/2010/main" val="11876399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0824" y="1087833"/>
            <a:ext cx="8414163" cy="500971"/>
          </a:xfrm>
        </p:spPr>
        <p:txBody>
          <a:bodyPr/>
          <a:lstStyle/>
          <a:p>
            <a:r>
              <a:rPr lang="de-DE" spc="100" dirty="0"/>
              <a:t>Kapazitätsauslastung über 87 </a:t>
            </a:r>
            <a:r>
              <a:rPr lang="de-DE" spc="100" dirty="0" err="1" smtClean="0"/>
              <a:t>pROZENT</a:t>
            </a:r>
            <a:endParaRPr lang="de-DE" b="0" spc="100" dirty="0"/>
          </a:p>
        </p:txBody>
      </p:sp>
      <p:sp>
        <p:nvSpPr>
          <p:cNvPr id="8" name="Textfeld 7"/>
          <p:cNvSpPr txBox="1"/>
          <p:nvPr/>
        </p:nvSpPr>
        <p:spPr>
          <a:xfrm>
            <a:off x="5985161" y="1723404"/>
            <a:ext cx="2908014" cy="3019416"/>
          </a:xfrm>
          <a:prstGeom prst="rect">
            <a:avLst/>
          </a:prstGeom>
          <a:noFill/>
        </p:spPr>
        <p:txBody>
          <a:bodyPr wrap="square" lIns="0" tIns="0" rIns="0" bIns="0" rtlCol="0">
            <a:spAutoFit/>
          </a:bodyPr>
          <a:lstStyle/>
          <a:p>
            <a:pPr>
              <a:lnSpc>
                <a:spcPct val="150000"/>
              </a:lnSpc>
            </a:pPr>
            <a:r>
              <a:rPr lang="de-DE" sz="1200" b="1" dirty="0">
                <a:solidFill>
                  <a:srgbClr val="3C3C3B"/>
                </a:solidFill>
                <a:cs typeface="Calibri" panose="020F0502020204030204" pitchFamily="34" charset="0"/>
              </a:rPr>
              <a:t>Die Kapazitätsauslastung bleibt auf hohem Niveau</a:t>
            </a:r>
            <a:r>
              <a:rPr lang="de-DE" sz="1200" dirty="0">
                <a:solidFill>
                  <a:srgbClr val="3C3C3B"/>
                </a:solidFill>
                <a:cs typeface="Calibri" panose="020F0502020204030204" pitchFamily="34" charset="0"/>
              </a:rPr>
              <a:t>. Schon 2021 lag sie über der Normalauslastung (langjähriger Durchschnitt). Das setzte sich 2022 fort.</a:t>
            </a:r>
          </a:p>
          <a:p>
            <a:pPr>
              <a:lnSpc>
                <a:spcPct val="150000"/>
              </a:lnSpc>
            </a:pPr>
            <a:endParaRPr lang="de-DE" sz="1200" dirty="0">
              <a:solidFill>
                <a:srgbClr val="3C3C3B"/>
              </a:solidFill>
              <a:cs typeface="Calibri" panose="020F0502020204030204" pitchFamily="34" charset="0"/>
            </a:endParaRPr>
          </a:p>
          <a:p>
            <a:pPr>
              <a:lnSpc>
                <a:spcPct val="150000"/>
              </a:lnSpc>
            </a:pPr>
            <a:r>
              <a:rPr lang="de-DE" sz="1200" dirty="0">
                <a:solidFill>
                  <a:srgbClr val="3C3C3B"/>
                </a:solidFill>
                <a:cs typeface="Calibri" panose="020F0502020204030204" pitchFamily="34" charset="0"/>
              </a:rPr>
              <a:t> Auch im ersten Quartal 2023 bleibt sie mit knapp 87 Prozent hoch. Sie lag damit über dem Vorkrisenniveau aus dem vierten Quartal 2019. Die extrem hohe Auslastung des Jahres 2018 mit etwa 90 Prozent wurde aber noch nicht wieder erreicht.</a:t>
            </a:r>
          </a:p>
        </p:txBody>
      </p:sp>
      <p:pic>
        <p:nvPicPr>
          <p:cNvPr id="3" name="Grafik 2"/>
          <p:cNvPicPr>
            <a:picLocks noChangeAspect="1"/>
          </p:cNvPicPr>
          <p:nvPr/>
        </p:nvPicPr>
        <p:blipFill>
          <a:blip r:embed="rId3"/>
          <a:stretch>
            <a:fillRect/>
          </a:stretch>
        </p:blipFill>
        <p:spPr>
          <a:xfrm>
            <a:off x="250824" y="1597024"/>
            <a:ext cx="5478924" cy="3134801"/>
          </a:xfrm>
          <a:prstGeom prst="rect">
            <a:avLst/>
          </a:prstGeom>
        </p:spPr>
      </p:pic>
    </p:spTree>
    <p:extLst>
      <p:ext uri="{BB962C8B-B14F-4D97-AF65-F5344CB8AC3E}">
        <p14:creationId xmlns:p14="http://schemas.microsoft.com/office/powerpoint/2010/main" val="3944807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250828" y="2065902"/>
            <a:ext cx="4107320" cy="2510349"/>
          </a:xfrm>
        </p:spPr>
        <p:txBody>
          <a:bodyPr>
            <a:normAutofit fontScale="70000" lnSpcReduction="20000"/>
          </a:bodyPr>
          <a:lstStyle/>
          <a:p>
            <a:pPr marL="0" indent="0">
              <a:lnSpc>
                <a:spcPct val="150000"/>
              </a:lnSpc>
              <a:spcBef>
                <a:spcPts val="0"/>
              </a:spcBef>
              <a:spcAft>
                <a:spcPts val="750"/>
              </a:spcAft>
              <a:buNone/>
            </a:pPr>
            <a:r>
              <a:rPr lang="de-DE" sz="1800" b="1" dirty="0"/>
              <a:t>Nachdem die Auftragseingänge im Jahr 2021 </a:t>
            </a:r>
            <a:r>
              <a:rPr lang="de-DE" sz="1800" b="1" dirty="0" smtClean="0"/>
              <a:t>absolute Rekordwerte </a:t>
            </a:r>
            <a:r>
              <a:rPr lang="de-DE" sz="1800" b="1" dirty="0"/>
              <a:t>erreicht hatten, gingen sie im Jahresverlauf 2022 kontinuierlich zurück. </a:t>
            </a:r>
          </a:p>
          <a:p>
            <a:pPr marL="0" indent="0">
              <a:lnSpc>
                <a:spcPct val="150000"/>
              </a:lnSpc>
              <a:spcBef>
                <a:spcPts val="0"/>
              </a:spcBef>
              <a:spcAft>
                <a:spcPts val="750"/>
              </a:spcAft>
              <a:buNone/>
            </a:pPr>
            <a:r>
              <a:rPr lang="de-DE" sz="1800" dirty="0" smtClean="0"/>
              <a:t>Sie </a:t>
            </a:r>
            <a:r>
              <a:rPr lang="de-DE" sz="1800" dirty="0"/>
              <a:t>lagen aber auch noch im vierten Quartal 2022 über dem Vorkrisenwert von Ende </a:t>
            </a:r>
            <a:r>
              <a:rPr lang="de-DE" sz="1800" dirty="0" smtClean="0"/>
              <a:t>2019.</a:t>
            </a:r>
            <a:br>
              <a:rPr lang="de-DE" sz="1800" dirty="0" smtClean="0"/>
            </a:br>
            <a:r>
              <a:rPr lang="de-DE" sz="1800" dirty="0" smtClean="0"/>
              <a:t>Sowohl </a:t>
            </a:r>
            <a:r>
              <a:rPr lang="de-DE" sz="1800" dirty="0"/>
              <a:t>die Bestellungen aus dem Ausland wie auch aus dem Inland waren rückläufig. Bezogen auf das Basisjahr 2015 lagen die Auslandsaufträge aber auf einem erheblich höheren Niveau</a:t>
            </a:r>
            <a:r>
              <a:rPr lang="de-DE" sz="1800" dirty="0" smtClean="0"/>
              <a:t>.</a:t>
            </a:r>
            <a:endParaRPr lang="de-DE" sz="1800" dirty="0"/>
          </a:p>
        </p:txBody>
      </p:sp>
      <p:sp>
        <p:nvSpPr>
          <p:cNvPr id="2" name="Titel 1"/>
          <p:cNvSpPr>
            <a:spLocks noGrp="1"/>
          </p:cNvSpPr>
          <p:nvPr>
            <p:ph type="title"/>
          </p:nvPr>
        </p:nvSpPr>
        <p:spPr>
          <a:xfrm>
            <a:off x="250827" y="1077395"/>
            <a:ext cx="5137625" cy="500971"/>
          </a:xfrm>
        </p:spPr>
        <p:txBody>
          <a:bodyPr/>
          <a:lstStyle/>
          <a:p>
            <a:r>
              <a:rPr lang="de-DE" dirty="0" err="1" smtClean="0"/>
              <a:t>M</a:t>
            </a:r>
            <a:r>
              <a:rPr lang="de-DE" cap="none" dirty="0" err="1" smtClean="0"/>
              <a:t>u</a:t>
            </a:r>
            <a:r>
              <a:rPr lang="de-DE" dirty="0" err="1" smtClean="0"/>
              <a:t>E</a:t>
            </a:r>
            <a:r>
              <a:rPr lang="de-DE" dirty="0" smtClean="0"/>
              <a:t>-Auftragseingänge</a:t>
            </a:r>
            <a:endParaRPr lang="de-DE" b="0" dirty="0"/>
          </a:p>
        </p:txBody>
      </p:sp>
      <p:sp>
        <p:nvSpPr>
          <p:cNvPr id="5" name="Textplatzhalter 4"/>
          <p:cNvSpPr>
            <a:spLocks noGrp="1"/>
          </p:cNvSpPr>
          <p:nvPr>
            <p:ph type="body" sz="quarter" idx="13"/>
          </p:nvPr>
        </p:nvSpPr>
        <p:spPr>
          <a:xfrm>
            <a:off x="250827" y="1633255"/>
            <a:ext cx="4710856" cy="299184"/>
          </a:xfrm>
        </p:spPr>
        <p:txBody>
          <a:bodyPr/>
          <a:lstStyle/>
          <a:p>
            <a:r>
              <a:rPr lang="de-DE" dirty="0"/>
              <a:t>trotz </a:t>
            </a:r>
            <a:r>
              <a:rPr lang="de-DE" dirty="0" smtClean="0"/>
              <a:t>Rückgang auf </a:t>
            </a:r>
            <a:r>
              <a:rPr lang="de-DE" dirty="0"/>
              <a:t>hohem Niveau</a:t>
            </a:r>
          </a:p>
        </p:txBody>
      </p:sp>
      <p:pic>
        <p:nvPicPr>
          <p:cNvPr id="6" name="Grafik 5"/>
          <p:cNvPicPr>
            <a:picLocks noChangeAspect="1"/>
          </p:cNvPicPr>
          <p:nvPr/>
        </p:nvPicPr>
        <p:blipFill>
          <a:blip r:embed="rId3"/>
          <a:stretch>
            <a:fillRect/>
          </a:stretch>
        </p:blipFill>
        <p:spPr>
          <a:xfrm>
            <a:off x="4404377" y="1782847"/>
            <a:ext cx="4292419" cy="2696869"/>
          </a:xfrm>
          <a:prstGeom prst="rect">
            <a:avLst/>
          </a:prstGeom>
        </p:spPr>
      </p:pic>
    </p:spTree>
    <p:extLst>
      <p:ext uri="{BB962C8B-B14F-4D97-AF65-F5344CB8AC3E}">
        <p14:creationId xmlns:p14="http://schemas.microsoft.com/office/powerpoint/2010/main" val="1391687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a:extLst>
              <a:ext uri="{FF2B5EF4-FFF2-40B4-BE49-F238E27FC236}">
                <a16:creationId xmlns:a16="http://schemas.microsoft.com/office/drawing/2014/main" id="{36C668B8-A8ED-3C42-89B3-BD8DB80C5B80}"/>
              </a:ext>
            </a:extLst>
          </p:cNvPr>
          <p:cNvSpPr txBox="1">
            <a:spLocks/>
          </p:cNvSpPr>
          <p:nvPr/>
        </p:nvSpPr>
        <p:spPr>
          <a:xfrm>
            <a:off x="250826" y="1077369"/>
            <a:ext cx="8642349" cy="454025"/>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4000" b="1" i="0" kern="1200" cap="all" spc="200" baseline="0">
                <a:solidFill>
                  <a:srgbClr val="E3051B"/>
                </a:solidFill>
                <a:latin typeface="Meta Head IGM Cond Black" panose="02000506030000020004" pitchFamily="2" charset="77"/>
                <a:ea typeface="+mj-ea"/>
                <a:cs typeface="+mj-cs"/>
              </a:defRPr>
            </a:lvl1pPr>
          </a:lstStyle>
          <a:p>
            <a:r>
              <a:rPr lang="de-DE" sz="3600" dirty="0"/>
              <a:t>Reichweite der </a:t>
            </a:r>
            <a:r>
              <a:rPr lang="de-DE" sz="3600" dirty="0" smtClean="0"/>
              <a:t>Aufträge </a:t>
            </a:r>
            <a:r>
              <a:rPr lang="de-DE" sz="3600" dirty="0" err="1" smtClean="0"/>
              <a:t>M</a:t>
            </a:r>
            <a:r>
              <a:rPr lang="de-DE" sz="3600" cap="none" dirty="0" err="1" smtClean="0"/>
              <a:t>u</a:t>
            </a:r>
            <a:r>
              <a:rPr lang="de-DE" sz="3600" dirty="0" err="1" smtClean="0"/>
              <a:t>E</a:t>
            </a:r>
            <a:endParaRPr lang="de-DE" sz="3600" dirty="0"/>
          </a:p>
        </p:txBody>
      </p:sp>
      <p:pic>
        <p:nvPicPr>
          <p:cNvPr id="3" name="Grafik 2"/>
          <p:cNvPicPr>
            <a:picLocks noChangeAspect="1"/>
          </p:cNvPicPr>
          <p:nvPr/>
        </p:nvPicPr>
        <p:blipFill>
          <a:blip r:embed="rId3"/>
          <a:stretch>
            <a:fillRect/>
          </a:stretch>
        </p:blipFill>
        <p:spPr>
          <a:xfrm>
            <a:off x="1721399" y="1578591"/>
            <a:ext cx="4948317" cy="3107638"/>
          </a:xfrm>
          <a:prstGeom prst="rect">
            <a:avLst/>
          </a:prstGeom>
        </p:spPr>
      </p:pic>
    </p:spTree>
    <p:extLst>
      <p:ext uri="{BB962C8B-B14F-4D97-AF65-F5344CB8AC3E}">
        <p14:creationId xmlns:p14="http://schemas.microsoft.com/office/powerpoint/2010/main" val="3285625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9FCFD9-B490-FF41-BC6A-4AE5C24C1383}"/>
              </a:ext>
            </a:extLst>
          </p:cNvPr>
          <p:cNvSpPr>
            <a:spLocks noGrp="1"/>
          </p:cNvSpPr>
          <p:nvPr>
            <p:ph type="title"/>
          </p:nvPr>
        </p:nvSpPr>
        <p:spPr>
          <a:xfrm>
            <a:off x="250825" y="1066558"/>
            <a:ext cx="2971967" cy="500971"/>
          </a:xfrm>
        </p:spPr>
        <p:txBody>
          <a:bodyPr/>
          <a:lstStyle/>
          <a:p>
            <a:r>
              <a:rPr lang="de-DE" dirty="0" err="1" smtClean="0"/>
              <a:t>bauindustrie</a:t>
            </a:r>
            <a:endParaRPr lang="de-DE" dirty="0"/>
          </a:p>
        </p:txBody>
      </p:sp>
      <p:sp>
        <p:nvSpPr>
          <p:cNvPr id="6" name="Textfeld 5"/>
          <p:cNvSpPr txBox="1"/>
          <p:nvPr/>
        </p:nvSpPr>
        <p:spPr>
          <a:xfrm>
            <a:off x="5095902" y="4697037"/>
            <a:ext cx="2398620" cy="215444"/>
          </a:xfrm>
          <a:prstGeom prst="rect">
            <a:avLst/>
          </a:prstGeom>
          <a:noFill/>
        </p:spPr>
        <p:txBody>
          <a:bodyPr wrap="square" rtlCol="0">
            <a:spAutoFit/>
          </a:bodyPr>
          <a:lstStyle/>
          <a:p>
            <a:r>
              <a:rPr lang="de-DE" sz="800" b="1" dirty="0" smtClean="0">
                <a:solidFill>
                  <a:srgbClr val="3C3C3B"/>
                </a:solidFill>
              </a:rPr>
              <a:t>Quelle:</a:t>
            </a:r>
            <a:r>
              <a:rPr lang="de-DE" sz="800" dirty="0" smtClean="0">
                <a:solidFill>
                  <a:srgbClr val="3C3C3B"/>
                </a:solidFill>
              </a:rPr>
              <a:t> Statistisches Bundesamt, PM 25.04.2023</a:t>
            </a:r>
            <a:endParaRPr lang="de-DE" sz="800" dirty="0">
              <a:solidFill>
                <a:srgbClr val="3C3C3B"/>
              </a:solidFill>
            </a:endParaRPr>
          </a:p>
        </p:txBody>
      </p:sp>
      <p:pic>
        <p:nvPicPr>
          <p:cNvPr id="3" name="Grafik 2"/>
          <p:cNvPicPr>
            <a:picLocks noChangeAspect="1"/>
          </p:cNvPicPr>
          <p:nvPr/>
        </p:nvPicPr>
        <p:blipFill>
          <a:blip r:embed="rId3"/>
          <a:stretch>
            <a:fillRect/>
          </a:stretch>
        </p:blipFill>
        <p:spPr>
          <a:xfrm>
            <a:off x="921828" y="1597025"/>
            <a:ext cx="6668561" cy="3046800"/>
          </a:xfrm>
          <a:prstGeom prst="rect">
            <a:avLst/>
          </a:prstGeom>
        </p:spPr>
      </p:pic>
    </p:spTree>
    <p:extLst>
      <p:ext uri="{BB962C8B-B14F-4D97-AF65-F5344CB8AC3E}">
        <p14:creationId xmlns:p14="http://schemas.microsoft.com/office/powerpoint/2010/main" val="122344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ieren 8"/>
          <p:cNvGrpSpPr/>
          <p:nvPr/>
        </p:nvGrpSpPr>
        <p:grpSpPr>
          <a:xfrm>
            <a:off x="4608513" y="1985740"/>
            <a:ext cx="3066554" cy="2755631"/>
            <a:chOff x="4620969" y="2351424"/>
            <a:chExt cx="3066554" cy="2755631"/>
          </a:xfrm>
        </p:grpSpPr>
        <p:grpSp>
          <p:nvGrpSpPr>
            <p:cNvPr id="5" name="Gruppieren 4"/>
            <p:cNvGrpSpPr/>
            <p:nvPr/>
          </p:nvGrpSpPr>
          <p:grpSpPr>
            <a:xfrm>
              <a:off x="4620969" y="2351424"/>
              <a:ext cx="3066554" cy="2755631"/>
              <a:chOff x="4555720" y="1112900"/>
              <a:chExt cx="3066554" cy="2755631"/>
            </a:xfrm>
          </p:grpSpPr>
          <p:pic>
            <p:nvPicPr>
              <p:cNvPr id="18" name="Grafik 17"/>
              <p:cNvPicPr>
                <a:picLocks noChangeAspect="1"/>
              </p:cNvPicPr>
              <p:nvPr/>
            </p:nvPicPr>
            <p:blipFill>
              <a:blip r:embed="rId3"/>
              <a:stretch>
                <a:fillRect/>
              </a:stretch>
            </p:blipFill>
            <p:spPr>
              <a:xfrm>
                <a:off x="4555720" y="1112900"/>
                <a:ext cx="3066554" cy="2755631"/>
              </a:xfrm>
              <a:prstGeom prst="rect">
                <a:avLst/>
              </a:prstGeom>
            </p:spPr>
          </p:pic>
          <p:sp>
            <p:nvSpPr>
              <p:cNvPr id="20" name="Textfeld 19"/>
              <p:cNvSpPr txBox="1"/>
              <p:nvPr/>
            </p:nvSpPr>
            <p:spPr>
              <a:xfrm>
                <a:off x="4611210" y="1117248"/>
                <a:ext cx="2967519" cy="461665"/>
              </a:xfrm>
              <a:prstGeom prst="rect">
                <a:avLst/>
              </a:prstGeom>
              <a:noFill/>
            </p:spPr>
            <p:txBody>
              <a:bodyPr wrap="square" rtlCol="0">
                <a:spAutoFit/>
              </a:bodyPr>
              <a:lstStyle/>
              <a:p>
                <a:r>
                  <a:rPr lang="de-DE" sz="1200" b="1" dirty="0" smtClean="0">
                    <a:solidFill>
                      <a:srgbClr val="3C3C3B"/>
                    </a:solidFill>
                  </a:rPr>
                  <a:t>Entwicklung des Wäscheverbrauchs in der stationären Pflege (Stückzahl in Mio.)</a:t>
                </a:r>
                <a:endParaRPr lang="de-DE" sz="1200" b="1" dirty="0">
                  <a:solidFill>
                    <a:srgbClr val="3C3C3B"/>
                  </a:solidFill>
                </a:endParaRPr>
              </a:p>
            </p:txBody>
          </p:sp>
        </p:grpSp>
        <p:cxnSp>
          <p:nvCxnSpPr>
            <p:cNvPr id="17" name="Gerade Verbindung mit Pfeil 16"/>
            <p:cNvCxnSpPr/>
            <p:nvPr/>
          </p:nvCxnSpPr>
          <p:spPr>
            <a:xfrm flipV="1">
              <a:off x="5133723" y="3320916"/>
              <a:ext cx="879566" cy="95794"/>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9" name="Textfeld 18"/>
            <p:cNvSpPr txBox="1"/>
            <p:nvPr/>
          </p:nvSpPr>
          <p:spPr>
            <a:xfrm>
              <a:off x="5185972" y="3059652"/>
              <a:ext cx="931817" cy="307777"/>
            </a:xfrm>
            <a:prstGeom prst="rect">
              <a:avLst/>
            </a:prstGeom>
            <a:noFill/>
          </p:spPr>
          <p:txBody>
            <a:bodyPr wrap="square" rtlCol="0">
              <a:spAutoFit/>
            </a:bodyPr>
            <a:lstStyle/>
            <a:p>
              <a:r>
                <a:rPr lang="de-DE" sz="1400" b="1" dirty="0" smtClean="0">
                  <a:solidFill>
                    <a:schemeClr val="accent4"/>
                  </a:solidFill>
                </a:rPr>
                <a:t>+ 3,8 %</a:t>
              </a:r>
              <a:endParaRPr lang="de-DE" sz="1400" b="1" dirty="0">
                <a:solidFill>
                  <a:schemeClr val="accent4"/>
                </a:solidFill>
              </a:endParaRPr>
            </a:p>
          </p:txBody>
        </p:sp>
      </p:grpSp>
      <p:sp>
        <p:nvSpPr>
          <p:cNvPr id="2" name="Titel 1">
            <a:extLst>
              <a:ext uri="{FF2B5EF4-FFF2-40B4-BE49-F238E27FC236}">
                <a16:creationId xmlns:a16="http://schemas.microsoft.com/office/drawing/2014/main" id="{1C9FCFD9-B490-FF41-BC6A-4AE5C24C1383}"/>
              </a:ext>
            </a:extLst>
          </p:cNvPr>
          <p:cNvSpPr>
            <a:spLocks noGrp="1"/>
          </p:cNvSpPr>
          <p:nvPr>
            <p:ph type="title"/>
          </p:nvPr>
        </p:nvSpPr>
        <p:spPr>
          <a:xfrm>
            <a:off x="250827" y="1077395"/>
            <a:ext cx="3996287" cy="500971"/>
          </a:xfrm>
        </p:spPr>
        <p:txBody>
          <a:bodyPr/>
          <a:lstStyle/>
          <a:p>
            <a:r>
              <a:rPr lang="de-DE" dirty="0" smtClean="0"/>
              <a:t>Wachstumsmarkt</a:t>
            </a:r>
            <a:endParaRPr lang="de-DE" sz="3200" dirty="0"/>
          </a:p>
        </p:txBody>
      </p:sp>
      <p:sp>
        <p:nvSpPr>
          <p:cNvPr id="8" name="Textplatzhalter 7"/>
          <p:cNvSpPr>
            <a:spLocks noGrp="1"/>
          </p:cNvSpPr>
          <p:nvPr>
            <p:ph type="body" sz="quarter" idx="13"/>
          </p:nvPr>
        </p:nvSpPr>
        <p:spPr>
          <a:xfrm>
            <a:off x="250826" y="1616647"/>
            <a:ext cx="8642349" cy="332399"/>
          </a:xfrm>
        </p:spPr>
        <p:txBody>
          <a:bodyPr/>
          <a:lstStyle/>
          <a:p>
            <a:r>
              <a:rPr lang="de-DE" sz="2400" dirty="0"/>
              <a:t>Krankenhaus und </a:t>
            </a:r>
            <a:r>
              <a:rPr lang="de-DE" sz="2400" dirty="0" smtClean="0"/>
              <a:t>Pflege - Entwicklung </a:t>
            </a:r>
            <a:r>
              <a:rPr lang="de-DE" sz="2400" dirty="0"/>
              <a:t>des stationären Wäscheverbrauchs</a:t>
            </a:r>
            <a:endParaRPr lang="de-DE" dirty="0"/>
          </a:p>
        </p:txBody>
      </p:sp>
      <p:sp>
        <p:nvSpPr>
          <p:cNvPr id="6" name="Textfeld 5"/>
          <p:cNvSpPr txBox="1"/>
          <p:nvPr/>
        </p:nvSpPr>
        <p:spPr>
          <a:xfrm>
            <a:off x="5058982" y="4768142"/>
            <a:ext cx="2398620" cy="215444"/>
          </a:xfrm>
          <a:prstGeom prst="rect">
            <a:avLst/>
          </a:prstGeom>
          <a:noFill/>
        </p:spPr>
        <p:txBody>
          <a:bodyPr wrap="square" rtlCol="0">
            <a:spAutoFit/>
          </a:bodyPr>
          <a:lstStyle/>
          <a:p>
            <a:r>
              <a:rPr lang="de-DE" sz="800" b="1" dirty="0" smtClean="0">
                <a:solidFill>
                  <a:srgbClr val="3C3C3B"/>
                </a:solidFill>
              </a:rPr>
              <a:t>Quelle:</a:t>
            </a:r>
            <a:r>
              <a:rPr lang="de-DE" sz="800" dirty="0" smtClean="0">
                <a:solidFill>
                  <a:srgbClr val="3C3C3B"/>
                </a:solidFill>
              </a:rPr>
              <a:t>  DTV, Studie </a:t>
            </a:r>
            <a:r>
              <a:rPr lang="de-DE" sz="800" dirty="0" err="1" smtClean="0">
                <a:solidFill>
                  <a:srgbClr val="3C3C3B"/>
                </a:solidFill>
              </a:rPr>
              <a:t>Health</a:t>
            </a:r>
            <a:r>
              <a:rPr lang="de-DE" sz="800" dirty="0" smtClean="0">
                <a:solidFill>
                  <a:srgbClr val="3C3C3B"/>
                </a:solidFill>
              </a:rPr>
              <a:t> </a:t>
            </a:r>
            <a:r>
              <a:rPr lang="de-DE" sz="800" dirty="0" err="1" smtClean="0">
                <a:solidFill>
                  <a:srgbClr val="3C3C3B"/>
                </a:solidFill>
              </a:rPr>
              <a:t>and</a:t>
            </a:r>
            <a:r>
              <a:rPr lang="de-DE" sz="800" dirty="0" smtClean="0">
                <a:solidFill>
                  <a:srgbClr val="3C3C3B"/>
                </a:solidFill>
              </a:rPr>
              <a:t> Care Textile 2035</a:t>
            </a:r>
            <a:endParaRPr lang="de-DE" sz="800" dirty="0">
              <a:solidFill>
                <a:srgbClr val="3C3C3B"/>
              </a:solidFill>
            </a:endParaRPr>
          </a:p>
        </p:txBody>
      </p:sp>
      <p:grpSp>
        <p:nvGrpSpPr>
          <p:cNvPr id="4" name="Gruppieren 3"/>
          <p:cNvGrpSpPr/>
          <p:nvPr/>
        </p:nvGrpSpPr>
        <p:grpSpPr>
          <a:xfrm>
            <a:off x="250825" y="1987327"/>
            <a:ext cx="3066554" cy="2755631"/>
            <a:chOff x="862149" y="1112901"/>
            <a:chExt cx="3066554" cy="2755631"/>
          </a:xfrm>
        </p:grpSpPr>
        <p:grpSp>
          <p:nvGrpSpPr>
            <p:cNvPr id="3" name="Gruppieren 2"/>
            <p:cNvGrpSpPr/>
            <p:nvPr/>
          </p:nvGrpSpPr>
          <p:grpSpPr>
            <a:xfrm>
              <a:off x="862149" y="1112901"/>
              <a:ext cx="3066554" cy="2755631"/>
              <a:chOff x="862149" y="1112901"/>
              <a:chExt cx="3066554" cy="2755631"/>
            </a:xfrm>
          </p:grpSpPr>
          <p:pic>
            <p:nvPicPr>
              <p:cNvPr id="15" name="Grafik 14"/>
              <p:cNvPicPr>
                <a:picLocks noChangeAspect="1"/>
              </p:cNvPicPr>
              <p:nvPr/>
            </p:nvPicPr>
            <p:blipFill>
              <a:blip r:embed="rId4"/>
              <a:stretch>
                <a:fillRect/>
              </a:stretch>
            </p:blipFill>
            <p:spPr>
              <a:xfrm>
                <a:off x="862149" y="1112901"/>
                <a:ext cx="3066554" cy="2755631"/>
              </a:xfrm>
              <a:prstGeom prst="rect">
                <a:avLst/>
              </a:prstGeom>
            </p:spPr>
          </p:pic>
          <p:cxnSp>
            <p:nvCxnSpPr>
              <p:cNvPr id="12" name="Gerade Verbindung mit Pfeil 11"/>
              <p:cNvCxnSpPr/>
              <p:nvPr/>
            </p:nvCxnSpPr>
            <p:spPr>
              <a:xfrm flipV="1">
                <a:off x="1358537" y="2159726"/>
                <a:ext cx="879566" cy="95794"/>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1489166" y="1889760"/>
                <a:ext cx="931817" cy="307777"/>
              </a:xfrm>
              <a:prstGeom prst="rect">
                <a:avLst/>
              </a:prstGeom>
              <a:noFill/>
            </p:spPr>
            <p:txBody>
              <a:bodyPr wrap="square" rtlCol="0">
                <a:spAutoFit/>
              </a:bodyPr>
              <a:lstStyle/>
              <a:p>
                <a:r>
                  <a:rPr lang="de-DE" sz="1400" b="1" dirty="0" smtClean="0">
                    <a:solidFill>
                      <a:schemeClr val="accent4"/>
                    </a:solidFill>
                  </a:rPr>
                  <a:t>+ 2,8 %</a:t>
                </a:r>
                <a:endParaRPr lang="de-DE" sz="1400" b="1" dirty="0">
                  <a:solidFill>
                    <a:schemeClr val="accent4"/>
                  </a:solidFill>
                </a:endParaRPr>
              </a:p>
            </p:txBody>
          </p:sp>
        </p:grpSp>
        <p:sp>
          <p:nvSpPr>
            <p:cNvPr id="14" name="Textfeld 13"/>
            <p:cNvSpPr txBox="1"/>
            <p:nvPr/>
          </p:nvSpPr>
          <p:spPr>
            <a:xfrm>
              <a:off x="862149" y="1112901"/>
              <a:ext cx="2856411" cy="461665"/>
            </a:xfrm>
            <a:prstGeom prst="rect">
              <a:avLst/>
            </a:prstGeom>
            <a:noFill/>
          </p:spPr>
          <p:txBody>
            <a:bodyPr wrap="square" rtlCol="0">
              <a:spAutoFit/>
            </a:bodyPr>
            <a:lstStyle/>
            <a:p>
              <a:r>
                <a:rPr lang="de-DE" sz="1200" b="1" dirty="0" smtClean="0">
                  <a:solidFill>
                    <a:srgbClr val="3C3C3B"/>
                  </a:solidFill>
                </a:rPr>
                <a:t>Entwicklung des Wäscheverbrauchs im Krankenhaus (Stückzahl in Mio.)</a:t>
              </a:r>
              <a:endParaRPr lang="de-DE" sz="1200" b="1" dirty="0">
                <a:solidFill>
                  <a:srgbClr val="3C3C3B"/>
                </a:solidFill>
              </a:endParaRPr>
            </a:p>
          </p:txBody>
        </p:sp>
      </p:grpSp>
    </p:spTree>
    <p:extLst>
      <p:ext uri="{BB962C8B-B14F-4D97-AF65-F5344CB8AC3E}">
        <p14:creationId xmlns:p14="http://schemas.microsoft.com/office/powerpoint/2010/main" val="3666435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50825" y="2479555"/>
            <a:ext cx="6859250" cy="1096967"/>
          </a:xfrm>
        </p:spPr>
        <p:txBody>
          <a:bodyPr/>
          <a:lstStyle/>
          <a:p>
            <a:r>
              <a:rPr lang="de-DE" dirty="0" smtClean="0"/>
              <a:t>Die Forderung der IG Metall</a:t>
            </a:r>
            <a:br>
              <a:rPr lang="de-DE" dirty="0" smtClean="0"/>
            </a:br>
            <a:r>
              <a:rPr lang="de-DE" dirty="0" smtClean="0"/>
              <a:t>Miriam Bürger</a:t>
            </a:r>
            <a:endParaRPr lang="de-DE" dirty="0"/>
          </a:p>
        </p:txBody>
      </p:sp>
    </p:spTree>
    <p:extLst>
      <p:ext uri="{BB962C8B-B14F-4D97-AF65-F5344CB8AC3E}">
        <p14:creationId xmlns:p14="http://schemas.microsoft.com/office/powerpoint/2010/main" val="934650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6A73ACA-35C0-664E-BB24-469EEC04CFAF}"/>
              </a:ext>
            </a:extLst>
          </p:cNvPr>
          <p:cNvSpPr>
            <a:spLocks noGrp="1"/>
          </p:cNvSpPr>
          <p:nvPr>
            <p:ph type="ctrTitle"/>
          </p:nvPr>
        </p:nvSpPr>
        <p:spPr/>
        <p:txBody>
          <a:bodyPr/>
          <a:lstStyle/>
          <a:p>
            <a:r>
              <a:rPr lang="de-DE" dirty="0" smtClean="0"/>
              <a:t>1. </a:t>
            </a:r>
            <a:r>
              <a:rPr lang="de-DE" dirty="0"/>
              <a:t>Tarifverhandlung</a:t>
            </a:r>
            <a:br>
              <a:rPr lang="de-DE" dirty="0"/>
            </a:br>
            <a:r>
              <a:rPr lang="de-DE" dirty="0"/>
              <a:t>Forderungsbegründung</a:t>
            </a:r>
          </a:p>
        </p:txBody>
      </p:sp>
    </p:spTree>
    <p:extLst>
      <p:ext uri="{BB962C8B-B14F-4D97-AF65-F5344CB8AC3E}">
        <p14:creationId xmlns:p14="http://schemas.microsoft.com/office/powerpoint/2010/main" val="4090926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Unsere Forderung im Überblick</a:t>
            </a:r>
            <a:endParaRPr lang="de-DE" dirty="0"/>
          </a:p>
        </p:txBody>
      </p:sp>
      <p:sp>
        <p:nvSpPr>
          <p:cNvPr id="4" name="Inhaltsplatzhalter 3"/>
          <p:cNvSpPr>
            <a:spLocks noGrp="1"/>
          </p:cNvSpPr>
          <p:nvPr>
            <p:ph sz="half" idx="4294967295"/>
          </p:nvPr>
        </p:nvSpPr>
        <p:spPr>
          <a:xfrm>
            <a:off x="250825" y="1851025"/>
            <a:ext cx="5084436" cy="2857422"/>
          </a:xfrm>
        </p:spPr>
        <p:txBody>
          <a:bodyPr>
            <a:normAutofit/>
          </a:bodyPr>
          <a:lstStyle/>
          <a:p>
            <a:pPr marL="254000" lvl="0" indent="-254000"/>
            <a:r>
              <a:rPr lang="de-DE" dirty="0"/>
              <a:t>Erhöhung der Löhne, Gehälter und Ausbildungsvergütungen um </a:t>
            </a:r>
            <a:r>
              <a:rPr lang="de-DE" b="1" dirty="0"/>
              <a:t>8 Prozent </a:t>
            </a:r>
            <a:r>
              <a:rPr lang="de-DE" dirty="0" smtClean="0"/>
              <a:t>bei </a:t>
            </a:r>
            <a:r>
              <a:rPr lang="de-DE" dirty="0"/>
              <a:t>einer Laufzeit von 12 Monaten, </a:t>
            </a:r>
            <a:r>
              <a:rPr lang="de-DE" dirty="0" smtClean="0"/>
              <a:t/>
            </a:r>
            <a:br>
              <a:rPr lang="de-DE" dirty="0" smtClean="0"/>
            </a:br>
            <a:r>
              <a:rPr lang="de-DE" dirty="0" smtClean="0"/>
              <a:t>mindestens </a:t>
            </a:r>
            <a:r>
              <a:rPr lang="de-DE" dirty="0"/>
              <a:t>jedoch um </a:t>
            </a:r>
            <a:r>
              <a:rPr lang="de-DE" b="1" dirty="0"/>
              <a:t>300,00 </a:t>
            </a:r>
            <a:r>
              <a:rPr lang="de-DE" b="1" dirty="0" smtClean="0"/>
              <a:t>Euro</a:t>
            </a:r>
            <a:endParaRPr lang="de-DE" b="1" dirty="0"/>
          </a:p>
          <a:p>
            <a:pPr marL="254000" lvl="0" indent="-254000"/>
            <a:r>
              <a:rPr lang="de-DE" dirty="0"/>
              <a:t>Weiterführung des Tarifvertrags zur Förderung der </a:t>
            </a:r>
            <a:r>
              <a:rPr lang="de-DE" b="1" dirty="0"/>
              <a:t>Altersteilzeit</a:t>
            </a:r>
            <a:r>
              <a:rPr lang="de-DE" dirty="0"/>
              <a:t> und Verbesserung der </a:t>
            </a:r>
            <a:r>
              <a:rPr lang="de-DE" dirty="0" smtClean="0"/>
              <a:t>Konditionen</a:t>
            </a:r>
            <a:endParaRPr lang="de-DE" dirty="0"/>
          </a:p>
          <a:p>
            <a:pPr marL="254000" lvl="0" indent="-254000"/>
            <a:r>
              <a:rPr lang="de-DE" b="1" dirty="0"/>
              <a:t>Angleichung</a:t>
            </a:r>
            <a:r>
              <a:rPr lang="de-DE" dirty="0"/>
              <a:t> der Einkommen in </a:t>
            </a:r>
            <a:r>
              <a:rPr lang="de-DE" b="1" dirty="0"/>
              <a:t>Ostdeutschland an das Niveau in </a:t>
            </a:r>
            <a:r>
              <a:rPr lang="de-DE" b="1" dirty="0" smtClean="0"/>
              <a:t>Westdeutschland</a:t>
            </a:r>
            <a:endParaRPr lang="de-DE" b="1" dirty="0"/>
          </a:p>
          <a:p>
            <a:pPr marL="254000" lvl="0" indent="-254000"/>
            <a:r>
              <a:rPr lang="de-DE" dirty="0"/>
              <a:t>Unbefristete Fortführung des Tarifvertrages zur </a:t>
            </a:r>
            <a:r>
              <a:rPr lang="de-DE" b="1" dirty="0"/>
              <a:t>Kurzarbeit</a:t>
            </a:r>
          </a:p>
          <a:p>
            <a:endParaRPr lang="de-DE" dirty="0"/>
          </a:p>
        </p:txBody>
      </p:sp>
      <p:pic>
        <p:nvPicPr>
          <p:cNvPr id="2" name="Grafik 1"/>
          <p:cNvPicPr>
            <a:picLocks noChangeAspect="1"/>
          </p:cNvPicPr>
          <p:nvPr/>
        </p:nvPicPr>
        <p:blipFill>
          <a:blip r:embed="rId3"/>
          <a:stretch>
            <a:fillRect/>
          </a:stretch>
        </p:blipFill>
        <p:spPr>
          <a:xfrm>
            <a:off x="5521795" y="1851025"/>
            <a:ext cx="3371380" cy="2719052"/>
          </a:xfrm>
          <a:prstGeom prst="rect">
            <a:avLst/>
          </a:prstGeom>
        </p:spPr>
      </p:pic>
    </p:spTree>
    <p:extLst>
      <p:ext uri="{BB962C8B-B14F-4D97-AF65-F5344CB8AC3E}">
        <p14:creationId xmlns:p14="http://schemas.microsoft.com/office/powerpoint/2010/main" val="704894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nhaltsplatzhalter 8"/>
          <p:cNvSpPr>
            <a:spLocks noGrp="1"/>
          </p:cNvSpPr>
          <p:nvPr>
            <p:ph sz="half" idx="1"/>
          </p:nvPr>
        </p:nvSpPr>
        <p:spPr>
          <a:xfrm>
            <a:off x="250825" y="2284413"/>
            <a:ext cx="4321173" cy="2352638"/>
          </a:xfrm>
        </p:spPr>
        <p:txBody>
          <a:bodyPr/>
          <a:lstStyle/>
          <a:p>
            <a:r>
              <a:rPr lang="de-DE" dirty="0" smtClean="0"/>
              <a:t>Für Zweidrittel der Beschäftigten beuteten die Preissteigerungen:  </a:t>
            </a:r>
            <a:br>
              <a:rPr lang="de-DE" dirty="0" smtClean="0"/>
            </a:br>
            <a:r>
              <a:rPr lang="de-DE" b="1" dirty="0" smtClean="0"/>
              <a:t>Sparen, Sparen, Sparen!</a:t>
            </a:r>
          </a:p>
          <a:p>
            <a:r>
              <a:rPr lang="de-DE" dirty="0" smtClean="0"/>
              <a:t>Mehr Geld verdienen um das finanzielle Loch zu stopfen: hierfür ziehen ein Viertel der Beschäftigten einen </a:t>
            </a:r>
            <a:r>
              <a:rPr lang="de-DE" b="1" dirty="0" smtClean="0"/>
              <a:t>Arbeitsplatzwechsel</a:t>
            </a:r>
            <a:r>
              <a:rPr lang="de-DE" dirty="0" smtClean="0"/>
              <a:t> in Betracht.</a:t>
            </a:r>
          </a:p>
          <a:p>
            <a:r>
              <a:rPr lang="de-DE" dirty="0" smtClean="0"/>
              <a:t>Und 13 Prozent haben einen </a:t>
            </a:r>
            <a:r>
              <a:rPr lang="de-DE" b="1" dirty="0" smtClean="0"/>
              <a:t>zusätzlichen Minijob </a:t>
            </a:r>
            <a:r>
              <a:rPr lang="de-DE" dirty="0" smtClean="0"/>
              <a:t>angenommen </a:t>
            </a:r>
          </a:p>
        </p:txBody>
      </p:sp>
      <p:sp>
        <p:nvSpPr>
          <p:cNvPr id="5" name="Titel 4">
            <a:extLst>
              <a:ext uri="{FF2B5EF4-FFF2-40B4-BE49-F238E27FC236}">
                <a16:creationId xmlns:a16="http://schemas.microsoft.com/office/drawing/2014/main" id="{36C668B8-A8ED-3C42-89B3-BD8DB80C5B80}"/>
              </a:ext>
            </a:extLst>
          </p:cNvPr>
          <p:cNvSpPr>
            <a:spLocks noGrp="1"/>
          </p:cNvSpPr>
          <p:nvPr>
            <p:ph type="title"/>
          </p:nvPr>
        </p:nvSpPr>
        <p:spPr>
          <a:xfrm>
            <a:off x="250827" y="1077396"/>
            <a:ext cx="4982133" cy="500971"/>
          </a:xfrm>
        </p:spPr>
        <p:txBody>
          <a:bodyPr/>
          <a:lstStyle/>
          <a:p>
            <a:r>
              <a:rPr lang="de-DE" dirty="0" smtClean="0"/>
              <a:t>Hauptthema Inflation</a:t>
            </a:r>
            <a:endParaRPr lang="de-DE" dirty="0"/>
          </a:p>
        </p:txBody>
      </p:sp>
      <p:sp>
        <p:nvSpPr>
          <p:cNvPr id="7" name="Textplatzhalter 6">
            <a:extLst>
              <a:ext uri="{FF2B5EF4-FFF2-40B4-BE49-F238E27FC236}">
                <a16:creationId xmlns:a16="http://schemas.microsoft.com/office/drawing/2014/main" id="{D5065653-2D72-5048-AD9F-DD85F3B3A614}"/>
              </a:ext>
            </a:extLst>
          </p:cNvPr>
          <p:cNvSpPr>
            <a:spLocks noGrp="1"/>
          </p:cNvSpPr>
          <p:nvPr>
            <p:ph type="body" sz="quarter" idx="13"/>
          </p:nvPr>
        </p:nvSpPr>
        <p:spPr>
          <a:xfrm>
            <a:off x="250827" y="1482925"/>
            <a:ext cx="4321172" cy="599844"/>
          </a:xfrm>
        </p:spPr>
        <p:txBody>
          <a:bodyPr/>
          <a:lstStyle/>
          <a:p>
            <a:r>
              <a:rPr lang="de-DE" dirty="0" smtClean="0"/>
              <a:t>Ergebnis Beschäftigtenbefragung 2023</a:t>
            </a:r>
            <a:endParaRPr lang="de-DE" dirty="0"/>
          </a:p>
        </p:txBody>
      </p:sp>
      <p:pic>
        <p:nvPicPr>
          <p:cNvPr id="4" name="Grafik 3"/>
          <p:cNvPicPr>
            <a:picLocks noChangeAspect="1"/>
          </p:cNvPicPr>
          <p:nvPr/>
        </p:nvPicPr>
        <p:blipFill>
          <a:blip r:embed="rId3"/>
          <a:stretch>
            <a:fillRect/>
          </a:stretch>
        </p:blipFill>
        <p:spPr>
          <a:xfrm>
            <a:off x="4572000" y="2284413"/>
            <a:ext cx="4321175" cy="2422477"/>
          </a:xfrm>
          <a:prstGeom prst="rect">
            <a:avLst/>
          </a:prstGeom>
        </p:spPr>
      </p:pic>
    </p:spTree>
    <p:extLst>
      <p:ext uri="{BB962C8B-B14F-4D97-AF65-F5344CB8AC3E}">
        <p14:creationId xmlns:p14="http://schemas.microsoft.com/office/powerpoint/2010/main" val="32012391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50826" y="2295053"/>
            <a:ext cx="8642349" cy="2301390"/>
          </a:xfrm>
        </p:spPr>
        <p:txBody>
          <a:bodyPr>
            <a:normAutofit/>
          </a:bodyPr>
          <a:lstStyle/>
          <a:p>
            <a:r>
              <a:rPr lang="de-DE" dirty="0" smtClean="0"/>
              <a:t>Realeinkommen der Beschäftigten zunehmend unter Druck: </a:t>
            </a:r>
            <a:br>
              <a:rPr lang="de-DE" dirty="0" smtClean="0"/>
            </a:br>
            <a:r>
              <a:rPr lang="de-DE" dirty="0" smtClean="0"/>
              <a:t>mit erheblichen </a:t>
            </a:r>
            <a:r>
              <a:rPr lang="de-DE" b="1" dirty="0" smtClean="0"/>
              <a:t>Risiken für die Konjunktur</a:t>
            </a:r>
            <a:endParaRPr lang="de-DE" dirty="0" smtClean="0"/>
          </a:p>
          <a:p>
            <a:r>
              <a:rPr lang="de-DE" dirty="0"/>
              <a:t>Preisniveau bleibt dauerhaft hoch: </a:t>
            </a:r>
            <a:r>
              <a:rPr lang="de-DE" dirty="0" smtClean="0"/>
              <a:t>nur </a:t>
            </a:r>
            <a:r>
              <a:rPr lang="de-DE" b="1" dirty="0"/>
              <a:t>Tabellenerhöhungen</a:t>
            </a:r>
            <a:r>
              <a:rPr lang="de-DE" dirty="0"/>
              <a:t> können das </a:t>
            </a:r>
            <a:r>
              <a:rPr lang="de-DE" dirty="0" smtClean="0"/>
              <a:t>kompensieren</a:t>
            </a:r>
          </a:p>
          <a:p>
            <a:r>
              <a:rPr lang="de-DE" dirty="0" smtClean="0"/>
              <a:t>Fach- und Arbeitskräftemangel in vielen Unternehmen ein Thema: </a:t>
            </a:r>
            <a:br>
              <a:rPr lang="de-DE" dirty="0" smtClean="0"/>
            </a:br>
            <a:r>
              <a:rPr lang="de-DE" dirty="0" smtClean="0"/>
              <a:t>Wir brauchen eine </a:t>
            </a:r>
            <a:r>
              <a:rPr lang="de-DE" b="1" dirty="0" smtClean="0"/>
              <a:t>attraktive Vergütung in der Branche</a:t>
            </a:r>
            <a:endParaRPr lang="de-DE" dirty="0" smtClean="0"/>
          </a:p>
          <a:p>
            <a:r>
              <a:rPr lang="de-DE" dirty="0" smtClean="0"/>
              <a:t>Die Forderungshöhe berücksichtigt auch die ökonomische Situation der Unternehmen in der Branche: sie ist </a:t>
            </a:r>
            <a:r>
              <a:rPr lang="de-DE" b="1" dirty="0" smtClean="0"/>
              <a:t>angemessen und bezahlbar</a:t>
            </a:r>
            <a:endParaRPr lang="de-DE" b="1" dirty="0"/>
          </a:p>
        </p:txBody>
      </p:sp>
      <p:sp>
        <p:nvSpPr>
          <p:cNvPr id="3" name="Titel 2"/>
          <p:cNvSpPr>
            <a:spLocks noGrp="1"/>
          </p:cNvSpPr>
          <p:nvPr>
            <p:ph type="title"/>
          </p:nvPr>
        </p:nvSpPr>
        <p:spPr>
          <a:xfrm>
            <a:off x="250825" y="1087120"/>
            <a:ext cx="7215117" cy="498598"/>
          </a:xfrm>
        </p:spPr>
        <p:txBody>
          <a:bodyPr/>
          <a:lstStyle/>
          <a:p>
            <a:r>
              <a:rPr lang="de-DE" dirty="0" smtClean="0"/>
              <a:t>8 Prozent, Mindestens 300 Euro</a:t>
            </a:r>
            <a:endParaRPr lang="de-DE" dirty="0"/>
          </a:p>
        </p:txBody>
      </p:sp>
      <p:sp>
        <p:nvSpPr>
          <p:cNvPr id="4" name="Textplatzhalter 3"/>
          <p:cNvSpPr>
            <a:spLocks noGrp="1"/>
          </p:cNvSpPr>
          <p:nvPr>
            <p:ph type="body" sz="quarter" idx="13"/>
          </p:nvPr>
        </p:nvSpPr>
        <p:spPr>
          <a:xfrm>
            <a:off x="250826" y="1610664"/>
            <a:ext cx="6023173" cy="299184"/>
          </a:xfrm>
        </p:spPr>
        <p:txBody>
          <a:bodyPr/>
          <a:lstStyle/>
          <a:p>
            <a:r>
              <a:rPr lang="de-DE" dirty="0" smtClean="0"/>
              <a:t>Angemessen, notwendig und leistbar</a:t>
            </a:r>
            <a:endParaRPr lang="de-DE" dirty="0"/>
          </a:p>
        </p:txBody>
      </p:sp>
    </p:spTree>
    <p:extLst>
      <p:ext uri="{BB962C8B-B14F-4D97-AF65-F5344CB8AC3E}">
        <p14:creationId xmlns:p14="http://schemas.microsoft.com/office/powerpoint/2010/main" val="20279073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91711" y="2319338"/>
            <a:ext cx="4863870" cy="2505307"/>
          </a:xfrm>
        </p:spPr>
        <p:txBody>
          <a:bodyPr>
            <a:normAutofit/>
          </a:bodyPr>
          <a:lstStyle/>
          <a:p>
            <a:r>
              <a:rPr lang="de-DE" dirty="0"/>
              <a:t>Inflation: Gefahr für Realeinkommen </a:t>
            </a:r>
            <a:endParaRPr lang="de-DE" dirty="0" smtClean="0"/>
          </a:p>
          <a:p>
            <a:r>
              <a:rPr lang="de-DE" dirty="0" smtClean="0"/>
              <a:t>2022 das </a:t>
            </a:r>
            <a:r>
              <a:rPr lang="de-DE" dirty="0"/>
              <a:t>Jahr mit dem größten Reallohnminus seit Gründung der Bundesrepublik!</a:t>
            </a:r>
          </a:p>
          <a:p>
            <a:pPr lvl="1"/>
            <a:r>
              <a:rPr lang="de-DE" dirty="0"/>
              <a:t>Reallöhne </a:t>
            </a:r>
            <a:r>
              <a:rPr lang="de-DE" dirty="0" smtClean="0"/>
              <a:t>4,1 Prozent </a:t>
            </a:r>
            <a:r>
              <a:rPr lang="de-DE" dirty="0"/>
              <a:t>niedriger als 2021</a:t>
            </a:r>
          </a:p>
          <a:p>
            <a:pPr lvl="1"/>
            <a:r>
              <a:rPr lang="de-DE" dirty="0"/>
              <a:t>Sinkendende Reallöhne bereits seit 2020</a:t>
            </a:r>
          </a:p>
          <a:p>
            <a:pPr lvl="1"/>
            <a:r>
              <a:rPr lang="de-DE" dirty="0"/>
              <a:t>Inflation setzt Reallöhne auch 2023 weiter unter Druck</a:t>
            </a:r>
          </a:p>
          <a:p>
            <a:r>
              <a:rPr lang="de-DE" dirty="0"/>
              <a:t>Ohne privaten Konsum kein Wirtschaftswachstum!</a:t>
            </a:r>
          </a:p>
        </p:txBody>
      </p:sp>
      <p:sp>
        <p:nvSpPr>
          <p:cNvPr id="10" name="Titel 9">
            <a:extLst>
              <a:ext uri="{FF2B5EF4-FFF2-40B4-BE49-F238E27FC236}">
                <a16:creationId xmlns:a16="http://schemas.microsoft.com/office/drawing/2014/main" id="{359DF1D2-4403-BF44-B712-2AC5268C75D2}"/>
              </a:ext>
            </a:extLst>
          </p:cNvPr>
          <p:cNvSpPr>
            <a:spLocks noGrp="1"/>
          </p:cNvSpPr>
          <p:nvPr>
            <p:ph type="title"/>
          </p:nvPr>
        </p:nvSpPr>
        <p:spPr>
          <a:xfrm>
            <a:off x="250824" y="1078582"/>
            <a:ext cx="5063887" cy="498598"/>
          </a:xfrm>
        </p:spPr>
        <p:txBody>
          <a:bodyPr vert="horz" wrap="none" lIns="0" tIns="0" rIns="0" bIns="0" rtlCol="0" anchor="ctr" anchorCtr="0">
            <a:spAutoFit/>
          </a:bodyPr>
          <a:lstStyle/>
          <a:p>
            <a:r>
              <a:rPr lang="de-DE" dirty="0" smtClean="0"/>
              <a:t>Realeinkommen </a:t>
            </a:r>
            <a:r>
              <a:rPr lang="de-DE" dirty="0" smtClean="0"/>
              <a:t>sinken</a:t>
            </a:r>
            <a:endParaRPr lang="de-DE" dirty="0"/>
          </a:p>
        </p:txBody>
      </p:sp>
      <p:sp>
        <p:nvSpPr>
          <p:cNvPr id="4" name="Textplatzhalter 3"/>
          <p:cNvSpPr>
            <a:spLocks noGrp="1"/>
          </p:cNvSpPr>
          <p:nvPr>
            <p:ph type="body" sz="quarter" idx="13"/>
          </p:nvPr>
        </p:nvSpPr>
        <p:spPr>
          <a:xfrm>
            <a:off x="250824" y="1659207"/>
            <a:ext cx="4945644" cy="299159"/>
          </a:xfrm>
        </p:spPr>
        <p:txBody>
          <a:bodyPr/>
          <a:lstStyle/>
          <a:p>
            <a:r>
              <a:rPr lang="de-DE" dirty="0" smtClean="0"/>
              <a:t>Tarifabschluss von 2020 nicht Inflationsfest</a:t>
            </a:r>
            <a:endParaRPr lang="de-DE" dirty="0"/>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8997" y="1851025"/>
            <a:ext cx="3144178" cy="2509378"/>
          </a:xfrm>
          <a:prstGeom prst="rect">
            <a:avLst/>
          </a:prstGeom>
        </p:spPr>
      </p:pic>
    </p:spTree>
    <p:extLst>
      <p:ext uri="{BB962C8B-B14F-4D97-AF65-F5344CB8AC3E}">
        <p14:creationId xmlns:p14="http://schemas.microsoft.com/office/powerpoint/2010/main" val="6164715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6112" y="2282083"/>
            <a:ext cx="4315888" cy="2452045"/>
          </a:xfrm>
        </p:spPr>
        <p:txBody>
          <a:bodyPr>
            <a:noAutofit/>
          </a:bodyPr>
          <a:lstStyle/>
          <a:p>
            <a:pPr>
              <a:lnSpc>
                <a:spcPct val="100000"/>
              </a:lnSpc>
            </a:pPr>
            <a:r>
              <a:rPr lang="de-DE" sz="2000" dirty="0" smtClean="0"/>
              <a:t>Die </a:t>
            </a:r>
            <a:r>
              <a:rPr lang="de-DE" sz="2000" dirty="0"/>
              <a:t>haushaltsspezifischen </a:t>
            </a:r>
            <a:r>
              <a:rPr lang="de-DE" sz="2000" dirty="0" smtClean="0"/>
              <a:t>Teuerungsraten hatten </a:t>
            </a:r>
            <a:r>
              <a:rPr lang="de-DE" sz="2000" b="1" dirty="0" smtClean="0"/>
              <a:t>2022</a:t>
            </a:r>
            <a:r>
              <a:rPr lang="de-DE" sz="2000" dirty="0" smtClean="0"/>
              <a:t> </a:t>
            </a:r>
            <a:r>
              <a:rPr lang="de-DE" sz="2000" dirty="0"/>
              <a:t>eine </a:t>
            </a:r>
            <a:r>
              <a:rPr lang="de-DE" sz="2000" b="1" dirty="0"/>
              <a:t>Spanne</a:t>
            </a:r>
            <a:r>
              <a:rPr lang="de-DE" sz="2000" dirty="0"/>
              <a:t> von </a:t>
            </a:r>
            <a:r>
              <a:rPr lang="de-DE" sz="2000" b="1" dirty="0"/>
              <a:t>6,6 </a:t>
            </a:r>
            <a:r>
              <a:rPr lang="de-DE" sz="2000" b="1" dirty="0" smtClean="0"/>
              <a:t>Prozent </a:t>
            </a:r>
            <a:r>
              <a:rPr lang="de-DE" sz="2000" dirty="0"/>
              <a:t>für einkommensstarke </a:t>
            </a:r>
            <a:r>
              <a:rPr lang="de-DE" sz="2000" dirty="0" smtClean="0"/>
              <a:t>Alleinlebende und bis </a:t>
            </a:r>
            <a:r>
              <a:rPr lang="de-DE" sz="2000" b="1" dirty="0" smtClean="0"/>
              <a:t>8,8 Prozent</a:t>
            </a:r>
            <a:r>
              <a:rPr lang="de-DE" sz="2000" dirty="0" smtClean="0"/>
              <a:t> </a:t>
            </a:r>
            <a:r>
              <a:rPr lang="de-DE" sz="2000" dirty="0"/>
              <a:t>für einkommensschwache Familien mit 2 </a:t>
            </a:r>
            <a:r>
              <a:rPr lang="de-DE" sz="2000" dirty="0" smtClean="0"/>
              <a:t>Kindern</a:t>
            </a:r>
            <a:endParaRPr lang="de-DE" sz="2000" dirty="0"/>
          </a:p>
        </p:txBody>
      </p:sp>
      <p:pic>
        <p:nvPicPr>
          <p:cNvPr id="6" name="Bildplatzhalter 5"/>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805" t="889" r="2258" b="889"/>
          <a:stretch/>
        </p:blipFill>
        <p:spPr>
          <a:xfrm>
            <a:off x="4891668" y="1127922"/>
            <a:ext cx="4304371" cy="4015578"/>
          </a:xfrm>
        </p:spPr>
      </p:pic>
      <p:sp>
        <p:nvSpPr>
          <p:cNvPr id="3" name="Titel 2"/>
          <p:cNvSpPr>
            <a:spLocks noGrp="1"/>
          </p:cNvSpPr>
          <p:nvPr>
            <p:ph type="title"/>
          </p:nvPr>
        </p:nvSpPr>
        <p:spPr>
          <a:xfrm>
            <a:off x="250824" y="1078582"/>
            <a:ext cx="4456348" cy="498598"/>
          </a:xfrm>
        </p:spPr>
        <p:txBody>
          <a:bodyPr/>
          <a:lstStyle/>
          <a:p>
            <a:r>
              <a:rPr lang="de-DE" dirty="0" smtClean="0"/>
              <a:t>niedrige einkommen</a:t>
            </a:r>
            <a:endParaRPr lang="de-DE" dirty="0"/>
          </a:p>
        </p:txBody>
      </p:sp>
      <p:sp>
        <p:nvSpPr>
          <p:cNvPr id="4" name="Textplatzhalter 3"/>
          <p:cNvSpPr>
            <a:spLocks noGrp="1"/>
          </p:cNvSpPr>
          <p:nvPr>
            <p:ph type="body" sz="quarter" idx="13"/>
          </p:nvPr>
        </p:nvSpPr>
        <p:spPr>
          <a:xfrm>
            <a:off x="250824" y="1618323"/>
            <a:ext cx="4321176" cy="299159"/>
          </a:xfrm>
        </p:spPr>
        <p:txBody>
          <a:bodyPr/>
          <a:lstStyle/>
          <a:p>
            <a:r>
              <a:rPr lang="de-DE" dirty="0" smtClean="0"/>
              <a:t>Besonders betroffen von Inflation </a:t>
            </a:r>
            <a:endParaRPr lang="de-DE" dirty="0"/>
          </a:p>
        </p:txBody>
      </p:sp>
    </p:spTree>
    <p:extLst>
      <p:ext uri="{BB962C8B-B14F-4D97-AF65-F5344CB8AC3E}">
        <p14:creationId xmlns:p14="http://schemas.microsoft.com/office/powerpoint/2010/main" val="6491877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50825" y="1113524"/>
            <a:ext cx="8642350" cy="454025"/>
          </a:xfrm>
        </p:spPr>
        <p:txBody>
          <a:bodyPr/>
          <a:lstStyle/>
          <a:p>
            <a:r>
              <a:rPr lang="de-DE" dirty="0" smtClean="0"/>
              <a:t>Einkommen nicht Konkurrenzfähig</a:t>
            </a:r>
            <a:endParaRPr lang="de-DE" dirty="0"/>
          </a:p>
        </p:txBody>
      </p:sp>
      <p:sp>
        <p:nvSpPr>
          <p:cNvPr id="4" name="Textplatzhalter 3"/>
          <p:cNvSpPr>
            <a:spLocks noGrp="1"/>
          </p:cNvSpPr>
          <p:nvPr>
            <p:ph type="body" sz="quarter" idx="4294967295"/>
          </p:nvPr>
        </p:nvSpPr>
        <p:spPr>
          <a:xfrm>
            <a:off x="250825" y="1621376"/>
            <a:ext cx="8642350" cy="357091"/>
          </a:xfrm>
        </p:spPr>
        <p:txBody>
          <a:bodyPr>
            <a:normAutofit/>
          </a:bodyPr>
          <a:lstStyle/>
          <a:p>
            <a:pPr marL="0" indent="0">
              <a:buNone/>
            </a:pPr>
            <a:r>
              <a:rPr lang="de-DE" sz="2160" spc="100" dirty="0">
                <a:latin typeface="Meta Head IGM Cond Light" panose="02000506030000020004" pitchFamily="2" charset="77"/>
              </a:rPr>
              <a:t>Verdienst knapp über Mindestlohn, LAN verdienen mehr</a:t>
            </a:r>
          </a:p>
        </p:txBody>
      </p:sp>
      <p:graphicFrame>
        <p:nvGraphicFramePr>
          <p:cNvPr id="11" name="Inhaltsplatzhalter 10"/>
          <p:cNvGraphicFramePr>
            <a:graphicFrameLocks noGrp="1"/>
          </p:cNvGraphicFramePr>
          <p:nvPr>
            <p:ph idx="4294967295"/>
            <p:extLst>
              <p:ext uri="{D42A27DB-BD31-4B8C-83A1-F6EECF244321}">
                <p14:modId xmlns:p14="http://schemas.microsoft.com/office/powerpoint/2010/main" val="1756190423"/>
              </p:ext>
            </p:extLst>
          </p:nvPr>
        </p:nvGraphicFramePr>
        <p:xfrm>
          <a:off x="250825" y="2284413"/>
          <a:ext cx="3677979" cy="1238720"/>
        </p:xfrm>
        <a:graphic>
          <a:graphicData uri="http://schemas.openxmlformats.org/drawingml/2006/table">
            <a:tbl>
              <a:tblPr/>
              <a:tblGrid>
                <a:gridCol w="1225993">
                  <a:extLst>
                    <a:ext uri="{9D8B030D-6E8A-4147-A177-3AD203B41FA5}">
                      <a16:colId xmlns:a16="http://schemas.microsoft.com/office/drawing/2014/main" val="273508527"/>
                    </a:ext>
                  </a:extLst>
                </a:gridCol>
                <a:gridCol w="1225993">
                  <a:extLst>
                    <a:ext uri="{9D8B030D-6E8A-4147-A177-3AD203B41FA5}">
                      <a16:colId xmlns:a16="http://schemas.microsoft.com/office/drawing/2014/main" val="1502819997"/>
                    </a:ext>
                  </a:extLst>
                </a:gridCol>
                <a:gridCol w="1225993">
                  <a:extLst>
                    <a:ext uri="{9D8B030D-6E8A-4147-A177-3AD203B41FA5}">
                      <a16:colId xmlns:a16="http://schemas.microsoft.com/office/drawing/2014/main" val="2446389990"/>
                    </a:ext>
                  </a:extLst>
                </a:gridCol>
              </a:tblGrid>
              <a:tr h="247744">
                <a:tc>
                  <a:txBody>
                    <a:bodyPr/>
                    <a:lstStyle/>
                    <a:p>
                      <a:pPr algn="ctr" fontAlgn="b"/>
                      <a:r>
                        <a:rPr lang="de-DE" sz="1200" b="1" i="0" u="none" strike="noStrike" dirty="0" smtClean="0">
                          <a:solidFill>
                            <a:srgbClr val="FFFFFF"/>
                          </a:solidFill>
                          <a:effectLst/>
                          <a:latin typeface="Meta IGM" panose="02000503040000020004" pitchFamily="2" charset="0"/>
                        </a:rPr>
                        <a:t>Stundenlohn</a:t>
                      </a:r>
                      <a:endParaRPr lang="de-DE" sz="1200" b="1" i="0" u="none" strike="noStrike" dirty="0">
                        <a:solidFill>
                          <a:srgbClr val="FFFFFF"/>
                        </a:solidFill>
                        <a:effectLst/>
                        <a:latin typeface="Meta IGM" panose="02000503040000020004" pitchFamily="2" charset="0"/>
                      </a:endParaRPr>
                    </a:p>
                  </a:txBody>
                  <a:tcPr marL="6350" marR="6350" marT="635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3051B"/>
                    </a:solidFill>
                  </a:tcPr>
                </a:tc>
                <a:tc>
                  <a:txBody>
                    <a:bodyPr/>
                    <a:lstStyle/>
                    <a:p>
                      <a:pPr algn="ctr" fontAlgn="b"/>
                      <a:r>
                        <a:rPr lang="de-DE" sz="1200" b="1" i="0" u="none" strike="noStrike" dirty="0">
                          <a:solidFill>
                            <a:srgbClr val="FFFFFF"/>
                          </a:solidFill>
                          <a:effectLst/>
                          <a:latin typeface="Meta IGM" panose="02000503040000020004" pitchFamily="2" charset="0"/>
                        </a:rPr>
                        <a:t>West</a:t>
                      </a:r>
                    </a:p>
                  </a:txBody>
                  <a:tcPr marL="6350" marR="6350" marT="635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3051B"/>
                    </a:solidFill>
                  </a:tcPr>
                </a:tc>
                <a:tc>
                  <a:txBody>
                    <a:bodyPr/>
                    <a:lstStyle/>
                    <a:p>
                      <a:pPr algn="ctr" fontAlgn="b"/>
                      <a:r>
                        <a:rPr lang="de-DE" sz="1200" b="1" i="0" u="none" strike="noStrike" dirty="0">
                          <a:solidFill>
                            <a:srgbClr val="FFFFFF"/>
                          </a:solidFill>
                          <a:effectLst/>
                          <a:latin typeface="Meta IGM" panose="02000503040000020004" pitchFamily="2" charset="0"/>
                        </a:rPr>
                        <a:t>Ost</a:t>
                      </a:r>
                    </a:p>
                  </a:txBody>
                  <a:tcPr marL="6350" marR="6350" marT="635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3051B"/>
                    </a:solidFill>
                  </a:tcPr>
                </a:tc>
                <a:extLst>
                  <a:ext uri="{0D108BD9-81ED-4DB2-BD59-A6C34878D82A}">
                    <a16:rowId xmlns:a16="http://schemas.microsoft.com/office/drawing/2014/main" val="1912799883"/>
                  </a:ext>
                </a:extLst>
              </a:tr>
              <a:tr h="247744">
                <a:tc>
                  <a:txBody>
                    <a:bodyPr/>
                    <a:lstStyle/>
                    <a:p>
                      <a:pPr algn="ctr" fontAlgn="b"/>
                      <a:r>
                        <a:rPr lang="de-DE" sz="1400" b="0" i="0" u="none" strike="noStrike" dirty="0">
                          <a:solidFill>
                            <a:srgbClr val="000000"/>
                          </a:solidFill>
                          <a:effectLst/>
                          <a:latin typeface="Meta IGM" panose="02000503040000020004" pitchFamily="2" charset="0"/>
                        </a:rPr>
                        <a:t>LG </a:t>
                      </a:r>
                      <a:r>
                        <a:rPr lang="de-DE" sz="1400" b="0" i="0" u="none" strike="noStrike" dirty="0" smtClean="0">
                          <a:solidFill>
                            <a:srgbClr val="000000"/>
                          </a:solidFill>
                          <a:effectLst/>
                          <a:latin typeface="Meta IGM" panose="02000503040000020004" pitchFamily="2" charset="0"/>
                        </a:rPr>
                        <a:t> I</a:t>
                      </a:r>
                      <a:endParaRPr lang="de-DE" sz="1400" b="0" i="0" u="none" strike="noStrike" dirty="0">
                        <a:solidFill>
                          <a:srgbClr val="000000"/>
                        </a:solidFill>
                        <a:effectLst/>
                        <a:latin typeface="Meta IGM" panose="02000503040000020004" pitchFamily="2" charset="0"/>
                      </a:endParaRPr>
                    </a:p>
                  </a:txBody>
                  <a:tcPr marL="6350" marR="6350" marT="635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de-DE" sz="1400" b="0" i="0" u="none" strike="noStrike" dirty="0">
                          <a:solidFill>
                            <a:srgbClr val="000000"/>
                          </a:solidFill>
                          <a:effectLst/>
                          <a:latin typeface="Meta IGM" panose="02000503040000020004" pitchFamily="2" charset="0"/>
                        </a:rPr>
                        <a:t>  12,56 € </a:t>
                      </a:r>
                    </a:p>
                  </a:txBody>
                  <a:tcPr marL="6350" marR="252000" marT="635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de-DE" sz="1400" b="0" i="0" u="none" strike="noStrike" dirty="0">
                          <a:solidFill>
                            <a:srgbClr val="000000"/>
                          </a:solidFill>
                          <a:effectLst/>
                          <a:latin typeface="Meta IGM" panose="02000503040000020004" pitchFamily="2" charset="0"/>
                        </a:rPr>
                        <a:t>  </a:t>
                      </a:r>
                      <a:r>
                        <a:rPr lang="de-DE" sz="1400" b="0" i="0" u="none" strike="noStrike" dirty="0" smtClean="0">
                          <a:solidFill>
                            <a:srgbClr val="000000"/>
                          </a:solidFill>
                          <a:effectLst/>
                          <a:latin typeface="Meta IGM" panose="02000503040000020004" pitchFamily="2" charset="0"/>
                        </a:rPr>
                        <a:t>12,13 </a:t>
                      </a:r>
                      <a:r>
                        <a:rPr lang="de-DE" sz="1400" b="0" i="0" u="none" strike="noStrike" dirty="0">
                          <a:solidFill>
                            <a:srgbClr val="000000"/>
                          </a:solidFill>
                          <a:effectLst/>
                          <a:latin typeface="Meta IGM" panose="02000503040000020004" pitchFamily="2" charset="0"/>
                        </a:rPr>
                        <a:t>€ </a:t>
                      </a:r>
                    </a:p>
                  </a:txBody>
                  <a:tcPr marL="6350" marR="252000" marT="635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18023322"/>
                  </a:ext>
                </a:extLst>
              </a:tr>
              <a:tr h="247744">
                <a:tc>
                  <a:txBody>
                    <a:bodyPr/>
                    <a:lstStyle/>
                    <a:p>
                      <a:pPr algn="ctr" fontAlgn="b"/>
                      <a:r>
                        <a:rPr lang="de-DE" sz="1400" b="0" i="0" u="none" strike="noStrike" dirty="0">
                          <a:solidFill>
                            <a:srgbClr val="000000"/>
                          </a:solidFill>
                          <a:effectLst/>
                          <a:latin typeface="Meta IGM" panose="02000503040000020004" pitchFamily="2" charset="0"/>
                        </a:rPr>
                        <a:t>LG </a:t>
                      </a:r>
                      <a:r>
                        <a:rPr lang="de-DE" sz="1400" b="0" i="0" u="none" strike="noStrike" dirty="0" smtClean="0">
                          <a:solidFill>
                            <a:srgbClr val="000000"/>
                          </a:solidFill>
                          <a:effectLst/>
                          <a:latin typeface="Meta IGM" panose="02000503040000020004" pitchFamily="2" charset="0"/>
                        </a:rPr>
                        <a:t> II</a:t>
                      </a:r>
                      <a:endParaRPr lang="de-DE" sz="1400" b="0" i="0" u="none" strike="noStrike" dirty="0">
                        <a:solidFill>
                          <a:srgbClr val="000000"/>
                        </a:solidFill>
                        <a:effectLst/>
                        <a:latin typeface="Meta IGM" panose="02000503040000020004" pitchFamily="2" charset="0"/>
                      </a:endParaRPr>
                    </a:p>
                  </a:txBody>
                  <a:tcPr marL="6350" marR="6350" marT="635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r" fontAlgn="b"/>
                      <a:r>
                        <a:rPr lang="de-DE" sz="1400" b="0" i="0" u="none" strike="noStrike" dirty="0">
                          <a:solidFill>
                            <a:srgbClr val="000000"/>
                          </a:solidFill>
                          <a:effectLst/>
                          <a:latin typeface="Meta IGM" panose="02000503040000020004" pitchFamily="2" charset="0"/>
                        </a:rPr>
                        <a:t>  12,64 € </a:t>
                      </a:r>
                    </a:p>
                  </a:txBody>
                  <a:tcPr marL="6350" marR="252000" marT="635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r" fontAlgn="b"/>
                      <a:r>
                        <a:rPr lang="de-DE" sz="1400" b="0" i="0" u="none" strike="noStrike" dirty="0">
                          <a:solidFill>
                            <a:srgbClr val="000000"/>
                          </a:solidFill>
                          <a:effectLst/>
                          <a:latin typeface="Meta IGM" panose="02000503040000020004" pitchFamily="2" charset="0"/>
                        </a:rPr>
                        <a:t>  12,23 € </a:t>
                      </a:r>
                    </a:p>
                  </a:txBody>
                  <a:tcPr marL="6350" marR="252000" marT="635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042061140"/>
                  </a:ext>
                </a:extLst>
              </a:tr>
              <a:tr h="247744">
                <a:tc>
                  <a:txBody>
                    <a:bodyPr/>
                    <a:lstStyle/>
                    <a:p>
                      <a:pPr algn="ctr" fontAlgn="b"/>
                      <a:r>
                        <a:rPr lang="de-DE" sz="1400" b="0" i="0" u="none" strike="noStrike" dirty="0">
                          <a:solidFill>
                            <a:srgbClr val="000000"/>
                          </a:solidFill>
                          <a:effectLst/>
                          <a:latin typeface="Meta IGM" panose="02000503040000020004" pitchFamily="2" charset="0"/>
                        </a:rPr>
                        <a:t>LG III</a:t>
                      </a:r>
                    </a:p>
                  </a:txBody>
                  <a:tcPr marL="6350" marR="6350" marT="635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de-DE" sz="1400" b="0" i="0" u="none" strike="noStrike" dirty="0">
                          <a:solidFill>
                            <a:srgbClr val="000000"/>
                          </a:solidFill>
                          <a:effectLst/>
                          <a:latin typeface="Meta IGM" panose="02000503040000020004" pitchFamily="2" charset="0"/>
                        </a:rPr>
                        <a:t>  12,74 € </a:t>
                      </a:r>
                    </a:p>
                  </a:txBody>
                  <a:tcPr marL="6350" marR="252000" marT="635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de-DE" sz="1400" b="0" i="0" u="none" strike="noStrike" dirty="0">
                          <a:solidFill>
                            <a:srgbClr val="000000"/>
                          </a:solidFill>
                          <a:effectLst/>
                          <a:latin typeface="Meta IGM" panose="02000503040000020004" pitchFamily="2" charset="0"/>
                        </a:rPr>
                        <a:t>  12,30 € </a:t>
                      </a:r>
                    </a:p>
                  </a:txBody>
                  <a:tcPr marL="6350" marR="252000" marT="635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82911936"/>
                  </a:ext>
                </a:extLst>
              </a:tr>
              <a:tr h="247744">
                <a:tc>
                  <a:txBody>
                    <a:bodyPr/>
                    <a:lstStyle/>
                    <a:p>
                      <a:pPr algn="ctr" fontAlgn="b"/>
                      <a:r>
                        <a:rPr lang="de-DE" sz="1400" b="0" i="0" u="none" strike="noStrike" dirty="0">
                          <a:solidFill>
                            <a:srgbClr val="000000"/>
                          </a:solidFill>
                          <a:effectLst/>
                          <a:latin typeface="Meta IGM" panose="02000503040000020004" pitchFamily="2" charset="0"/>
                        </a:rPr>
                        <a:t>LG IV</a:t>
                      </a:r>
                    </a:p>
                  </a:txBody>
                  <a:tcPr marL="6350" marR="6350" marT="635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r" fontAlgn="b"/>
                      <a:r>
                        <a:rPr lang="de-DE" sz="1400" b="0" i="0" u="none" strike="noStrike" dirty="0">
                          <a:solidFill>
                            <a:srgbClr val="000000"/>
                          </a:solidFill>
                          <a:effectLst/>
                          <a:latin typeface="Meta IGM" panose="02000503040000020004" pitchFamily="2" charset="0"/>
                        </a:rPr>
                        <a:t>  13,56 € </a:t>
                      </a:r>
                    </a:p>
                  </a:txBody>
                  <a:tcPr marL="6350" marR="252000" marT="6350" marB="0"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r" fontAlgn="b"/>
                      <a:r>
                        <a:rPr lang="de-DE" sz="1400" b="0" i="0" u="none" strike="noStrike" dirty="0">
                          <a:solidFill>
                            <a:srgbClr val="000000"/>
                          </a:solidFill>
                          <a:effectLst/>
                          <a:latin typeface="Meta IGM" panose="02000503040000020004" pitchFamily="2" charset="0"/>
                        </a:rPr>
                        <a:t>  </a:t>
                      </a:r>
                      <a:r>
                        <a:rPr lang="de-DE" sz="1400" b="0" i="0" u="none" strike="noStrike" dirty="0" smtClean="0">
                          <a:solidFill>
                            <a:srgbClr val="000000"/>
                          </a:solidFill>
                          <a:effectLst/>
                          <a:latin typeface="Meta IGM" panose="02000503040000020004" pitchFamily="2" charset="0"/>
                        </a:rPr>
                        <a:t>bis 13,04 </a:t>
                      </a:r>
                      <a:r>
                        <a:rPr lang="de-DE" sz="1400" b="0" i="0" u="none" strike="noStrike" dirty="0">
                          <a:solidFill>
                            <a:srgbClr val="000000"/>
                          </a:solidFill>
                          <a:effectLst/>
                          <a:latin typeface="Meta IGM" panose="02000503040000020004" pitchFamily="2" charset="0"/>
                        </a:rPr>
                        <a:t>€ </a:t>
                      </a:r>
                    </a:p>
                  </a:txBody>
                  <a:tcPr marL="6350" marR="252000" marT="6350" marB="0" anchor="ctr">
                    <a:lnL>
                      <a:noFill/>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04306136"/>
                  </a:ext>
                </a:extLst>
              </a:tr>
            </a:tbl>
          </a:graphicData>
        </a:graphic>
      </p:graphicFrame>
      <p:graphicFrame>
        <p:nvGraphicFramePr>
          <p:cNvPr id="14" name="Tabelle 13"/>
          <p:cNvGraphicFramePr>
            <a:graphicFrameLocks noGrp="1"/>
          </p:cNvGraphicFramePr>
          <p:nvPr>
            <p:extLst>
              <p:ext uri="{D42A27DB-BD31-4B8C-83A1-F6EECF244321}">
                <p14:modId xmlns:p14="http://schemas.microsoft.com/office/powerpoint/2010/main" val="3895499331"/>
              </p:ext>
            </p:extLst>
          </p:nvPr>
        </p:nvGraphicFramePr>
        <p:xfrm>
          <a:off x="250824" y="3579778"/>
          <a:ext cx="3677979" cy="1116380"/>
        </p:xfrm>
        <a:graphic>
          <a:graphicData uri="http://schemas.openxmlformats.org/drawingml/2006/table">
            <a:tbl>
              <a:tblPr/>
              <a:tblGrid>
                <a:gridCol w="1072138">
                  <a:extLst>
                    <a:ext uri="{9D8B030D-6E8A-4147-A177-3AD203B41FA5}">
                      <a16:colId xmlns:a16="http://schemas.microsoft.com/office/drawing/2014/main" val="2151616550"/>
                    </a:ext>
                  </a:extLst>
                </a:gridCol>
                <a:gridCol w="1329447">
                  <a:extLst>
                    <a:ext uri="{9D8B030D-6E8A-4147-A177-3AD203B41FA5}">
                      <a16:colId xmlns:a16="http://schemas.microsoft.com/office/drawing/2014/main" val="1105894433"/>
                    </a:ext>
                  </a:extLst>
                </a:gridCol>
                <a:gridCol w="1276394">
                  <a:extLst>
                    <a:ext uri="{9D8B030D-6E8A-4147-A177-3AD203B41FA5}">
                      <a16:colId xmlns:a16="http://schemas.microsoft.com/office/drawing/2014/main" val="1653216722"/>
                    </a:ext>
                  </a:extLst>
                </a:gridCol>
              </a:tblGrid>
              <a:tr h="201462">
                <a:tc gridSpan="3">
                  <a:txBody>
                    <a:bodyPr/>
                    <a:lstStyle/>
                    <a:p>
                      <a:pPr algn="ctr" fontAlgn="b"/>
                      <a:r>
                        <a:rPr lang="de-DE" sz="1200" b="1" i="0" u="none" strike="noStrike" dirty="0">
                          <a:solidFill>
                            <a:srgbClr val="FFFFFF"/>
                          </a:solidFill>
                          <a:effectLst/>
                          <a:latin typeface="Meta IGM" panose="02000503040000020004" pitchFamily="2" charset="0"/>
                        </a:rPr>
                        <a:t>Leiharbeit</a:t>
                      </a:r>
                    </a:p>
                  </a:txBody>
                  <a:tcPr marL="6350" marR="6350" marT="6350" marB="0" anchor="b">
                    <a:lnL>
                      <a:noFill/>
                    </a:lnL>
                    <a:lnR>
                      <a:noFill/>
                    </a:lnR>
                    <a:lnT>
                      <a:noFill/>
                    </a:lnT>
                    <a:lnB w="12700" cap="flat" cmpd="sng" algn="ctr">
                      <a:solidFill>
                        <a:srgbClr val="ECEEEF"/>
                      </a:solidFill>
                      <a:prstDash val="solid"/>
                      <a:round/>
                      <a:headEnd type="none" w="med" len="med"/>
                      <a:tailEnd type="none" w="med" len="med"/>
                    </a:lnB>
                    <a:solidFill>
                      <a:srgbClr val="00B050"/>
                    </a:solidFill>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443273863"/>
                  </a:ext>
                </a:extLst>
              </a:tr>
              <a:tr h="230067">
                <a:tc>
                  <a:txBody>
                    <a:bodyPr/>
                    <a:lstStyle/>
                    <a:p>
                      <a:pPr algn="ctr" fontAlgn="b"/>
                      <a:r>
                        <a:rPr lang="de-DE" sz="1200" b="1" i="0" u="none" strike="noStrike" dirty="0">
                          <a:solidFill>
                            <a:srgbClr val="FFFFFF"/>
                          </a:solidFill>
                          <a:effectLst/>
                          <a:latin typeface="Meta IGM" panose="02000503040000020004" pitchFamily="2" charset="0"/>
                        </a:rPr>
                        <a:t>EG</a:t>
                      </a:r>
                      <a:endParaRPr lang="de-DE" sz="1600" b="1" i="0" u="none" strike="noStrike" dirty="0">
                        <a:solidFill>
                          <a:srgbClr val="FFFFFF"/>
                        </a:solidFill>
                        <a:effectLst/>
                        <a:latin typeface="Meta IGM" panose="02000503040000020004" pitchFamily="2" charset="0"/>
                      </a:endParaRPr>
                    </a:p>
                  </a:txBody>
                  <a:tcPr marL="6350" marR="6350" marT="6350" marB="0" anchor="b">
                    <a:lnL w="6350" cap="flat" cmpd="sng" algn="ctr">
                      <a:solidFill>
                        <a:srgbClr val="70AD47"/>
                      </a:solidFill>
                      <a:prstDash val="solid"/>
                      <a:round/>
                      <a:headEnd type="none" w="med" len="med"/>
                      <a:tailEnd type="none" w="med" len="med"/>
                    </a:lnL>
                    <a:lnR>
                      <a:noFill/>
                    </a:lnR>
                    <a:lnT w="12700" cap="flat" cmpd="sng" algn="ctr">
                      <a:solidFill>
                        <a:srgbClr val="ECEEEF"/>
                      </a:solidFill>
                      <a:prstDash val="solid"/>
                      <a:round/>
                      <a:headEnd type="none" w="med" len="med"/>
                      <a:tailEnd type="none" w="med" len="med"/>
                    </a:lnT>
                    <a:lnB w="12700" cap="flat" cmpd="sng" algn="ctr">
                      <a:solidFill>
                        <a:srgbClr val="ECEEEF"/>
                      </a:solidFill>
                      <a:prstDash val="solid"/>
                      <a:round/>
                      <a:headEnd type="none" w="med" len="med"/>
                      <a:tailEnd type="none" w="med" len="med"/>
                    </a:lnB>
                    <a:solidFill>
                      <a:srgbClr val="00B050"/>
                    </a:solidFill>
                  </a:tcPr>
                </a:tc>
                <a:tc>
                  <a:txBody>
                    <a:bodyPr/>
                    <a:lstStyle/>
                    <a:p>
                      <a:pPr algn="ctr" fontAlgn="b"/>
                      <a:r>
                        <a:rPr lang="de-DE" sz="1200" b="1" i="0" u="none" strike="noStrike" dirty="0">
                          <a:solidFill>
                            <a:srgbClr val="FFFFFF"/>
                          </a:solidFill>
                          <a:effectLst/>
                          <a:latin typeface="Meta IGM" panose="02000503040000020004" pitchFamily="2" charset="0"/>
                        </a:rPr>
                        <a:t>ab April 2023</a:t>
                      </a:r>
                    </a:p>
                  </a:txBody>
                  <a:tcPr marL="6350" marR="6350" marT="6350" marB="0" anchor="b">
                    <a:lnL>
                      <a:noFill/>
                    </a:lnL>
                    <a:lnR>
                      <a:noFill/>
                    </a:lnR>
                    <a:lnT w="12700" cap="flat" cmpd="sng" algn="ctr">
                      <a:solidFill>
                        <a:srgbClr val="ECEEEF"/>
                      </a:solidFill>
                      <a:prstDash val="solid"/>
                      <a:round/>
                      <a:headEnd type="none" w="med" len="med"/>
                      <a:tailEnd type="none" w="med" len="med"/>
                    </a:lnT>
                    <a:lnB w="12700" cap="flat" cmpd="sng" algn="ctr">
                      <a:solidFill>
                        <a:srgbClr val="ECEEEF"/>
                      </a:solidFill>
                      <a:prstDash val="solid"/>
                      <a:round/>
                      <a:headEnd type="none" w="med" len="med"/>
                      <a:tailEnd type="none" w="med" len="med"/>
                    </a:lnB>
                    <a:solidFill>
                      <a:srgbClr val="00B050"/>
                    </a:solidFill>
                  </a:tcPr>
                </a:tc>
                <a:tc>
                  <a:txBody>
                    <a:bodyPr/>
                    <a:lstStyle/>
                    <a:p>
                      <a:pPr algn="ctr" fontAlgn="b"/>
                      <a:r>
                        <a:rPr lang="de-DE" sz="1200" b="1" i="0" u="none" strike="noStrike" dirty="0">
                          <a:solidFill>
                            <a:srgbClr val="FFFFFF"/>
                          </a:solidFill>
                          <a:effectLst/>
                          <a:latin typeface="Meta IGM" panose="02000503040000020004" pitchFamily="2" charset="0"/>
                        </a:rPr>
                        <a:t>ab Januar 2024</a:t>
                      </a:r>
                    </a:p>
                  </a:txBody>
                  <a:tcPr marL="6350" marR="6350" marT="6350" marB="0" anchor="b">
                    <a:lnL>
                      <a:noFill/>
                    </a:lnL>
                    <a:lnR w="6350" cap="flat" cmpd="sng" algn="ctr">
                      <a:solidFill>
                        <a:srgbClr val="70AD47"/>
                      </a:solidFill>
                      <a:prstDash val="solid"/>
                      <a:round/>
                      <a:headEnd type="none" w="med" len="med"/>
                      <a:tailEnd type="none" w="med" len="med"/>
                    </a:lnR>
                    <a:lnT w="12700" cap="flat" cmpd="sng" algn="ctr">
                      <a:solidFill>
                        <a:srgbClr val="ECEEEF"/>
                      </a:solidFill>
                      <a:prstDash val="solid"/>
                      <a:round/>
                      <a:headEnd type="none" w="med" len="med"/>
                      <a:tailEnd type="none" w="med" len="med"/>
                    </a:lnT>
                    <a:lnB w="12700" cap="flat" cmpd="sng" algn="ctr">
                      <a:solidFill>
                        <a:srgbClr val="ECEEEF"/>
                      </a:solidFill>
                      <a:prstDash val="solid"/>
                      <a:round/>
                      <a:headEnd type="none" w="med" len="med"/>
                      <a:tailEnd type="none" w="med" len="med"/>
                    </a:lnB>
                    <a:solidFill>
                      <a:srgbClr val="00B050"/>
                    </a:solidFill>
                  </a:tcPr>
                </a:tc>
                <a:extLst>
                  <a:ext uri="{0D108BD9-81ED-4DB2-BD59-A6C34878D82A}">
                    <a16:rowId xmlns:a16="http://schemas.microsoft.com/office/drawing/2014/main" val="2621593320"/>
                  </a:ext>
                </a:extLst>
              </a:tr>
              <a:tr h="230067">
                <a:tc>
                  <a:txBody>
                    <a:bodyPr/>
                    <a:lstStyle/>
                    <a:p>
                      <a:pPr algn="ctr" fontAlgn="t"/>
                      <a:r>
                        <a:rPr lang="de-DE" sz="1400" b="0" i="0" u="none" strike="noStrike" dirty="0">
                          <a:solidFill>
                            <a:srgbClr val="212529"/>
                          </a:solidFill>
                          <a:effectLst/>
                          <a:latin typeface="Meta IGM" panose="02000503040000020004" pitchFamily="2" charset="0"/>
                        </a:rPr>
                        <a:t>1</a:t>
                      </a:r>
                    </a:p>
                  </a:txBody>
                  <a:tcPr marL="6350" marR="6350" marT="6350" marB="0">
                    <a:lnL w="6350" cap="flat" cmpd="sng" algn="ctr">
                      <a:solidFill>
                        <a:srgbClr val="70AD47"/>
                      </a:solidFill>
                      <a:prstDash val="solid"/>
                      <a:round/>
                      <a:headEnd type="none" w="med" len="med"/>
                      <a:tailEnd type="none" w="med" len="med"/>
                    </a:lnL>
                    <a:lnR>
                      <a:noFill/>
                    </a:lnR>
                    <a:lnT w="12700" cap="flat" cmpd="sng" algn="ctr">
                      <a:solidFill>
                        <a:srgbClr val="ECEEEF"/>
                      </a:solidFill>
                      <a:prstDash val="solid"/>
                      <a:round/>
                      <a:headEnd type="none" w="med" len="med"/>
                      <a:tailEnd type="none" w="med" len="med"/>
                    </a:lnT>
                    <a:lnB w="12700" cap="flat" cmpd="sng" algn="ctr">
                      <a:solidFill>
                        <a:srgbClr val="ECEEEF"/>
                      </a:solidFill>
                      <a:prstDash val="solid"/>
                      <a:round/>
                      <a:headEnd type="none" w="med" len="med"/>
                      <a:tailEnd type="none" w="med" len="med"/>
                    </a:lnB>
                    <a:solidFill>
                      <a:schemeClr val="bg1">
                        <a:lumMod val="85000"/>
                      </a:schemeClr>
                    </a:solidFill>
                  </a:tcPr>
                </a:tc>
                <a:tc>
                  <a:txBody>
                    <a:bodyPr/>
                    <a:lstStyle/>
                    <a:p>
                      <a:pPr algn="r" fontAlgn="t"/>
                      <a:r>
                        <a:rPr lang="de-DE" sz="1400" b="0" i="0" u="none" strike="noStrike" dirty="0">
                          <a:solidFill>
                            <a:srgbClr val="212529"/>
                          </a:solidFill>
                          <a:effectLst/>
                          <a:latin typeface="Meta IGM" panose="02000503040000020004" pitchFamily="2" charset="0"/>
                        </a:rPr>
                        <a:t>13,00 €</a:t>
                      </a:r>
                    </a:p>
                  </a:txBody>
                  <a:tcPr marL="6350" marR="252000" marT="6350" marB="0">
                    <a:lnL>
                      <a:noFill/>
                    </a:lnL>
                    <a:lnR>
                      <a:noFill/>
                    </a:lnR>
                    <a:lnT w="12700" cap="flat" cmpd="sng" algn="ctr">
                      <a:solidFill>
                        <a:srgbClr val="ECEEEF"/>
                      </a:solidFill>
                      <a:prstDash val="solid"/>
                      <a:round/>
                      <a:headEnd type="none" w="med" len="med"/>
                      <a:tailEnd type="none" w="med" len="med"/>
                    </a:lnT>
                    <a:lnB w="12700" cap="flat" cmpd="sng" algn="ctr">
                      <a:solidFill>
                        <a:srgbClr val="ECEEEF"/>
                      </a:solidFill>
                      <a:prstDash val="solid"/>
                      <a:round/>
                      <a:headEnd type="none" w="med" len="med"/>
                      <a:tailEnd type="none" w="med" len="med"/>
                    </a:lnB>
                    <a:solidFill>
                      <a:schemeClr val="bg1">
                        <a:lumMod val="85000"/>
                      </a:schemeClr>
                    </a:solidFill>
                  </a:tcPr>
                </a:tc>
                <a:tc>
                  <a:txBody>
                    <a:bodyPr/>
                    <a:lstStyle/>
                    <a:p>
                      <a:pPr algn="r" fontAlgn="t"/>
                      <a:r>
                        <a:rPr lang="de-DE" sz="1400" b="0" i="0" u="none" strike="noStrike" dirty="0">
                          <a:solidFill>
                            <a:srgbClr val="212529"/>
                          </a:solidFill>
                          <a:effectLst/>
                          <a:latin typeface="Meta IGM" panose="02000503040000020004" pitchFamily="2" charset="0"/>
                        </a:rPr>
                        <a:t>13,50 €</a:t>
                      </a:r>
                    </a:p>
                  </a:txBody>
                  <a:tcPr marL="6350" marR="252000" marT="6350" marB="0">
                    <a:lnL>
                      <a:noFill/>
                    </a:lnL>
                    <a:lnR w="6350" cap="flat" cmpd="sng" algn="ctr">
                      <a:solidFill>
                        <a:srgbClr val="70AD47"/>
                      </a:solidFill>
                      <a:prstDash val="solid"/>
                      <a:round/>
                      <a:headEnd type="none" w="med" len="med"/>
                      <a:tailEnd type="none" w="med" len="med"/>
                    </a:lnR>
                    <a:lnT w="12700" cap="flat" cmpd="sng" algn="ctr">
                      <a:solidFill>
                        <a:srgbClr val="ECEEEF"/>
                      </a:solidFill>
                      <a:prstDash val="solid"/>
                      <a:round/>
                      <a:headEnd type="none" w="med" len="med"/>
                      <a:tailEnd type="none" w="med" len="med"/>
                    </a:lnT>
                    <a:lnB w="12700" cap="flat" cmpd="sng" algn="ctr">
                      <a:solidFill>
                        <a:srgbClr val="ECEEE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89318583"/>
                  </a:ext>
                </a:extLst>
              </a:tr>
              <a:tr h="230067">
                <a:tc>
                  <a:txBody>
                    <a:bodyPr/>
                    <a:lstStyle/>
                    <a:p>
                      <a:pPr algn="ctr" fontAlgn="t"/>
                      <a:r>
                        <a:rPr lang="de-DE" sz="1400" b="0" i="0" u="none" strike="noStrike">
                          <a:solidFill>
                            <a:srgbClr val="212529"/>
                          </a:solidFill>
                          <a:effectLst/>
                          <a:latin typeface="Meta IGM" panose="02000503040000020004" pitchFamily="2" charset="0"/>
                        </a:rPr>
                        <a:t>2a</a:t>
                      </a:r>
                    </a:p>
                  </a:txBody>
                  <a:tcPr marL="6350" marR="6350" marT="6350" marB="0">
                    <a:lnL w="6350" cap="flat" cmpd="sng" algn="ctr">
                      <a:solidFill>
                        <a:srgbClr val="70AD47"/>
                      </a:solidFill>
                      <a:prstDash val="solid"/>
                      <a:round/>
                      <a:headEnd type="none" w="med" len="med"/>
                      <a:tailEnd type="none" w="med" len="med"/>
                    </a:lnL>
                    <a:lnR>
                      <a:noFill/>
                    </a:lnR>
                    <a:lnT w="12700" cap="flat" cmpd="sng" algn="ctr">
                      <a:solidFill>
                        <a:srgbClr val="ECEEEF"/>
                      </a:solidFill>
                      <a:prstDash val="solid"/>
                      <a:round/>
                      <a:headEnd type="none" w="med" len="med"/>
                      <a:tailEnd type="none" w="med" len="med"/>
                    </a:lnT>
                    <a:lnB w="12700" cap="flat" cmpd="sng" algn="ctr">
                      <a:solidFill>
                        <a:srgbClr val="ECEEEF"/>
                      </a:solidFill>
                      <a:prstDash val="solid"/>
                      <a:round/>
                      <a:headEnd type="none" w="med" len="med"/>
                      <a:tailEnd type="none" w="med" len="med"/>
                    </a:lnB>
                    <a:solidFill>
                      <a:srgbClr val="FFFFFF"/>
                    </a:solidFill>
                  </a:tcPr>
                </a:tc>
                <a:tc>
                  <a:txBody>
                    <a:bodyPr/>
                    <a:lstStyle/>
                    <a:p>
                      <a:pPr algn="r" fontAlgn="t"/>
                      <a:r>
                        <a:rPr lang="de-DE" sz="1400" b="0" i="0" u="none" strike="noStrike" dirty="0">
                          <a:solidFill>
                            <a:srgbClr val="212529"/>
                          </a:solidFill>
                          <a:effectLst/>
                          <a:latin typeface="Meta IGM" panose="02000503040000020004" pitchFamily="2" charset="0"/>
                        </a:rPr>
                        <a:t>13,20 €</a:t>
                      </a:r>
                    </a:p>
                  </a:txBody>
                  <a:tcPr marL="6350" marR="252000" marT="6350" marB="0">
                    <a:lnL>
                      <a:noFill/>
                    </a:lnL>
                    <a:lnR>
                      <a:noFill/>
                    </a:lnR>
                    <a:lnT w="12700" cap="flat" cmpd="sng" algn="ctr">
                      <a:solidFill>
                        <a:srgbClr val="ECEEEF"/>
                      </a:solidFill>
                      <a:prstDash val="solid"/>
                      <a:round/>
                      <a:headEnd type="none" w="med" len="med"/>
                      <a:tailEnd type="none" w="med" len="med"/>
                    </a:lnT>
                    <a:lnB w="12700" cap="flat" cmpd="sng" algn="ctr">
                      <a:solidFill>
                        <a:srgbClr val="ECEEEF"/>
                      </a:solidFill>
                      <a:prstDash val="solid"/>
                      <a:round/>
                      <a:headEnd type="none" w="med" len="med"/>
                      <a:tailEnd type="none" w="med" len="med"/>
                    </a:lnB>
                    <a:solidFill>
                      <a:srgbClr val="FFFFFF"/>
                    </a:solidFill>
                  </a:tcPr>
                </a:tc>
                <a:tc>
                  <a:txBody>
                    <a:bodyPr/>
                    <a:lstStyle/>
                    <a:p>
                      <a:pPr algn="r" fontAlgn="t"/>
                      <a:r>
                        <a:rPr lang="de-DE" sz="1400" b="0" i="0" u="none" strike="noStrike" dirty="0">
                          <a:solidFill>
                            <a:srgbClr val="212529"/>
                          </a:solidFill>
                          <a:effectLst/>
                          <a:latin typeface="Meta IGM" panose="02000503040000020004" pitchFamily="2" charset="0"/>
                        </a:rPr>
                        <a:t>13,80 €</a:t>
                      </a:r>
                    </a:p>
                  </a:txBody>
                  <a:tcPr marL="6350" marR="252000" marT="6350" marB="0">
                    <a:lnL>
                      <a:noFill/>
                    </a:lnL>
                    <a:lnR w="6350" cap="flat" cmpd="sng" algn="ctr">
                      <a:solidFill>
                        <a:srgbClr val="70AD47"/>
                      </a:solidFill>
                      <a:prstDash val="solid"/>
                      <a:round/>
                      <a:headEnd type="none" w="med" len="med"/>
                      <a:tailEnd type="none" w="med" len="med"/>
                    </a:lnR>
                    <a:lnT w="12700" cap="flat" cmpd="sng" algn="ctr">
                      <a:solidFill>
                        <a:srgbClr val="ECEEEF"/>
                      </a:solidFill>
                      <a:prstDash val="solid"/>
                      <a:round/>
                      <a:headEnd type="none" w="med" len="med"/>
                      <a:tailEnd type="none" w="med" len="med"/>
                    </a:lnT>
                    <a:lnB w="12700" cap="flat" cmpd="sng" algn="ctr">
                      <a:solidFill>
                        <a:srgbClr val="ECEEEF"/>
                      </a:solidFill>
                      <a:prstDash val="solid"/>
                      <a:round/>
                      <a:headEnd type="none" w="med" len="med"/>
                      <a:tailEnd type="none" w="med" len="med"/>
                    </a:lnB>
                    <a:solidFill>
                      <a:srgbClr val="FFFFFF"/>
                    </a:solidFill>
                  </a:tcPr>
                </a:tc>
                <a:extLst>
                  <a:ext uri="{0D108BD9-81ED-4DB2-BD59-A6C34878D82A}">
                    <a16:rowId xmlns:a16="http://schemas.microsoft.com/office/drawing/2014/main" val="649035132"/>
                  </a:ext>
                </a:extLst>
              </a:tr>
              <a:tr h="224717">
                <a:tc>
                  <a:txBody>
                    <a:bodyPr/>
                    <a:lstStyle/>
                    <a:p>
                      <a:pPr algn="ctr" fontAlgn="t"/>
                      <a:r>
                        <a:rPr lang="de-DE" sz="1400" b="0" i="0" u="none" strike="noStrike" dirty="0">
                          <a:solidFill>
                            <a:srgbClr val="212529"/>
                          </a:solidFill>
                          <a:effectLst/>
                          <a:latin typeface="Meta IGM" panose="02000503040000020004" pitchFamily="2" charset="0"/>
                        </a:rPr>
                        <a:t>2b</a:t>
                      </a:r>
                    </a:p>
                  </a:txBody>
                  <a:tcPr marL="6350" marR="6350" marT="6350" marB="0">
                    <a:lnL w="6350" cap="flat" cmpd="sng" algn="ctr">
                      <a:solidFill>
                        <a:srgbClr val="70AD47"/>
                      </a:solidFill>
                      <a:prstDash val="solid"/>
                      <a:round/>
                      <a:headEnd type="none" w="med" len="med"/>
                      <a:tailEnd type="none" w="med" len="med"/>
                    </a:lnL>
                    <a:lnR>
                      <a:noFill/>
                    </a:lnR>
                    <a:lnT w="12700" cap="flat" cmpd="sng" algn="ctr">
                      <a:solidFill>
                        <a:srgbClr val="ECEEEF"/>
                      </a:solidFill>
                      <a:prstDash val="solid"/>
                      <a:round/>
                      <a:headEnd type="none" w="med" len="med"/>
                      <a:tailEnd type="none" w="med" len="med"/>
                    </a:lnT>
                    <a:lnB w="6350" cap="flat" cmpd="sng" algn="ctr">
                      <a:solidFill>
                        <a:srgbClr val="70AD47"/>
                      </a:solidFill>
                      <a:prstDash val="solid"/>
                      <a:round/>
                      <a:headEnd type="none" w="med" len="med"/>
                      <a:tailEnd type="none" w="med" len="med"/>
                    </a:lnB>
                    <a:solidFill>
                      <a:schemeClr val="bg1">
                        <a:lumMod val="85000"/>
                      </a:schemeClr>
                    </a:solidFill>
                  </a:tcPr>
                </a:tc>
                <a:tc>
                  <a:txBody>
                    <a:bodyPr/>
                    <a:lstStyle/>
                    <a:p>
                      <a:pPr algn="r" fontAlgn="t"/>
                      <a:r>
                        <a:rPr lang="de-DE" sz="1400" b="0" i="0" u="none" strike="noStrike" dirty="0">
                          <a:solidFill>
                            <a:srgbClr val="212529"/>
                          </a:solidFill>
                          <a:effectLst/>
                          <a:latin typeface="Meta IGM" panose="02000503040000020004" pitchFamily="2" charset="0"/>
                        </a:rPr>
                        <a:t>13,50 €</a:t>
                      </a:r>
                    </a:p>
                  </a:txBody>
                  <a:tcPr marL="6350" marR="252000" marT="6350" marB="0">
                    <a:lnL>
                      <a:noFill/>
                    </a:lnL>
                    <a:lnR>
                      <a:noFill/>
                    </a:lnR>
                    <a:lnT w="12700" cap="flat" cmpd="sng" algn="ctr">
                      <a:solidFill>
                        <a:srgbClr val="ECEEEF"/>
                      </a:solidFill>
                      <a:prstDash val="solid"/>
                      <a:round/>
                      <a:headEnd type="none" w="med" len="med"/>
                      <a:tailEnd type="none" w="med" len="med"/>
                    </a:lnT>
                    <a:lnB w="6350" cap="flat" cmpd="sng" algn="ctr">
                      <a:solidFill>
                        <a:srgbClr val="70AD47"/>
                      </a:solidFill>
                      <a:prstDash val="solid"/>
                      <a:round/>
                      <a:headEnd type="none" w="med" len="med"/>
                      <a:tailEnd type="none" w="med" len="med"/>
                    </a:lnB>
                    <a:solidFill>
                      <a:schemeClr val="bg1">
                        <a:lumMod val="85000"/>
                      </a:schemeClr>
                    </a:solidFill>
                  </a:tcPr>
                </a:tc>
                <a:tc>
                  <a:txBody>
                    <a:bodyPr/>
                    <a:lstStyle/>
                    <a:p>
                      <a:pPr algn="r" fontAlgn="t"/>
                      <a:r>
                        <a:rPr lang="de-DE" sz="1400" b="0" i="0" u="none" strike="noStrike" dirty="0">
                          <a:solidFill>
                            <a:srgbClr val="212529"/>
                          </a:solidFill>
                          <a:effectLst/>
                          <a:latin typeface="Meta IGM" panose="02000503040000020004" pitchFamily="2" charset="0"/>
                        </a:rPr>
                        <a:t>14,15 €</a:t>
                      </a:r>
                    </a:p>
                  </a:txBody>
                  <a:tcPr marL="6350" marR="252000" marT="6350" marB="0">
                    <a:lnL>
                      <a:noFill/>
                    </a:lnL>
                    <a:lnR w="6350" cap="flat" cmpd="sng" algn="ctr">
                      <a:solidFill>
                        <a:srgbClr val="70AD47"/>
                      </a:solidFill>
                      <a:prstDash val="solid"/>
                      <a:round/>
                      <a:headEnd type="none" w="med" len="med"/>
                      <a:tailEnd type="none" w="med" len="med"/>
                    </a:lnR>
                    <a:lnT w="12700" cap="flat" cmpd="sng" algn="ctr">
                      <a:solidFill>
                        <a:srgbClr val="ECEEEF"/>
                      </a:solidFill>
                      <a:prstDash val="solid"/>
                      <a:round/>
                      <a:headEnd type="none" w="med" len="med"/>
                      <a:tailEnd type="none" w="med" len="med"/>
                    </a:lnT>
                    <a:lnB w="6350" cap="flat" cmpd="sng" algn="ctr">
                      <a:solidFill>
                        <a:srgbClr val="70AD47"/>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15327789"/>
                  </a:ext>
                </a:extLst>
              </a:tr>
            </a:tbl>
          </a:graphicData>
        </a:graphic>
      </p:graphicFrame>
      <p:sp>
        <p:nvSpPr>
          <p:cNvPr id="12" name="Ellipse 11"/>
          <p:cNvSpPr/>
          <p:nvPr/>
        </p:nvSpPr>
        <p:spPr>
          <a:xfrm rot="1318790">
            <a:off x="3558138" y="2185900"/>
            <a:ext cx="1456347" cy="51231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t>Ca. 40% der MA</a:t>
            </a:r>
          </a:p>
        </p:txBody>
      </p:sp>
      <p:grpSp>
        <p:nvGrpSpPr>
          <p:cNvPr id="9" name="Gruppieren 8"/>
          <p:cNvGrpSpPr/>
          <p:nvPr/>
        </p:nvGrpSpPr>
        <p:grpSpPr>
          <a:xfrm>
            <a:off x="5255232" y="3109179"/>
            <a:ext cx="3635370" cy="1462583"/>
            <a:chOff x="5563034" y="2140959"/>
            <a:chExt cx="3330140" cy="1272119"/>
          </a:xfrm>
        </p:grpSpPr>
        <p:sp>
          <p:nvSpPr>
            <p:cNvPr id="6" name="Rechteck 5"/>
            <p:cNvSpPr/>
            <p:nvPr/>
          </p:nvSpPr>
          <p:spPr>
            <a:xfrm>
              <a:off x="5563034" y="2140959"/>
              <a:ext cx="3330140" cy="1272119"/>
            </a:xfrm>
            <a:prstGeom prst="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3" name="Grafik 2"/>
            <p:cNvPicPr>
              <a:picLocks noChangeAspect="1"/>
            </p:cNvPicPr>
            <p:nvPr/>
          </p:nvPicPr>
          <p:blipFill>
            <a:blip r:embed="rId3"/>
            <a:stretch>
              <a:fillRect/>
            </a:stretch>
          </p:blipFill>
          <p:spPr>
            <a:xfrm>
              <a:off x="5563034" y="2142023"/>
              <a:ext cx="1205989" cy="1271055"/>
            </a:xfrm>
            <a:prstGeom prst="rect">
              <a:avLst/>
            </a:prstGeom>
          </p:spPr>
        </p:pic>
        <p:sp>
          <p:nvSpPr>
            <p:cNvPr id="5" name="Textfeld 4"/>
            <p:cNvSpPr txBox="1"/>
            <p:nvPr/>
          </p:nvSpPr>
          <p:spPr>
            <a:xfrm>
              <a:off x="6839416" y="2212010"/>
              <a:ext cx="1981841" cy="983785"/>
            </a:xfrm>
            <a:prstGeom prst="rect">
              <a:avLst/>
            </a:prstGeom>
            <a:noFill/>
          </p:spPr>
          <p:txBody>
            <a:bodyPr wrap="square" rtlCol="0">
              <a:spAutoFit/>
            </a:bodyPr>
            <a:lstStyle/>
            <a:p>
              <a:r>
                <a:rPr lang="de-DE" dirty="0" smtClean="0">
                  <a:solidFill>
                    <a:schemeClr val="tx2"/>
                  </a:solidFill>
                </a:rPr>
                <a:t>"Im Sommer wird mir die Mindestlohnkommission einen Vorschlag machen. Ich rechne mit einer deutlichen Steigerung."</a:t>
              </a:r>
              <a:endParaRPr lang="de-DE" dirty="0">
                <a:solidFill>
                  <a:schemeClr val="tx2"/>
                </a:solidFill>
              </a:endParaRPr>
            </a:p>
          </p:txBody>
        </p:sp>
      </p:grpSp>
      <p:pic>
        <p:nvPicPr>
          <p:cNvPr id="13" name="Grafik 12"/>
          <p:cNvPicPr>
            <a:picLocks noChangeAspect="1"/>
          </p:cNvPicPr>
          <p:nvPr/>
        </p:nvPicPr>
        <p:blipFill>
          <a:blip r:embed="rId4"/>
          <a:stretch>
            <a:fillRect/>
          </a:stretch>
        </p:blipFill>
        <p:spPr>
          <a:xfrm>
            <a:off x="5255232" y="2290591"/>
            <a:ext cx="3637943" cy="669986"/>
          </a:xfrm>
          <a:prstGeom prst="rect">
            <a:avLst/>
          </a:prstGeom>
          <a:ln>
            <a:solidFill>
              <a:schemeClr val="tx1"/>
            </a:solidFill>
          </a:ln>
        </p:spPr>
      </p:pic>
    </p:spTree>
    <p:extLst>
      <p:ext uri="{BB962C8B-B14F-4D97-AF65-F5344CB8AC3E}">
        <p14:creationId xmlns:p14="http://schemas.microsoft.com/office/powerpoint/2010/main" val="5371496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nhaltsplatzhalter 7"/>
          <p:cNvGraphicFramePr>
            <a:graphicFrameLocks noGrp="1"/>
          </p:cNvGraphicFramePr>
          <p:nvPr>
            <p:ph idx="4294967295"/>
            <p:extLst>
              <p:ext uri="{D42A27DB-BD31-4B8C-83A1-F6EECF244321}">
                <p14:modId xmlns:p14="http://schemas.microsoft.com/office/powerpoint/2010/main" val="898341759"/>
              </p:ext>
            </p:extLst>
          </p:nvPr>
        </p:nvGraphicFramePr>
        <p:xfrm>
          <a:off x="250825" y="1978467"/>
          <a:ext cx="8642350" cy="2633146"/>
        </p:xfrm>
        <a:graphic>
          <a:graphicData uri="http://schemas.openxmlformats.org/drawingml/2006/table">
            <a:tbl>
              <a:tblPr firstRow="1" bandRow="1">
                <a:tableStyleId>{5C22544A-7EE6-4342-B048-85BDC9FD1C3A}</a:tableStyleId>
              </a:tblPr>
              <a:tblGrid>
                <a:gridCol w="1325213">
                  <a:extLst>
                    <a:ext uri="{9D8B030D-6E8A-4147-A177-3AD203B41FA5}">
                      <a16:colId xmlns:a16="http://schemas.microsoft.com/office/drawing/2014/main" val="2256023303"/>
                    </a:ext>
                  </a:extLst>
                </a:gridCol>
                <a:gridCol w="1711267">
                  <a:extLst>
                    <a:ext uri="{9D8B030D-6E8A-4147-A177-3AD203B41FA5}">
                      <a16:colId xmlns:a16="http://schemas.microsoft.com/office/drawing/2014/main" val="477507821"/>
                    </a:ext>
                  </a:extLst>
                </a:gridCol>
                <a:gridCol w="2123524">
                  <a:extLst>
                    <a:ext uri="{9D8B030D-6E8A-4147-A177-3AD203B41FA5}">
                      <a16:colId xmlns:a16="http://schemas.microsoft.com/office/drawing/2014/main" val="3615568781"/>
                    </a:ext>
                  </a:extLst>
                </a:gridCol>
                <a:gridCol w="1450949">
                  <a:extLst>
                    <a:ext uri="{9D8B030D-6E8A-4147-A177-3AD203B41FA5}">
                      <a16:colId xmlns:a16="http://schemas.microsoft.com/office/drawing/2014/main" val="1429650445"/>
                    </a:ext>
                  </a:extLst>
                </a:gridCol>
                <a:gridCol w="2031397">
                  <a:extLst>
                    <a:ext uri="{9D8B030D-6E8A-4147-A177-3AD203B41FA5}">
                      <a16:colId xmlns:a16="http://schemas.microsoft.com/office/drawing/2014/main" val="1244388322"/>
                    </a:ext>
                  </a:extLst>
                </a:gridCol>
              </a:tblGrid>
              <a:tr h="227410">
                <a:tc>
                  <a:txBody>
                    <a:bodyPr/>
                    <a:lstStyle/>
                    <a:p>
                      <a:pPr algn="ctr"/>
                      <a:r>
                        <a:rPr lang="de-DE" sz="1200" b="1" dirty="0" smtClean="0">
                          <a:solidFill>
                            <a:schemeClr val="bg1"/>
                          </a:solidFill>
                        </a:rPr>
                        <a:t>Unternehmen</a:t>
                      </a:r>
                      <a:endParaRPr lang="de-DE" sz="1200" b="1" dirty="0">
                        <a:solidFill>
                          <a:schemeClr val="bg1"/>
                        </a:solidFill>
                      </a:endParaRPr>
                    </a:p>
                  </a:txBody>
                  <a:tcPr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3051B"/>
                    </a:solidFill>
                  </a:tcPr>
                </a:tc>
                <a:tc>
                  <a:txBody>
                    <a:bodyPr/>
                    <a:lstStyle/>
                    <a:p>
                      <a:pPr algn="ctr"/>
                      <a:r>
                        <a:rPr lang="de-DE" sz="1200" b="1" dirty="0" smtClean="0">
                          <a:solidFill>
                            <a:schemeClr val="bg1"/>
                          </a:solidFill>
                        </a:rPr>
                        <a:t>IAP Einmalzahlung</a:t>
                      </a:r>
                      <a:endParaRPr lang="de-DE" sz="1200" b="1" dirty="0">
                        <a:solidFill>
                          <a:schemeClr val="bg1"/>
                        </a:solidFill>
                      </a:endParaRPr>
                    </a:p>
                  </a:txBody>
                  <a:tcPr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3051B"/>
                    </a:solidFill>
                  </a:tcPr>
                </a:tc>
                <a:tc>
                  <a:txBody>
                    <a:bodyPr/>
                    <a:lstStyle/>
                    <a:p>
                      <a:pPr algn="ctr"/>
                      <a:r>
                        <a:rPr lang="de-DE" sz="1200" b="1" dirty="0" smtClean="0">
                          <a:solidFill>
                            <a:schemeClr val="bg1"/>
                          </a:solidFill>
                        </a:rPr>
                        <a:t>IAP monatlich</a:t>
                      </a:r>
                      <a:endParaRPr lang="de-DE" sz="1200" b="1" dirty="0">
                        <a:solidFill>
                          <a:schemeClr val="bg1"/>
                        </a:solidFill>
                      </a:endParaRPr>
                    </a:p>
                  </a:txBody>
                  <a:tcPr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3051B"/>
                    </a:solidFill>
                  </a:tcPr>
                </a:tc>
                <a:tc>
                  <a:txBody>
                    <a:bodyPr/>
                    <a:lstStyle/>
                    <a:p>
                      <a:pPr algn="ctr"/>
                      <a:r>
                        <a:rPr lang="de-DE" sz="1200" b="1" dirty="0" smtClean="0">
                          <a:solidFill>
                            <a:schemeClr val="bg1"/>
                          </a:solidFill>
                        </a:rPr>
                        <a:t>Sonstiges</a:t>
                      </a:r>
                      <a:endParaRPr lang="de-DE" sz="1200" b="1" dirty="0">
                        <a:solidFill>
                          <a:schemeClr val="bg1"/>
                        </a:solidFill>
                      </a:endParaRPr>
                    </a:p>
                  </a:txBody>
                  <a:tcPr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3051B"/>
                    </a:solidFill>
                  </a:tcPr>
                </a:tc>
                <a:tc>
                  <a:txBody>
                    <a:bodyPr/>
                    <a:lstStyle/>
                    <a:p>
                      <a:pPr algn="ctr"/>
                      <a:r>
                        <a:rPr lang="de-DE" sz="1200" b="1" dirty="0" smtClean="0">
                          <a:solidFill>
                            <a:schemeClr val="bg1"/>
                          </a:solidFill>
                        </a:rPr>
                        <a:t>Angleichung Ost</a:t>
                      </a:r>
                      <a:endParaRPr lang="de-DE" sz="1200" b="1" dirty="0">
                        <a:solidFill>
                          <a:schemeClr val="bg1"/>
                        </a:solidFill>
                      </a:endParaRPr>
                    </a:p>
                  </a:txBody>
                  <a:tcPr marT="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3051B"/>
                    </a:solidFill>
                  </a:tcPr>
                </a:tc>
                <a:extLst>
                  <a:ext uri="{0D108BD9-81ED-4DB2-BD59-A6C34878D82A}">
                    <a16:rowId xmlns:a16="http://schemas.microsoft.com/office/drawing/2014/main" val="3558760585"/>
                  </a:ext>
                </a:extLst>
              </a:tr>
              <a:tr h="340716">
                <a:tc>
                  <a:txBody>
                    <a:bodyPr/>
                    <a:lstStyle/>
                    <a:p>
                      <a:pPr algn="l"/>
                      <a:r>
                        <a:rPr lang="de-DE" sz="1200" b="1" dirty="0" smtClean="0">
                          <a:solidFill>
                            <a:srgbClr val="3C3C3B"/>
                          </a:solidFill>
                        </a:rPr>
                        <a:t>MEWA</a:t>
                      </a:r>
                      <a:endParaRPr lang="de-DE" sz="1200" b="1" dirty="0">
                        <a:solidFill>
                          <a:srgbClr val="3C3C3B"/>
                        </a:solidFill>
                      </a:endParaRPr>
                    </a:p>
                  </a:txBody>
                  <a:tcPr anchor="ctr">
                    <a:lnT w="12700" cmpd="sng">
                      <a:noFill/>
                    </a:lnT>
                    <a:solidFill>
                      <a:schemeClr val="bg1">
                        <a:lumMod val="85000"/>
                      </a:schemeClr>
                    </a:solidFill>
                  </a:tcPr>
                </a:tc>
                <a:tc>
                  <a:txBody>
                    <a:bodyPr/>
                    <a:lstStyle/>
                    <a:p>
                      <a:r>
                        <a:rPr lang="de-DE" sz="1000" b="1" dirty="0" smtClean="0">
                          <a:solidFill>
                            <a:srgbClr val="3C3C3B"/>
                          </a:solidFill>
                        </a:rPr>
                        <a:t>500 € </a:t>
                      </a:r>
                      <a:r>
                        <a:rPr lang="de-DE" sz="1000" b="0" baseline="0" dirty="0" smtClean="0">
                          <a:solidFill>
                            <a:srgbClr val="3C3C3B"/>
                          </a:solidFill>
                        </a:rPr>
                        <a:t> im </a:t>
                      </a:r>
                      <a:r>
                        <a:rPr lang="de-DE" sz="1000" b="0" dirty="0" smtClean="0">
                          <a:solidFill>
                            <a:srgbClr val="3C3C3B"/>
                          </a:solidFill>
                        </a:rPr>
                        <a:t>Dezember 2022</a:t>
                      </a:r>
                      <a:endParaRPr lang="de-DE" sz="1000" b="0" dirty="0">
                        <a:solidFill>
                          <a:srgbClr val="3C3C3B"/>
                        </a:solidFill>
                      </a:endParaRPr>
                    </a:p>
                  </a:txBody>
                  <a:tcPr anchor="ctr">
                    <a:lnT w="12700" cmpd="sng">
                      <a:noFill/>
                    </a:lnT>
                    <a:solidFill>
                      <a:schemeClr val="bg1">
                        <a:lumMod val="85000"/>
                      </a:schemeClr>
                    </a:solidFill>
                  </a:tcPr>
                </a:tc>
                <a:tc>
                  <a:txBody>
                    <a:bodyPr/>
                    <a:lstStyle/>
                    <a:p>
                      <a:pPr defTabSz="536575"/>
                      <a:r>
                        <a:rPr lang="de-DE" sz="1000" b="1" dirty="0" smtClean="0">
                          <a:solidFill>
                            <a:srgbClr val="3C3C3B"/>
                          </a:solidFill>
                        </a:rPr>
                        <a:t>120 € 	</a:t>
                      </a:r>
                      <a:r>
                        <a:rPr lang="de-DE" sz="1000" b="0" dirty="0" smtClean="0">
                          <a:solidFill>
                            <a:srgbClr val="3C3C3B"/>
                          </a:solidFill>
                        </a:rPr>
                        <a:t>LG I</a:t>
                      </a:r>
                      <a:r>
                        <a:rPr lang="de-DE" sz="1000" b="0" baseline="0" dirty="0" smtClean="0">
                          <a:solidFill>
                            <a:srgbClr val="3C3C3B"/>
                          </a:solidFill>
                        </a:rPr>
                        <a:t> – IV bis Mai 2023</a:t>
                      </a:r>
                      <a:endParaRPr lang="de-DE" sz="1000" b="0" dirty="0" smtClean="0">
                        <a:solidFill>
                          <a:srgbClr val="3C3C3B"/>
                        </a:solidFill>
                      </a:endParaRPr>
                    </a:p>
                  </a:txBody>
                  <a:tcPr anchor="ctr">
                    <a:lnT w="12700" cmpd="sng">
                      <a:noFill/>
                    </a:lnT>
                    <a:solidFill>
                      <a:schemeClr val="bg1">
                        <a:lumMod val="85000"/>
                      </a:schemeClr>
                    </a:solidFill>
                  </a:tcPr>
                </a:tc>
                <a:tc>
                  <a:txBody>
                    <a:bodyPr/>
                    <a:lstStyle/>
                    <a:p>
                      <a:r>
                        <a:rPr lang="de-DE" sz="1000" b="0" dirty="0" smtClean="0">
                          <a:solidFill>
                            <a:srgbClr val="3C3C3B"/>
                          </a:solidFill>
                        </a:rPr>
                        <a:t>Tankgutscheine</a:t>
                      </a:r>
                      <a:endParaRPr lang="de-DE" sz="1000" b="0" dirty="0">
                        <a:solidFill>
                          <a:srgbClr val="3C3C3B"/>
                        </a:solidFill>
                      </a:endParaRPr>
                    </a:p>
                  </a:txBody>
                  <a:tcPr anchor="ctr">
                    <a:lnT w="12700" cmpd="sng">
                      <a:noFill/>
                    </a:lnT>
                    <a:solidFill>
                      <a:schemeClr val="bg1">
                        <a:lumMod val="85000"/>
                      </a:schemeClr>
                    </a:solidFill>
                  </a:tcPr>
                </a:tc>
                <a:tc>
                  <a:txBody>
                    <a:bodyPr/>
                    <a:lstStyle/>
                    <a:p>
                      <a:r>
                        <a:rPr lang="de-DE" sz="1000" b="0" dirty="0" smtClean="0">
                          <a:solidFill>
                            <a:srgbClr val="3C3C3B"/>
                          </a:solidFill>
                        </a:rPr>
                        <a:t>Monatseinkommen</a:t>
                      </a:r>
                      <a:r>
                        <a:rPr lang="de-DE" sz="1000" b="0" baseline="0" dirty="0" smtClean="0">
                          <a:solidFill>
                            <a:srgbClr val="3C3C3B"/>
                          </a:solidFill>
                        </a:rPr>
                        <a:t> seit 1.1.2023</a:t>
                      </a:r>
                      <a:endParaRPr lang="de-DE" sz="1000" b="0" dirty="0">
                        <a:solidFill>
                          <a:srgbClr val="3C3C3B"/>
                        </a:solidFill>
                      </a:endParaRPr>
                    </a:p>
                  </a:txBody>
                  <a:tcPr anchor="ctr">
                    <a:lnT w="12700" cmpd="sng">
                      <a:noFill/>
                    </a:lnT>
                    <a:solidFill>
                      <a:schemeClr val="bg1">
                        <a:lumMod val="85000"/>
                      </a:schemeClr>
                    </a:solidFill>
                  </a:tcPr>
                </a:tc>
                <a:extLst>
                  <a:ext uri="{0D108BD9-81ED-4DB2-BD59-A6C34878D82A}">
                    <a16:rowId xmlns:a16="http://schemas.microsoft.com/office/drawing/2014/main" val="3937867219"/>
                  </a:ext>
                </a:extLst>
              </a:tr>
              <a:tr h="656588">
                <a:tc>
                  <a:txBody>
                    <a:bodyPr/>
                    <a:lstStyle/>
                    <a:p>
                      <a:pPr algn="l"/>
                      <a:r>
                        <a:rPr lang="de-DE" sz="1200" b="1" dirty="0" smtClean="0">
                          <a:solidFill>
                            <a:srgbClr val="3C3C3B"/>
                          </a:solidFill>
                        </a:rPr>
                        <a:t>ALSCO</a:t>
                      </a:r>
                      <a:endParaRPr lang="de-DE" sz="1200" b="1" dirty="0">
                        <a:solidFill>
                          <a:srgbClr val="3C3C3B"/>
                        </a:solidFill>
                      </a:endParaRPr>
                    </a:p>
                  </a:txBody>
                  <a:tcPr anchor="ctr">
                    <a:solidFill>
                      <a:schemeClr val="bg1"/>
                    </a:solidFill>
                  </a:tcPr>
                </a:tc>
                <a:tc>
                  <a:txBody>
                    <a:bodyPr/>
                    <a:lstStyle/>
                    <a:p>
                      <a:r>
                        <a:rPr lang="de-DE" sz="1000" b="0" dirty="0" smtClean="0">
                          <a:solidFill>
                            <a:srgbClr val="3C3C3B"/>
                          </a:solidFill>
                        </a:rPr>
                        <a:t>---</a:t>
                      </a:r>
                      <a:endParaRPr lang="de-DE" sz="1000" b="0" dirty="0">
                        <a:solidFill>
                          <a:srgbClr val="3C3C3B"/>
                        </a:solidFill>
                      </a:endParaRPr>
                    </a:p>
                  </a:txBody>
                  <a:tcPr anchor="ctr">
                    <a:solidFill>
                      <a:schemeClr val="bg1"/>
                    </a:solidFill>
                  </a:tcPr>
                </a:tc>
                <a:tc>
                  <a:txBody>
                    <a:bodyPr/>
                    <a:lstStyle/>
                    <a:p>
                      <a:pPr>
                        <a:tabLst>
                          <a:tab pos="536575" algn="l"/>
                        </a:tabLst>
                      </a:pPr>
                      <a:r>
                        <a:rPr lang="de-DE" sz="1000" b="1" spc="60" baseline="0" dirty="0" smtClean="0">
                          <a:solidFill>
                            <a:srgbClr val="3C3C3B"/>
                          </a:solidFill>
                        </a:rPr>
                        <a:t>175</a:t>
                      </a:r>
                      <a:r>
                        <a:rPr lang="de-DE" sz="1000" b="1" dirty="0" smtClean="0">
                          <a:solidFill>
                            <a:srgbClr val="3C3C3B"/>
                          </a:solidFill>
                        </a:rPr>
                        <a:t> € </a:t>
                      </a:r>
                      <a:r>
                        <a:rPr lang="de-DE" sz="1000" b="0" baseline="0" dirty="0" smtClean="0">
                          <a:solidFill>
                            <a:srgbClr val="3C3C3B"/>
                          </a:solidFill>
                        </a:rPr>
                        <a:t> 	</a:t>
                      </a:r>
                      <a:r>
                        <a:rPr lang="de-DE" sz="1000" b="0" dirty="0" smtClean="0">
                          <a:solidFill>
                            <a:srgbClr val="3C3C3B"/>
                          </a:solidFill>
                        </a:rPr>
                        <a:t>bis 30.000 € im Jahr</a:t>
                      </a:r>
                      <a:r>
                        <a:rPr lang="de-DE" sz="1000" b="0" baseline="0" dirty="0" smtClean="0">
                          <a:solidFill>
                            <a:srgbClr val="3C3C3B"/>
                          </a:solidFill>
                        </a:rPr>
                        <a:t> </a:t>
                      </a:r>
                      <a:endParaRPr lang="de-DE" sz="1000" b="0" dirty="0" smtClean="0">
                        <a:solidFill>
                          <a:srgbClr val="3C3C3B"/>
                        </a:solidFill>
                      </a:endParaRPr>
                    </a:p>
                    <a:p>
                      <a:pPr>
                        <a:tabLst>
                          <a:tab pos="536575" algn="l"/>
                        </a:tabLst>
                      </a:pPr>
                      <a:r>
                        <a:rPr lang="de-DE" sz="1000" b="1" dirty="0" smtClean="0">
                          <a:solidFill>
                            <a:srgbClr val="3C3C3B"/>
                          </a:solidFill>
                        </a:rPr>
                        <a:t>100 €</a:t>
                      </a:r>
                      <a:r>
                        <a:rPr lang="de-DE" sz="1000" b="1" baseline="0" dirty="0" smtClean="0">
                          <a:solidFill>
                            <a:srgbClr val="3C3C3B"/>
                          </a:solidFill>
                        </a:rPr>
                        <a:t> </a:t>
                      </a:r>
                      <a:r>
                        <a:rPr lang="de-DE" sz="1000" b="0" baseline="0" dirty="0" smtClean="0">
                          <a:solidFill>
                            <a:srgbClr val="3C3C3B"/>
                          </a:solidFill>
                        </a:rPr>
                        <a:t> 	bis 40.000 € im Jahr</a:t>
                      </a:r>
                    </a:p>
                    <a:p>
                      <a:pPr>
                        <a:tabLst>
                          <a:tab pos="536575" algn="l"/>
                        </a:tabLst>
                      </a:pPr>
                      <a:r>
                        <a:rPr lang="de-DE" sz="1000" b="0" baseline="0" dirty="0" smtClean="0">
                          <a:solidFill>
                            <a:srgbClr val="3C3C3B"/>
                          </a:solidFill>
                        </a:rPr>
                        <a:t>  </a:t>
                      </a:r>
                      <a:r>
                        <a:rPr lang="de-DE" sz="1000" b="1" baseline="0" dirty="0" smtClean="0">
                          <a:solidFill>
                            <a:srgbClr val="3C3C3B"/>
                          </a:solidFill>
                        </a:rPr>
                        <a:t>50 € </a:t>
                      </a:r>
                      <a:r>
                        <a:rPr lang="de-DE" sz="1000" b="0" baseline="0" dirty="0" smtClean="0">
                          <a:solidFill>
                            <a:srgbClr val="3C3C3B"/>
                          </a:solidFill>
                        </a:rPr>
                        <a:t> 	ab  40.001 € im Jahr</a:t>
                      </a:r>
                    </a:p>
                    <a:p>
                      <a:pPr algn="l"/>
                      <a:r>
                        <a:rPr lang="de-DE" sz="900" b="1" dirty="0" smtClean="0">
                          <a:solidFill>
                            <a:srgbClr val="FF0000"/>
                          </a:solidFill>
                        </a:rPr>
                        <a:t>Anrechenbar</a:t>
                      </a:r>
                      <a:r>
                        <a:rPr lang="de-DE" sz="900" b="1" baseline="0" dirty="0" smtClean="0">
                          <a:solidFill>
                            <a:srgbClr val="FF0000"/>
                          </a:solidFill>
                        </a:rPr>
                        <a:t> auf Tarifergebnis</a:t>
                      </a:r>
                      <a:endParaRPr lang="de-DE" sz="900" b="1" dirty="0">
                        <a:solidFill>
                          <a:srgbClr val="FF0000"/>
                        </a:solidFill>
                      </a:endParaRPr>
                    </a:p>
                  </a:txBody>
                  <a:tcPr anchor="ctr">
                    <a:solidFill>
                      <a:schemeClr val="bg1"/>
                    </a:solidFill>
                  </a:tcPr>
                </a:tc>
                <a:tc>
                  <a:txBody>
                    <a:bodyPr/>
                    <a:lstStyle/>
                    <a:p>
                      <a:r>
                        <a:rPr lang="de-DE" sz="1000" b="0" dirty="0" smtClean="0">
                          <a:solidFill>
                            <a:srgbClr val="3C3C3B"/>
                          </a:solidFill>
                        </a:rPr>
                        <a:t>---</a:t>
                      </a:r>
                      <a:endParaRPr lang="de-DE" sz="1000" b="0" dirty="0">
                        <a:solidFill>
                          <a:srgbClr val="3C3C3B"/>
                        </a:solidFill>
                      </a:endParaRPr>
                    </a:p>
                  </a:txBody>
                  <a:tcPr anchor="ctr">
                    <a:solidFill>
                      <a:schemeClr val="bg1"/>
                    </a:solidFill>
                  </a:tcPr>
                </a:tc>
                <a:tc>
                  <a:txBody>
                    <a:bodyPr/>
                    <a:lstStyle/>
                    <a:p>
                      <a:r>
                        <a:rPr lang="de-DE" sz="1000" b="0" dirty="0" smtClean="0">
                          <a:solidFill>
                            <a:srgbClr val="3C3C3B"/>
                          </a:solidFill>
                        </a:rPr>
                        <a:t>100 %</a:t>
                      </a:r>
                      <a:r>
                        <a:rPr lang="de-DE" sz="1000" b="0" baseline="0" dirty="0" smtClean="0">
                          <a:solidFill>
                            <a:srgbClr val="3C3C3B"/>
                          </a:solidFill>
                        </a:rPr>
                        <a:t> Angleichung ab 01.05.2023</a:t>
                      </a:r>
                      <a:endParaRPr lang="de-DE" sz="1000" b="0" dirty="0">
                        <a:solidFill>
                          <a:srgbClr val="3C3C3B"/>
                        </a:solidFill>
                      </a:endParaRPr>
                    </a:p>
                  </a:txBody>
                  <a:tcPr anchor="ctr">
                    <a:solidFill>
                      <a:schemeClr val="bg1"/>
                    </a:solidFill>
                  </a:tcPr>
                </a:tc>
                <a:extLst>
                  <a:ext uri="{0D108BD9-81ED-4DB2-BD59-A6C34878D82A}">
                    <a16:rowId xmlns:a16="http://schemas.microsoft.com/office/drawing/2014/main" val="3494808208"/>
                  </a:ext>
                </a:extLst>
              </a:tr>
              <a:tr h="415839">
                <a:tc>
                  <a:txBody>
                    <a:bodyPr/>
                    <a:lstStyle/>
                    <a:p>
                      <a:pPr algn="l"/>
                      <a:r>
                        <a:rPr lang="de-DE" sz="1200" b="1" dirty="0" smtClean="0">
                          <a:solidFill>
                            <a:srgbClr val="3C3C3B"/>
                          </a:solidFill>
                        </a:rPr>
                        <a:t>CWS </a:t>
                      </a:r>
                    </a:p>
                    <a:p>
                      <a:pPr algn="l"/>
                      <a:r>
                        <a:rPr lang="de-DE" sz="1050" b="0" dirty="0" smtClean="0">
                          <a:solidFill>
                            <a:srgbClr val="3C3C3B"/>
                          </a:solidFill>
                        </a:rPr>
                        <a:t>(außer </a:t>
                      </a:r>
                      <a:r>
                        <a:rPr lang="de-DE" sz="1050" b="0" dirty="0" err="1" smtClean="0">
                          <a:solidFill>
                            <a:srgbClr val="3C3C3B"/>
                          </a:solidFill>
                        </a:rPr>
                        <a:t>Healthcare</a:t>
                      </a:r>
                      <a:r>
                        <a:rPr lang="de-DE" sz="1050" b="0" dirty="0" smtClean="0">
                          <a:solidFill>
                            <a:srgbClr val="3C3C3B"/>
                          </a:solidFill>
                        </a:rPr>
                        <a:t>)</a:t>
                      </a:r>
                      <a:endParaRPr lang="de-DE" sz="1050" b="0" dirty="0">
                        <a:solidFill>
                          <a:srgbClr val="3C3C3B"/>
                        </a:solidFill>
                      </a:endParaRPr>
                    </a:p>
                  </a:txBody>
                  <a:tcPr anchor="ctr">
                    <a:solidFill>
                      <a:schemeClr val="bg1">
                        <a:lumMod val="85000"/>
                      </a:schemeClr>
                    </a:solidFill>
                  </a:tcPr>
                </a:tc>
                <a:tc>
                  <a:txBody>
                    <a:bodyPr/>
                    <a:lstStyle/>
                    <a:p>
                      <a:pPr algn="l"/>
                      <a:r>
                        <a:rPr lang="de-DE" sz="1000" b="1" dirty="0" smtClean="0">
                          <a:solidFill>
                            <a:srgbClr val="3C3C3B"/>
                          </a:solidFill>
                        </a:rPr>
                        <a:t>500 €</a:t>
                      </a:r>
                      <a:r>
                        <a:rPr lang="de-DE" sz="1000" b="1" baseline="0" dirty="0" smtClean="0">
                          <a:solidFill>
                            <a:srgbClr val="3C3C3B"/>
                          </a:solidFill>
                        </a:rPr>
                        <a:t> </a:t>
                      </a:r>
                      <a:r>
                        <a:rPr lang="de-DE" sz="1000" b="0" baseline="0" dirty="0" smtClean="0">
                          <a:solidFill>
                            <a:srgbClr val="3C3C3B"/>
                          </a:solidFill>
                        </a:rPr>
                        <a:t>im Februar 2023</a:t>
                      </a:r>
                    </a:p>
                    <a:p>
                      <a:pPr algn="l"/>
                      <a:r>
                        <a:rPr lang="de-DE" sz="900" b="1" baseline="0" dirty="0" smtClean="0">
                          <a:solidFill>
                            <a:srgbClr val="FF0000"/>
                          </a:solidFill>
                        </a:rPr>
                        <a:t>Anrechenbar auf Tarifergebnis</a:t>
                      </a:r>
                      <a:endParaRPr lang="de-DE" sz="900" b="1" dirty="0">
                        <a:solidFill>
                          <a:srgbClr val="FF0000"/>
                        </a:solidFill>
                      </a:endParaRPr>
                    </a:p>
                  </a:txBody>
                  <a:tcPr anchor="ctr">
                    <a:solidFill>
                      <a:schemeClr val="bg1">
                        <a:lumMod val="8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000" b="0" dirty="0" smtClean="0">
                          <a:solidFill>
                            <a:srgbClr val="3C3C3B"/>
                          </a:solidFill>
                        </a:rPr>
                        <a:t>„Mobilitätsgeld“ Januar - Mai 2023</a:t>
                      </a:r>
                      <a:endParaRPr lang="de-DE" sz="1000" b="0" baseline="0" dirty="0" smtClean="0">
                        <a:solidFill>
                          <a:srgbClr val="3C3C3B"/>
                        </a:solidFill>
                      </a:endParaRPr>
                    </a:p>
                    <a:p>
                      <a:pPr algn="l">
                        <a:tabLst>
                          <a:tab pos="536575" algn="l"/>
                        </a:tabLst>
                      </a:pPr>
                      <a:r>
                        <a:rPr lang="de-DE" sz="1000" b="1" baseline="0" dirty="0" smtClean="0">
                          <a:solidFill>
                            <a:srgbClr val="3C3C3B"/>
                          </a:solidFill>
                        </a:rPr>
                        <a:t>  40 €</a:t>
                      </a:r>
                      <a:r>
                        <a:rPr lang="de-DE" sz="1000" b="0" baseline="0" dirty="0" smtClean="0">
                          <a:solidFill>
                            <a:srgbClr val="3C3C3B"/>
                          </a:solidFill>
                        </a:rPr>
                        <a:t>	bis 2.300 € im Monat</a:t>
                      </a:r>
                      <a:endParaRPr lang="de-DE" sz="1000" b="0" dirty="0">
                        <a:solidFill>
                          <a:srgbClr val="3C3C3B"/>
                        </a:solidFill>
                      </a:endParaRPr>
                    </a:p>
                  </a:txBody>
                  <a:tcPr anchor="ctr">
                    <a:solidFill>
                      <a:schemeClr val="bg1">
                        <a:lumMod val="85000"/>
                      </a:schemeClr>
                    </a:solidFill>
                  </a:tcPr>
                </a:tc>
                <a:tc>
                  <a:txBody>
                    <a:bodyPr/>
                    <a:lstStyle/>
                    <a:p>
                      <a:pPr algn="l"/>
                      <a:r>
                        <a:rPr lang="de-DE" sz="1000" b="0" dirty="0" smtClean="0">
                          <a:solidFill>
                            <a:srgbClr val="3C3C3B"/>
                          </a:solidFill>
                        </a:rPr>
                        <a:t>----</a:t>
                      </a:r>
                      <a:endParaRPr lang="de-DE" sz="1000" b="0" dirty="0">
                        <a:solidFill>
                          <a:srgbClr val="3C3C3B"/>
                        </a:solidFill>
                      </a:endParaRPr>
                    </a:p>
                  </a:txBody>
                  <a:tcPr anchor="ctr">
                    <a:solidFill>
                      <a:schemeClr val="bg1">
                        <a:lumMod val="85000"/>
                      </a:schemeClr>
                    </a:solidFill>
                  </a:tcPr>
                </a:tc>
                <a:tc>
                  <a:txBody>
                    <a:bodyPr/>
                    <a:lstStyle/>
                    <a:p>
                      <a:pPr algn="l"/>
                      <a:r>
                        <a:rPr lang="de-DE" sz="1000" b="0" dirty="0" smtClean="0">
                          <a:solidFill>
                            <a:srgbClr val="3C3C3B"/>
                          </a:solidFill>
                        </a:rPr>
                        <a:t>---</a:t>
                      </a:r>
                      <a:endParaRPr lang="de-DE" sz="1000" b="0" dirty="0">
                        <a:solidFill>
                          <a:srgbClr val="3C3C3B"/>
                        </a:solidFill>
                      </a:endParaRPr>
                    </a:p>
                  </a:txBody>
                  <a:tcPr anchor="ctr">
                    <a:solidFill>
                      <a:schemeClr val="bg1">
                        <a:lumMod val="85000"/>
                      </a:schemeClr>
                    </a:solidFill>
                  </a:tcPr>
                </a:tc>
                <a:extLst>
                  <a:ext uri="{0D108BD9-81ED-4DB2-BD59-A6C34878D82A}">
                    <a16:rowId xmlns:a16="http://schemas.microsoft.com/office/drawing/2014/main" val="3734514762"/>
                  </a:ext>
                </a:extLst>
              </a:tr>
              <a:tr h="52527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rgbClr val="3C3C3B"/>
                          </a:solidFill>
                        </a:rPr>
                        <a:t>Wulff</a:t>
                      </a:r>
                    </a:p>
                  </a:txBody>
                  <a:tcPr anchor="ctr">
                    <a:solidFill>
                      <a:schemeClr val="bg1"/>
                    </a:solidFill>
                  </a:tcPr>
                </a:tc>
                <a:tc>
                  <a:txBody>
                    <a:bodyPr/>
                    <a:lstStyle/>
                    <a:p>
                      <a:endParaRPr lang="de-DE" sz="1000" b="0" dirty="0">
                        <a:solidFill>
                          <a:srgbClr val="3C3C3B"/>
                        </a:solidFill>
                      </a:endParaRPr>
                    </a:p>
                  </a:txBody>
                  <a:tcPr anchor="ctr">
                    <a:solidFill>
                      <a:schemeClr val="bg1"/>
                    </a:solidFill>
                  </a:tcPr>
                </a:tc>
                <a:tc>
                  <a:txBody>
                    <a:bodyPr/>
                    <a:lstStyle/>
                    <a:p>
                      <a:pPr marL="0" marR="0" lvl="0" indent="0" algn="l" defTabSz="536575" rtl="0" eaLnBrk="1" fontAlgn="auto" latinLnBrk="0" hangingPunct="1">
                        <a:lnSpc>
                          <a:spcPct val="100000"/>
                        </a:lnSpc>
                        <a:spcBef>
                          <a:spcPts val="0"/>
                        </a:spcBef>
                        <a:spcAft>
                          <a:spcPts val="0"/>
                        </a:spcAft>
                        <a:buClrTx/>
                        <a:buSzTx/>
                        <a:buFontTx/>
                        <a:buNone/>
                        <a:tabLst/>
                        <a:defRPr/>
                      </a:pPr>
                      <a:r>
                        <a:rPr lang="de-DE" sz="1000" b="0" baseline="0" dirty="0" smtClean="0">
                          <a:solidFill>
                            <a:srgbClr val="3C3C3B"/>
                          </a:solidFill>
                        </a:rPr>
                        <a:t>Dezember 2022 bis März 2023</a:t>
                      </a:r>
                      <a:endParaRPr lang="de-DE" sz="1000" b="0" dirty="0" smtClean="0">
                        <a:solidFill>
                          <a:srgbClr val="3C3C3B"/>
                        </a:solidFill>
                      </a:endParaRPr>
                    </a:p>
                    <a:p>
                      <a:pPr defTabSz="536575">
                        <a:tabLst/>
                      </a:pPr>
                      <a:r>
                        <a:rPr lang="de-DE" sz="1000" b="1" dirty="0" smtClean="0">
                          <a:solidFill>
                            <a:srgbClr val="3C3C3B"/>
                          </a:solidFill>
                        </a:rPr>
                        <a:t>100 €</a:t>
                      </a:r>
                      <a:r>
                        <a:rPr lang="de-DE" sz="1000" b="1" baseline="0" dirty="0" smtClean="0">
                          <a:solidFill>
                            <a:srgbClr val="3C3C3B"/>
                          </a:solidFill>
                        </a:rPr>
                        <a:t> </a:t>
                      </a:r>
                      <a:r>
                        <a:rPr lang="de-DE" sz="1000" b="0" baseline="0" dirty="0" smtClean="0">
                          <a:solidFill>
                            <a:srgbClr val="3C3C3B"/>
                          </a:solidFill>
                        </a:rPr>
                        <a:t>	bis 2.500 € im Monat</a:t>
                      </a:r>
                    </a:p>
                    <a:p>
                      <a:pPr>
                        <a:tabLst>
                          <a:tab pos="536575" algn="l"/>
                        </a:tabLst>
                      </a:pPr>
                      <a:r>
                        <a:rPr lang="de-DE" sz="1000" b="0" baseline="0" dirty="0" smtClean="0">
                          <a:solidFill>
                            <a:srgbClr val="3C3C3B"/>
                          </a:solidFill>
                        </a:rPr>
                        <a:t>  </a:t>
                      </a:r>
                      <a:r>
                        <a:rPr lang="de-DE" sz="1000" b="1" baseline="0" dirty="0" smtClean="0">
                          <a:solidFill>
                            <a:srgbClr val="3C3C3B"/>
                          </a:solidFill>
                        </a:rPr>
                        <a:t>50 € </a:t>
                      </a:r>
                      <a:r>
                        <a:rPr lang="de-DE" sz="1000" b="0" baseline="0" dirty="0" smtClean="0">
                          <a:solidFill>
                            <a:srgbClr val="3C3C3B"/>
                          </a:solidFill>
                        </a:rPr>
                        <a:t>	ab 2.500 € im Monat</a:t>
                      </a:r>
                    </a:p>
                  </a:txBody>
                  <a:tcPr anchor="ctr">
                    <a:solidFill>
                      <a:schemeClr val="bg1"/>
                    </a:solidFill>
                  </a:tcPr>
                </a:tc>
                <a:tc>
                  <a:txBody>
                    <a:bodyPr/>
                    <a:lstStyle/>
                    <a:p>
                      <a:r>
                        <a:rPr lang="de-DE" sz="1000" b="0" dirty="0" smtClean="0">
                          <a:solidFill>
                            <a:srgbClr val="3C3C3B"/>
                          </a:solidFill>
                        </a:rPr>
                        <a:t>Gutscheine</a:t>
                      </a:r>
                    </a:p>
                    <a:p>
                      <a:pPr marL="0" marR="0" lvl="0" indent="0" algn="l" defTabSz="355600" rtl="0" eaLnBrk="1" fontAlgn="auto" latinLnBrk="0" hangingPunct="1">
                        <a:lnSpc>
                          <a:spcPct val="100000"/>
                        </a:lnSpc>
                        <a:spcBef>
                          <a:spcPts val="0"/>
                        </a:spcBef>
                        <a:spcAft>
                          <a:spcPts val="0"/>
                        </a:spcAft>
                        <a:buClrTx/>
                        <a:buSzTx/>
                        <a:buFontTx/>
                        <a:buNone/>
                        <a:tabLst/>
                        <a:defRPr/>
                      </a:pPr>
                      <a:r>
                        <a:rPr lang="de-DE" sz="1000" b="1" dirty="0" smtClean="0">
                          <a:solidFill>
                            <a:srgbClr val="3C3C3B"/>
                          </a:solidFill>
                        </a:rPr>
                        <a:t>  50 €</a:t>
                      </a:r>
                      <a:r>
                        <a:rPr lang="de-DE" sz="1000" b="1" baseline="0" dirty="0" smtClean="0">
                          <a:solidFill>
                            <a:srgbClr val="3C3C3B"/>
                          </a:solidFill>
                        </a:rPr>
                        <a:t> 	</a:t>
                      </a:r>
                      <a:r>
                        <a:rPr lang="de-DE" sz="1000" b="0" dirty="0" smtClean="0">
                          <a:solidFill>
                            <a:srgbClr val="3C3C3B"/>
                          </a:solidFill>
                        </a:rPr>
                        <a:t>Oktober 2022 </a:t>
                      </a:r>
                    </a:p>
                    <a:p>
                      <a:pPr marL="0" marR="0" lvl="0" indent="0" algn="l" defTabSz="355600" rtl="0" eaLnBrk="1" fontAlgn="auto" latinLnBrk="0" hangingPunct="1">
                        <a:lnSpc>
                          <a:spcPct val="100000"/>
                        </a:lnSpc>
                        <a:spcBef>
                          <a:spcPts val="0"/>
                        </a:spcBef>
                        <a:spcAft>
                          <a:spcPts val="0"/>
                        </a:spcAft>
                        <a:buClrTx/>
                        <a:buSzTx/>
                        <a:buFontTx/>
                        <a:buNone/>
                        <a:tabLst/>
                        <a:defRPr/>
                      </a:pPr>
                      <a:r>
                        <a:rPr lang="de-DE" sz="1000" b="1" dirty="0" smtClean="0">
                          <a:solidFill>
                            <a:srgbClr val="3C3C3B"/>
                          </a:solidFill>
                        </a:rPr>
                        <a:t>  40 €</a:t>
                      </a:r>
                      <a:r>
                        <a:rPr lang="de-DE" sz="1000" b="1" baseline="0" dirty="0" smtClean="0">
                          <a:solidFill>
                            <a:srgbClr val="3C3C3B"/>
                          </a:solidFill>
                        </a:rPr>
                        <a:t> 	</a:t>
                      </a:r>
                      <a:r>
                        <a:rPr lang="de-DE" sz="1000" b="0" dirty="0" smtClean="0">
                          <a:solidFill>
                            <a:srgbClr val="3C3C3B"/>
                          </a:solidFill>
                        </a:rPr>
                        <a:t>Dezember 2022</a:t>
                      </a:r>
                      <a:endParaRPr lang="de-DE" sz="1000" b="0" dirty="0">
                        <a:solidFill>
                          <a:srgbClr val="3C3C3B"/>
                        </a:solidFill>
                      </a:endParaRPr>
                    </a:p>
                  </a:txBody>
                  <a:tcPr anchor="ctr">
                    <a:solidFill>
                      <a:schemeClr val="bg1"/>
                    </a:solidFill>
                  </a:tcPr>
                </a:tc>
                <a:tc>
                  <a:txBody>
                    <a:bodyPr/>
                    <a:lstStyle/>
                    <a:p>
                      <a:endParaRPr lang="de-DE" sz="1000" b="0" dirty="0">
                        <a:solidFill>
                          <a:srgbClr val="3C3C3B"/>
                        </a:solidFill>
                      </a:endParaRPr>
                    </a:p>
                  </a:txBody>
                  <a:tcPr anchor="ctr">
                    <a:solidFill>
                      <a:schemeClr val="bg1"/>
                    </a:solidFill>
                  </a:tcPr>
                </a:tc>
                <a:extLst>
                  <a:ext uri="{0D108BD9-81ED-4DB2-BD59-A6C34878D82A}">
                    <a16:rowId xmlns:a16="http://schemas.microsoft.com/office/drawing/2014/main" val="846987313"/>
                  </a:ext>
                </a:extLst>
              </a:tr>
              <a:tr h="37936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200" b="1" dirty="0" smtClean="0">
                          <a:solidFill>
                            <a:srgbClr val="3C3C3B"/>
                          </a:solidFill>
                        </a:rPr>
                        <a:t>ELIS/Bardusch</a:t>
                      </a:r>
                    </a:p>
                  </a:txBody>
                  <a:tcPr anchor="ctr">
                    <a:solidFill>
                      <a:schemeClr val="bg1">
                        <a:lumMod val="85000"/>
                      </a:schemeClr>
                    </a:solidFill>
                  </a:tcPr>
                </a:tc>
                <a:tc>
                  <a:txBody>
                    <a:bodyPr/>
                    <a:lstStyle/>
                    <a:p>
                      <a:r>
                        <a:rPr lang="de-DE" sz="1000" b="0" dirty="0" smtClean="0">
                          <a:solidFill>
                            <a:srgbClr val="3C3C3B"/>
                          </a:solidFill>
                        </a:rPr>
                        <a:t>----</a:t>
                      </a:r>
                      <a:endParaRPr lang="de-DE" sz="1000" b="0" dirty="0">
                        <a:solidFill>
                          <a:srgbClr val="3C3C3B"/>
                        </a:solidFill>
                      </a:endParaRPr>
                    </a:p>
                  </a:txBody>
                  <a:tcPr anchor="ctr">
                    <a:solidFill>
                      <a:schemeClr val="bg1">
                        <a:lumMod val="85000"/>
                      </a:schemeClr>
                    </a:solidFill>
                  </a:tcPr>
                </a:tc>
                <a:tc>
                  <a:txBody>
                    <a:bodyPr/>
                    <a:lstStyle/>
                    <a:p>
                      <a:r>
                        <a:rPr lang="de-DE" sz="1000" b="0" dirty="0" smtClean="0">
                          <a:solidFill>
                            <a:srgbClr val="3C3C3B"/>
                          </a:solidFill>
                        </a:rPr>
                        <a:t>----</a:t>
                      </a:r>
                      <a:endParaRPr lang="de-DE" sz="1000" b="0" dirty="0">
                        <a:solidFill>
                          <a:srgbClr val="3C3C3B"/>
                        </a:solidFill>
                      </a:endParaRPr>
                    </a:p>
                  </a:txBody>
                  <a:tcPr anchor="ctr">
                    <a:solidFill>
                      <a:schemeClr val="bg1">
                        <a:lumMod val="85000"/>
                      </a:schemeClr>
                    </a:solidFill>
                  </a:tcPr>
                </a:tc>
                <a:tc>
                  <a:txBody>
                    <a:bodyPr/>
                    <a:lstStyle/>
                    <a:p>
                      <a:r>
                        <a:rPr lang="de-DE" sz="1000" b="0" dirty="0" smtClean="0">
                          <a:solidFill>
                            <a:srgbClr val="3C3C3B"/>
                          </a:solidFill>
                        </a:rPr>
                        <a:t>----</a:t>
                      </a:r>
                      <a:endParaRPr lang="de-DE" sz="1000" b="0" dirty="0">
                        <a:solidFill>
                          <a:srgbClr val="3C3C3B"/>
                        </a:solidFill>
                      </a:endParaRPr>
                    </a:p>
                  </a:txBody>
                  <a:tcPr anchor="ctr">
                    <a:solidFill>
                      <a:schemeClr val="bg1">
                        <a:lumMod val="85000"/>
                      </a:schemeClr>
                    </a:solidFill>
                  </a:tcPr>
                </a:tc>
                <a:tc>
                  <a:txBody>
                    <a:bodyPr/>
                    <a:lstStyle/>
                    <a:p>
                      <a:r>
                        <a:rPr lang="de-DE" sz="1000" b="0" dirty="0" smtClean="0">
                          <a:solidFill>
                            <a:srgbClr val="3C3C3B"/>
                          </a:solidFill>
                        </a:rPr>
                        <a:t>Bardusch:</a:t>
                      </a:r>
                      <a:r>
                        <a:rPr lang="de-DE" sz="1000" b="0" baseline="0" dirty="0" smtClean="0">
                          <a:solidFill>
                            <a:srgbClr val="3C3C3B"/>
                          </a:solidFill>
                        </a:rPr>
                        <a:t> LG II West als unternehmensweiter </a:t>
                      </a:r>
                      <a:r>
                        <a:rPr lang="de-DE" sz="1000" b="0" baseline="0" dirty="0" err="1" smtClean="0">
                          <a:solidFill>
                            <a:srgbClr val="3C3C3B"/>
                          </a:solidFill>
                        </a:rPr>
                        <a:t>MiLo</a:t>
                      </a:r>
                      <a:endParaRPr lang="de-DE" sz="1000" b="0" dirty="0">
                        <a:solidFill>
                          <a:srgbClr val="3C3C3B"/>
                        </a:solidFill>
                      </a:endParaRPr>
                    </a:p>
                  </a:txBody>
                  <a:tcPr anchor="ctr">
                    <a:solidFill>
                      <a:schemeClr val="bg1">
                        <a:lumMod val="85000"/>
                      </a:schemeClr>
                    </a:solidFill>
                  </a:tcPr>
                </a:tc>
                <a:extLst>
                  <a:ext uri="{0D108BD9-81ED-4DB2-BD59-A6C34878D82A}">
                    <a16:rowId xmlns:a16="http://schemas.microsoft.com/office/drawing/2014/main" val="2484154452"/>
                  </a:ext>
                </a:extLst>
              </a:tr>
            </a:tbl>
          </a:graphicData>
        </a:graphic>
      </p:graphicFrame>
      <p:sp>
        <p:nvSpPr>
          <p:cNvPr id="6" name="Titel 7"/>
          <p:cNvSpPr txBox="1">
            <a:spLocks/>
          </p:cNvSpPr>
          <p:nvPr/>
        </p:nvSpPr>
        <p:spPr>
          <a:xfrm>
            <a:off x="250828" y="1087953"/>
            <a:ext cx="8642349" cy="454025"/>
          </a:xfrm>
          <a:prstGeom prst="rect">
            <a:avLst/>
          </a:prstGeom>
        </p:spPr>
        <p:txBody>
          <a:bodyPr vert="horz" lIns="0" tIns="0" rIns="0" bIns="0" rtlCol="0" anchor="t" anchorCtr="0">
            <a:noAutofit/>
          </a:bodyPr>
          <a:lstStyle>
            <a:lvl1pPr algn="l" defTabSz="685800" rtl="0" eaLnBrk="1" latinLnBrk="0" hangingPunct="1">
              <a:lnSpc>
                <a:spcPct val="90000"/>
              </a:lnSpc>
              <a:spcBef>
                <a:spcPct val="0"/>
              </a:spcBef>
              <a:buNone/>
              <a:defRPr sz="4000" b="1" i="0" kern="1200" cap="all" spc="200" baseline="0">
                <a:solidFill>
                  <a:srgbClr val="E3051B"/>
                </a:solidFill>
                <a:latin typeface="Meta Head IGM Cond Black" panose="02000506030000020004" pitchFamily="2" charset="77"/>
                <a:ea typeface="+mj-ea"/>
                <a:cs typeface="+mj-cs"/>
              </a:defRPr>
            </a:lvl1pPr>
          </a:lstStyle>
          <a:p>
            <a:r>
              <a:rPr lang="de-DE" sz="3600" dirty="0" smtClean="0"/>
              <a:t>Ernst der Lage erkannt</a:t>
            </a:r>
            <a:endParaRPr lang="de-DE" sz="3600" dirty="0"/>
          </a:p>
        </p:txBody>
      </p:sp>
      <p:sp>
        <p:nvSpPr>
          <p:cNvPr id="7" name="Textplatzhalter 3"/>
          <p:cNvSpPr txBox="1">
            <a:spLocks/>
          </p:cNvSpPr>
          <p:nvPr/>
        </p:nvSpPr>
        <p:spPr>
          <a:xfrm>
            <a:off x="250825" y="1621376"/>
            <a:ext cx="8642350" cy="357091"/>
          </a:xfrm>
          <a:prstGeom prst="rect">
            <a:avLst/>
          </a:prstGeom>
        </p:spPr>
        <p:txBody>
          <a:bodyPr vert="horz" lIns="0" tIns="0" rIns="0" bIns="0" rtlCol="0">
            <a:normAutofit/>
          </a:bodyPr>
          <a:lstStyle>
            <a:lvl1pPr marL="171448" indent="-243447" algn="l" defTabSz="685793" rtl="0" eaLnBrk="1" latinLnBrk="0" hangingPunct="1">
              <a:lnSpc>
                <a:spcPct val="90000"/>
              </a:lnSpc>
              <a:spcBef>
                <a:spcPts val="750"/>
              </a:spcBef>
              <a:buSzPct val="90000"/>
              <a:buFontTx/>
              <a:buBlip>
                <a:blip r:embed="rId3"/>
              </a:buBlip>
              <a:defRPr sz="1620" b="0" i="0" kern="1200">
                <a:solidFill>
                  <a:srgbClr val="3C3C3B"/>
                </a:solidFill>
                <a:latin typeface="Meta IGM" panose="02000503040000020004" pitchFamily="2" charset="0"/>
                <a:ea typeface="+mn-ea"/>
                <a:cs typeface="+mn-cs"/>
              </a:defRPr>
            </a:lvl1pPr>
            <a:lvl2pPr marL="514345" indent="-243447" algn="l" defTabSz="685793" rtl="0" eaLnBrk="1" latinLnBrk="0" hangingPunct="1">
              <a:lnSpc>
                <a:spcPct val="90000"/>
              </a:lnSpc>
              <a:spcBef>
                <a:spcPts val="375"/>
              </a:spcBef>
              <a:buSzPct val="90000"/>
              <a:buFontTx/>
              <a:buBlip>
                <a:blip r:embed="rId3"/>
              </a:buBlip>
              <a:defRPr sz="1620" b="0" i="0" kern="1200">
                <a:solidFill>
                  <a:srgbClr val="3C3C3B"/>
                </a:solidFill>
                <a:latin typeface="Meta IGM" panose="02000503040000020004" pitchFamily="2" charset="0"/>
                <a:ea typeface="+mn-ea"/>
                <a:cs typeface="+mn-cs"/>
              </a:defRPr>
            </a:lvl2pPr>
            <a:lvl3pPr marL="785242" indent="-243447" algn="l" defTabSz="685793" rtl="0" eaLnBrk="1" latinLnBrk="0" hangingPunct="1">
              <a:lnSpc>
                <a:spcPct val="90000"/>
              </a:lnSpc>
              <a:spcBef>
                <a:spcPts val="375"/>
              </a:spcBef>
              <a:buSzPct val="90000"/>
              <a:buFontTx/>
              <a:buBlip>
                <a:blip r:embed="rId3"/>
              </a:buBlip>
              <a:defRPr sz="1620" b="0" i="0" kern="1200">
                <a:solidFill>
                  <a:srgbClr val="3C3C3B"/>
                </a:solidFill>
                <a:latin typeface="Meta IGM" panose="02000503040000020004" pitchFamily="2" charset="0"/>
                <a:ea typeface="+mn-ea"/>
                <a:cs typeface="+mn-cs"/>
              </a:defRPr>
            </a:lvl3pPr>
            <a:lvl4pPr marL="1056139" indent="-243447" algn="l" defTabSz="685793" rtl="0" eaLnBrk="1" latinLnBrk="0" hangingPunct="1">
              <a:lnSpc>
                <a:spcPct val="90000"/>
              </a:lnSpc>
              <a:spcBef>
                <a:spcPts val="375"/>
              </a:spcBef>
              <a:buSzPct val="90000"/>
              <a:buFontTx/>
              <a:buBlip>
                <a:blip r:embed="rId3"/>
              </a:buBlip>
              <a:defRPr sz="1620" b="0" i="0" kern="1200">
                <a:solidFill>
                  <a:srgbClr val="3C3C3B"/>
                </a:solidFill>
                <a:latin typeface="Meta IGM" panose="02000503040000020004" pitchFamily="2" charset="0"/>
                <a:ea typeface="+mn-ea"/>
                <a:cs typeface="+mn-cs"/>
              </a:defRPr>
            </a:lvl4pPr>
            <a:lvl5pPr marL="1327037" indent="-243447" algn="l" defTabSz="685793" rtl="0" eaLnBrk="1" latinLnBrk="0" hangingPunct="1">
              <a:lnSpc>
                <a:spcPct val="90000"/>
              </a:lnSpc>
              <a:spcBef>
                <a:spcPts val="375"/>
              </a:spcBef>
              <a:buFontTx/>
              <a:buBlip>
                <a:blip r:embed="rId3"/>
              </a:buBlip>
              <a:defRPr sz="1620" b="0" i="0" kern="1200">
                <a:solidFill>
                  <a:srgbClr val="3C3C3B"/>
                </a:solidFill>
                <a:latin typeface="Meta IGM" panose="02000503040000020004" pitchFamily="2" charset="0"/>
                <a:ea typeface="+mn-ea"/>
                <a:cs typeface="+mn-cs"/>
              </a:defRPr>
            </a:lvl5pPr>
            <a:lvl6pPr marL="1885931" indent="-171448" algn="l" defTabSz="68579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28" indent="-171448" algn="l" defTabSz="68579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24" indent="-171448" algn="l" defTabSz="68579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21" indent="-171448" algn="l" defTabSz="68579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de-DE" sz="2160" spc="100" dirty="0">
                <a:latin typeface="Meta Head IGM Cond Light" panose="02000506030000020004" pitchFamily="2" charset="77"/>
              </a:rPr>
              <a:t>Bisher bekannte Regelungen in den Unternehmen</a:t>
            </a:r>
          </a:p>
        </p:txBody>
      </p:sp>
    </p:spTree>
    <p:extLst>
      <p:ext uri="{BB962C8B-B14F-4D97-AF65-F5344CB8AC3E}">
        <p14:creationId xmlns:p14="http://schemas.microsoft.com/office/powerpoint/2010/main" val="15655620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nhaltsplatzhalter 8"/>
          <p:cNvSpPr>
            <a:spLocks noGrp="1"/>
          </p:cNvSpPr>
          <p:nvPr>
            <p:ph sz="half" idx="1"/>
          </p:nvPr>
        </p:nvSpPr>
        <p:spPr>
          <a:xfrm>
            <a:off x="250827" y="2200392"/>
            <a:ext cx="4520556" cy="2352638"/>
          </a:xfrm>
        </p:spPr>
        <p:txBody>
          <a:bodyPr/>
          <a:lstStyle/>
          <a:p>
            <a:r>
              <a:rPr lang="de-DE" dirty="0" smtClean="0"/>
              <a:t>40 Prozent der Beschäftigten sagen, sie haben vom Arbeitgeber bisher gar </a:t>
            </a:r>
            <a:r>
              <a:rPr lang="de-DE" b="1" dirty="0" smtClean="0"/>
              <a:t>keine Hilfe </a:t>
            </a:r>
            <a:r>
              <a:rPr lang="de-DE" dirty="0" smtClean="0"/>
              <a:t>bekommen. </a:t>
            </a:r>
          </a:p>
          <a:p>
            <a:r>
              <a:rPr lang="de-DE" dirty="0" smtClean="0"/>
              <a:t>Für die anderen 60 Prozent hat der Arbeitgeber was gemacht. </a:t>
            </a:r>
            <a:br>
              <a:rPr lang="de-DE" dirty="0" smtClean="0"/>
            </a:br>
            <a:r>
              <a:rPr lang="de-DE" dirty="0" smtClean="0"/>
              <a:t>Aber: 51 Prozent sagen </a:t>
            </a:r>
            <a:r>
              <a:rPr lang="de-DE" b="1" dirty="0" smtClean="0"/>
              <a:t>„das reicht nicht“. </a:t>
            </a:r>
            <a:r>
              <a:rPr lang="de-DE" dirty="0" smtClean="0"/>
              <a:t>Sie fordern, dass in der Tarifrunde mehr rauskommt. </a:t>
            </a:r>
          </a:p>
        </p:txBody>
      </p:sp>
      <p:sp>
        <p:nvSpPr>
          <p:cNvPr id="5" name="Titel 4">
            <a:extLst>
              <a:ext uri="{FF2B5EF4-FFF2-40B4-BE49-F238E27FC236}">
                <a16:creationId xmlns:a16="http://schemas.microsoft.com/office/drawing/2014/main" id="{36C668B8-A8ED-3C42-89B3-BD8DB80C5B80}"/>
              </a:ext>
            </a:extLst>
          </p:cNvPr>
          <p:cNvSpPr>
            <a:spLocks noGrp="1"/>
          </p:cNvSpPr>
          <p:nvPr>
            <p:ph type="title"/>
          </p:nvPr>
        </p:nvSpPr>
        <p:spPr>
          <a:xfrm>
            <a:off x="250827" y="1077396"/>
            <a:ext cx="2903039" cy="500971"/>
          </a:xfrm>
        </p:spPr>
        <p:txBody>
          <a:bodyPr/>
          <a:lstStyle/>
          <a:p>
            <a:r>
              <a:rPr lang="de-DE" dirty="0" smtClean="0"/>
              <a:t>Reicht nicht!</a:t>
            </a:r>
            <a:endParaRPr lang="de-DE" dirty="0"/>
          </a:p>
        </p:txBody>
      </p:sp>
      <p:sp>
        <p:nvSpPr>
          <p:cNvPr id="6" name="Textplatzhalter 6">
            <a:extLst>
              <a:ext uri="{FF2B5EF4-FFF2-40B4-BE49-F238E27FC236}">
                <a16:creationId xmlns:a16="http://schemas.microsoft.com/office/drawing/2014/main" id="{D5065653-2D72-5048-AD9F-DD85F3B3A614}"/>
              </a:ext>
            </a:extLst>
          </p:cNvPr>
          <p:cNvSpPr>
            <a:spLocks noGrp="1"/>
          </p:cNvSpPr>
          <p:nvPr>
            <p:ph type="body" sz="quarter" idx="13"/>
          </p:nvPr>
        </p:nvSpPr>
        <p:spPr>
          <a:xfrm>
            <a:off x="250827" y="1482925"/>
            <a:ext cx="4649240" cy="599844"/>
          </a:xfrm>
        </p:spPr>
        <p:txBody>
          <a:bodyPr/>
          <a:lstStyle/>
          <a:p>
            <a:r>
              <a:rPr lang="de-DE" dirty="0" smtClean="0"/>
              <a:t>Es muss mehr kommen von den Arbeitgebern</a:t>
            </a:r>
            <a:endParaRPr lang="de-DE" dirty="0"/>
          </a:p>
        </p:txBody>
      </p:sp>
      <p:pic>
        <p:nvPicPr>
          <p:cNvPr id="4" name="Grafik 3"/>
          <p:cNvPicPr>
            <a:picLocks noChangeAspect="1"/>
          </p:cNvPicPr>
          <p:nvPr/>
        </p:nvPicPr>
        <p:blipFill>
          <a:blip r:embed="rId3"/>
          <a:stretch>
            <a:fillRect/>
          </a:stretch>
        </p:blipFill>
        <p:spPr>
          <a:xfrm>
            <a:off x="4775200" y="2284413"/>
            <a:ext cx="4117975" cy="2317340"/>
          </a:xfrm>
          <a:prstGeom prst="rect">
            <a:avLst/>
          </a:prstGeom>
        </p:spPr>
      </p:pic>
    </p:spTree>
    <p:extLst>
      <p:ext uri="{BB962C8B-B14F-4D97-AF65-F5344CB8AC3E}">
        <p14:creationId xmlns:p14="http://schemas.microsoft.com/office/powerpoint/2010/main" val="21660569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0825" y="2286605"/>
            <a:ext cx="4321176" cy="2126945"/>
          </a:xfrm>
        </p:spPr>
        <p:txBody>
          <a:bodyPr/>
          <a:lstStyle/>
          <a:p>
            <a:r>
              <a:rPr lang="de-DE" dirty="0" smtClean="0"/>
              <a:t>33 Jahre nach der Wiedervereinigung: </a:t>
            </a:r>
            <a:br>
              <a:rPr lang="de-DE" dirty="0" smtClean="0"/>
            </a:br>
            <a:r>
              <a:rPr lang="de-DE" dirty="0" smtClean="0"/>
              <a:t>Duldet keinen Aufschub mehr </a:t>
            </a:r>
            <a:endParaRPr lang="de-DE" dirty="0"/>
          </a:p>
          <a:p>
            <a:r>
              <a:rPr lang="de-DE" dirty="0" smtClean="0"/>
              <a:t>Bei MEWA und ALSCO bereits weitestgehend abgeschlossen</a:t>
            </a:r>
          </a:p>
          <a:p>
            <a:r>
              <a:rPr lang="de-DE" dirty="0" smtClean="0"/>
              <a:t>15% der Beschäftigten arbeiten im Osten: Kostenbelastung insgesamt überschaubar</a:t>
            </a:r>
            <a:endParaRPr lang="de-DE" dirty="0"/>
          </a:p>
        </p:txBody>
      </p:sp>
      <p:pic>
        <p:nvPicPr>
          <p:cNvPr id="6" name="Bildplatzhalter 5"/>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8609" r="8609"/>
          <a:stretch>
            <a:fillRect/>
          </a:stretch>
        </p:blipFill>
        <p:spPr>
          <a:xfrm>
            <a:off x="5282360" y="1842298"/>
            <a:ext cx="3610816" cy="2908514"/>
          </a:xfrm>
        </p:spPr>
      </p:pic>
      <p:sp>
        <p:nvSpPr>
          <p:cNvPr id="5" name="Titel 4"/>
          <p:cNvSpPr>
            <a:spLocks noGrp="1"/>
          </p:cNvSpPr>
          <p:nvPr>
            <p:ph type="title"/>
          </p:nvPr>
        </p:nvSpPr>
        <p:spPr/>
        <p:txBody>
          <a:bodyPr/>
          <a:lstStyle/>
          <a:p>
            <a:r>
              <a:rPr lang="de-DE" dirty="0" smtClean="0"/>
              <a:t>Angleichung Ost</a:t>
            </a:r>
            <a:endParaRPr lang="de-DE" dirty="0"/>
          </a:p>
        </p:txBody>
      </p:sp>
      <p:sp>
        <p:nvSpPr>
          <p:cNvPr id="3" name="Textplatzhalter 2"/>
          <p:cNvSpPr>
            <a:spLocks noGrp="1"/>
          </p:cNvSpPr>
          <p:nvPr>
            <p:ph type="body" sz="quarter" idx="13"/>
          </p:nvPr>
        </p:nvSpPr>
        <p:spPr/>
        <p:txBody>
          <a:bodyPr/>
          <a:lstStyle/>
          <a:p>
            <a:r>
              <a:rPr lang="de-DE" dirty="0" smtClean="0"/>
              <a:t>Unaufschiebbar</a:t>
            </a:r>
            <a:endParaRPr lang="de-DE" dirty="0"/>
          </a:p>
        </p:txBody>
      </p:sp>
    </p:spTree>
    <p:extLst>
      <p:ext uri="{BB962C8B-B14F-4D97-AF65-F5344CB8AC3E}">
        <p14:creationId xmlns:p14="http://schemas.microsoft.com/office/powerpoint/2010/main" val="40105658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0824" y="2151137"/>
            <a:ext cx="4640844" cy="2597496"/>
          </a:xfrm>
        </p:spPr>
        <p:txBody>
          <a:bodyPr/>
          <a:lstStyle/>
          <a:p>
            <a:r>
              <a:rPr lang="de-DE" dirty="0" smtClean="0"/>
              <a:t>Wichtiges Instrument für einen </a:t>
            </a:r>
            <a:r>
              <a:rPr lang="de-DE" b="1" dirty="0" smtClean="0"/>
              <a:t>gesunden Übergang in die Altersrente</a:t>
            </a:r>
          </a:p>
          <a:p>
            <a:r>
              <a:rPr lang="de-DE" b="1" dirty="0" smtClean="0"/>
              <a:t>Anspruchsquote</a:t>
            </a:r>
            <a:r>
              <a:rPr lang="de-DE" dirty="0" smtClean="0"/>
              <a:t> in vielen Betrieben zu niedrig</a:t>
            </a:r>
          </a:p>
          <a:p>
            <a:r>
              <a:rPr lang="de-DE" b="1" dirty="0" smtClean="0"/>
              <a:t>Aufzahlung</a:t>
            </a:r>
            <a:r>
              <a:rPr lang="de-DE" dirty="0" smtClean="0"/>
              <a:t> reicht häufig nicht, um den Lebensstandard zu sichern</a:t>
            </a:r>
          </a:p>
          <a:p>
            <a:pPr lvl="1"/>
            <a:r>
              <a:rPr lang="de-DE" dirty="0" smtClean="0"/>
              <a:t>Aktuell 565 Euro</a:t>
            </a:r>
          </a:p>
          <a:p>
            <a:pPr lvl="1"/>
            <a:r>
              <a:rPr lang="de-DE" dirty="0" smtClean="0"/>
              <a:t>Zum Vergleich: 750 Euro ab 2024 in der westdeutschen Textil- und Bekleidungsindustrie</a:t>
            </a:r>
            <a:endParaRPr lang="de-DE" dirty="0"/>
          </a:p>
        </p:txBody>
      </p:sp>
      <p:sp>
        <p:nvSpPr>
          <p:cNvPr id="4" name="Titel 3"/>
          <p:cNvSpPr>
            <a:spLocks noGrp="1"/>
          </p:cNvSpPr>
          <p:nvPr>
            <p:ph type="title"/>
          </p:nvPr>
        </p:nvSpPr>
        <p:spPr>
          <a:xfrm>
            <a:off x="250824" y="1081135"/>
            <a:ext cx="5952591" cy="500964"/>
          </a:xfrm>
        </p:spPr>
        <p:txBody>
          <a:bodyPr/>
          <a:lstStyle/>
          <a:p>
            <a:r>
              <a:rPr lang="de-DE" dirty="0" smtClean="0"/>
              <a:t>Altersteilzeit fortführen</a:t>
            </a:r>
            <a:endParaRPr lang="de-DE" dirty="0"/>
          </a:p>
        </p:txBody>
      </p:sp>
      <p:sp>
        <p:nvSpPr>
          <p:cNvPr id="5" name="Textplatzhalter 4"/>
          <p:cNvSpPr>
            <a:spLocks noGrp="1"/>
          </p:cNvSpPr>
          <p:nvPr>
            <p:ph type="body" sz="quarter" idx="13"/>
          </p:nvPr>
        </p:nvSpPr>
        <p:spPr/>
        <p:txBody>
          <a:bodyPr/>
          <a:lstStyle/>
          <a:p>
            <a:r>
              <a:rPr lang="de-DE" dirty="0" smtClean="0"/>
              <a:t>Bedingungen verbessern</a:t>
            </a:r>
            <a:endParaRPr lang="de-DE" dirty="0"/>
          </a:p>
        </p:txBody>
      </p:sp>
      <p:pic>
        <p:nvPicPr>
          <p:cNvPr id="8" name="Bildplatzhalter 7"/>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7921" r="17921"/>
          <a:stretch>
            <a:fillRect/>
          </a:stretch>
        </p:blipFill>
        <p:spPr>
          <a:xfrm>
            <a:off x="5524183" y="1727909"/>
            <a:ext cx="3368992" cy="2713725"/>
          </a:xfrm>
        </p:spPr>
      </p:pic>
    </p:spTree>
    <p:extLst>
      <p:ext uri="{BB962C8B-B14F-4D97-AF65-F5344CB8AC3E}">
        <p14:creationId xmlns:p14="http://schemas.microsoft.com/office/powerpoint/2010/main" val="7107254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Ökonomische Lage</a:t>
            </a:r>
            <a:br>
              <a:rPr lang="de-DE" dirty="0" smtClean="0"/>
            </a:br>
            <a:r>
              <a:rPr lang="de-DE" dirty="0" smtClean="0"/>
              <a:t>Uwe Fink</a:t>
            </a:r>
            <a:endParaRPr lang="de-DE" dirty="0"/>
          </a:p>
        </p:txBody>
      </p:sp>
    </p:spTree>
    <p:extLst>
      <p:ext uri="{BB962C8B-B14F-4D97-AF65-F5344CB8AC3E}">
        <p14:creationId xmlns:p14="http://schemas.microsoft.com/office/powerpoint/2010/main" val="9820065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50824" y="2314688"/>
            <a:ext cx="4910624" cy="2126945"/>
          </a:xfrm>
        </p:spPr>
        <p:txBody>
          <a:bodyPr/>
          <a:lstStyle/>
          <a:p>
            <a:r>
              <a:rPr lang="de-DE" dirty="0" smtClean="0"/>
              <a:t>Wichtige Absicherung der Einkommen in Krisenzeiten</a:t>
            </a:r>
          </a:p>
          <a:p>
            <a:r>
              <a:rPr lang="de-DE" dirty="0" smtClean="0"/>
              <a:t>Kolleg*innen mit niedrigen Einkommen kommen durch Kurzarbeit schnell in Existenznot</a:t>
            </a:r>
          </a:p>
          <a:p>
            <a:r>
              <a:rPr lang="de-DE" dirty="0" smtClean="0"/>
              <a:t>Aufzahlung zum Kurzarbeitergeld dauerhaft und verbindlich ausgestalten</a:t>
            </a:r>
          </a:p>
          <a:p>
            <a:endParaRPr lang="de-DE" dirty="0"/>
          </a:p>
        </p:txBody>
      </p:sp>
      <p:pic>
        <p:nvPicPr>
          <p:cNvPr id="4" name="Bildplatzhalter 3"/>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3450" r="3450"/>
          <a:stretch>
            <a:fillRect/>
          </a:stretch>
        </p:blipFill>
        <p:spPr>
          <a:xfrm>
            <a:off x="5380602" y="1588781"/>
            <a:ext cx="3512573" cy="2829380"/>
          </a:xfrm>
        </p:spPr>
      </p:pic>
      <p:sp>
        <p:nvSpPr>
          <p:cNvPr id="2" name="Titel 1"/>
          <p:cNvSpPr>
            <a:spLocks noGrp="1"/>
          </p:cNvSpPr>
          <p:nvPr>
            <p:ph type="title"/>
          </p:nvPr>
        </p:nvSpPr>
        <p:spPr>
          <a:xfrm>
            <a:off x="250824" y="1077396"/>
            <a:ext cx="3170740" cy="500971"/>
          </a:xfrm>
        </p:spPr>
        <p:txBody>
          <a:bodyPr/>
          <a:lstStyle/>
          <a:p>
            <a:r>
              <a:rPr lang="de-DE" dirty="0" smtClean="0"/>
              <a:t>TV Kurzarbeit</a:t>
            </a:r>
            <a:endParaRPr lang="de-DE" dirty="0"/>
          </a:p>
        </p:txBody>
      </p:sp>
      <p:sp>
        <p:nvSpPr>
          <p:cNvPr id="6" name="Textplatzhalter 5"/>
          <p:cNvSpPr>
            <a:spLocks noGrp="1"/>
          </p:cNvSpPr>
          <p:nvPr>
            <p:ph type="body" sz="quarter" idx="13"/>
          </p:nvPr>
        </p:nvSpPr>
        <p:spPr/>
        <p:txBody>
          <a:bodyPr/>
          <a:lstStyle/>
          <a:p>
            <a:r>
              <a:rPr lang="de-DE" dirty="0" smtClean="0"/>
              <a:t>unbefristet fortsetzen</a:t>
            </a:r>
            <a:endParaRPr lang="de-DE" dirty="0"/>
          </a:p>
        </p:txBody>
      </p:sp>
    </p:spTree>
    <p:extLst>
      <p:ext uri="{BB962C8B-B14F-4D97-AF65-F5344CB8AC3E}">
        <p14:creationId xmlns:p14="http://schemas.microsoft.com/office/powerpoint/2010/main" val="2850052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nhaltsplatzhalter 8"/>
          <p:cNvSpPr>
            <a:spLocks noGrp="1"/>
          </p:cNvSpPr>
          <p:nvPr>
            <p:ph sz="half" idx="1"/>
          </p:nvPr>
        </p:nvSpPr>
        <p:spPr>
          <a:xfrm>
            <a:off x="250826" y="1863701"/>
            <a:ext cx="4090829" cy="2800841"/>
          </a:xfrm>
        </p:spPr>
        <p:txBody>
          <a:bodyPr/>
          <a:lstStyle/>
          <a:p>
            <a:r>
              <a:rPr lang="de-DE" b="1" dirty="0" smtClean="0"/>
              <a:t>Gemeinsam mehr für alle: </a:t>
            </a:r>
            <a:br>
              <a:rPr lang="de-DE" b="1" dirty="0" smtClean="0"/>
            </a:br>
            <a:r>
              <a:rPr lang="de-DE" dirty="0" smtClean="0"/>
              <a:t>98% der Beschäftigten unterstützen </a:t>
            </a:r>
            <a:br>
              <a:rPr lang="de-DE" dirty="0" smtClean="0"/>
            </a:br>
            <a:r>
              <a:rPr lang="de-DE" dirty="0" smtClean="0"/>
              <a:t>unseren Plan in der Tarifbewegung.</a:t>
            </a:r>
            <a:endParaRPr lang="de-DE" b="1" dirty="0" smtClean="0"/>
          </a:p>
          <a:p>
            <a:r>
              <a:rPr lang="de-DE" b="1" dirty="0" smtClean="0"/>
              <a:t>Warnstreiks: </a:t>
            </a:r>
            <a:r>
              <a:rPr lang="de-DE" dirty="0" smtClean="0"/>
              <a:t>Über 60 Prozent der Beschäftigten wissen schon jetzt, dass sie an Warnstreiks teilnehmen wollen!</a:t>
            </a:r>
          </a:p>
          <a:p>
            <a:r>
              <a:rPr lang="de-DE" b="1" dirty="0" smtClean="0"/>
              <a:t>Großes öffentlichen Interesse </a:t>
            </a:r>
            <a:r>
              <a:rPr lang="de-DE" dirty="0" smtClean="0"/>
              <a:t>an aktuellen Tarifbewegungen, Arbeitskämpfen und Tarifergebnissen</a:t>
            </a:r>
          </a:p>
          <a:p>
            <a:endParaRPr lang="de-DE" dirty="0"/>
          </a:p>
        </p:txBody>
      </p:sp>
      <p:sp>
        <p:nvSpPr>
          <p:cNvPr id="5" name="Titel 4">
            <a:extLst>
              <a:ext uri="{FF2B5EF4-FFF2-40B4-BE49-F238E27FC236}">
                <a16:creationId xmlns:a16="http://schemas.microsoft.com/office/drawing/2014/main" id="{36C668B8-A8ED-3C42-89B3-BD8DB80C5B80}"/>
              </a:ext>
            </a:extLst>
          </p:cNvPr>
          <p:cNvSpPr>
            <a:spLocks noGrp="1"/>
          </p:cNvSpPr>
          <p:nvPr>
            <p:ph type="title"/>
          </p:nvPr>
        </p:nvSpPr>
        <p:spPr>
          <a:xfrm>
            <a:off x="250827" y="1084952"/>
            <a:ext cx="5564024" cy="500971"/>
          </a:xfrm>
        </p:spPr>
        <p:txBody>
          <a:bodyPr/>
          <a:lstStyle/>
          <a:p>
            <a:r>
              <a:rPr lang="de-DE" dirty="0" smtClean="0"/>
              <a:t>Hohe Streikbereitschaft</a:t>
            </a:r>
            <a:endParaRPr lang="de-DE" dirty="0"/>
          </a:p>
        </p:txBody>
      </p:sp>
      <p:pic>
        <p:nvPicPr>
          <p:cNvPr id="7" name="Grafik 6"/>
          <p:cNvPicPr>
            <a:picLocks noChangeAspect="1"/>
          </p:cNvPicPr>
          <p:nvPr/>
        </p:nvPicPr>
        <p:blipFill>
          <a:blip r:embed="rId3"/>
          <a:stretch>
            <a:fillRect/>
          </a:stretch>
        </p:blipFill>
        <p:spPr>
          <a:xfrm>
            <a:off x="4572000" y="1590505"/>
            <a:ext cx="2966224" cy="1673616"/>
          </a:xfrm>
          <a:prstGeom prst="rect">
            <a:avLst/>
          </a:prstGeom>
        </p:spPr>
      </p:pic>
      <p:pic>
        <p:nvPicPr>
          <p:cNvPr id="11" name="Grafik 10"/>
          <p:cNvPicPr>
            <a:picLocks noChangeAspect="1"/>
          </p:cNvPicPr>
          <p:nvPr/>
        </p:nvPicPr>
        <p:blipFill>
          <a:blip r:embed="rId4"/>
          <a:stretch>
            <a:fillRect/>
          </a:stretch>
        </p:blipFill>
        <p:spPr>
          <a:xfrm>
            <a:off x="5926951" y="3343273"/>
            <a:ext cx="2966224" cy="1683225"/>
          </a:xfrm>
          <a:prstGeom prst="rect">
            <a:avLst/>
          </a:prstGeom>
        </p:spPr>
      </p:pic>
    </p:spTree>
    <p:extLst>
      <p:ext uri="{BB962C8B-B14F-4D97-AF65-F5344CB8AC3E}">
        <p14:creationId xmlns:p14="http://schemas.microsoft.com/office/powerpoint/2010/main" val="9668379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D0AECFF-1BC9-CF47-8179-95783533018C}"/>
              </a:ext>
            </a:extLst>
          </p:cNvPr>
          <p:cNvSpPr>
            <a:spLocks noGrp="1"/>
          </p:cNvSpPr>
          <p:nvPr>
            <p:ph type="ctrTitle"/>
          </p:nvPr>
        </p:nvSpPr>
        <p:spPr>
          <a:xfrm>
            <a:off x="255325" y="1938861"/>
            <a:ext cx="7450758" cy="1096967"/>
          </a:xfrm>
        </p:spPr>
        <p:txBody>
          <a:bodyPr/>
          <a:lstStyle/>
          <a:p>
            <a:r>
              <a:rPr lang="de-DE" dirty="0" smtClean="0"/>
              <a:t>Danke für die Aufmerksamkeit</a:t>
            </a:r>
            <a:br>
              <a:rPr lang="de-DE" dirty="0" smtClean="0"/>
            </a:br>
            <a:r>
              <a:rPr lang="de-DE" dirty="0" smtClean="0"/>
              <a:t>Tarif WIRKT</a:t>
            </a:r>
            <a:endParaRPr lang="de-DE" dirty="0"/>
          </a:p>
        </p:txBody>
      </p:sp>
    </p:spTree>
    <p:extLst>
      <p:ext uri="{BB962C8B-B14F-4D97-AF65-F5344CB8AC3E}">
        <p14:creationId xmlns:p14="http://schemas.microsoft.com/office/powerpoint/2010/main" val="23276123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idx="4294967295"/>
          </p:nvPr>
        </p:nvSpPr>
        <p:spPr>
          <a:xfrm>
            <a:off x="286862" y="1096965"/>
            <a:ext cx="4285137" cy="498475"/>
          </a:xfrm>
        </p:spPr>
        <p:txBody>
          <a:bodyPr/>
          <a:lstStyle/>
          <a:p>
            <a:r>
              <a:rPr lang="de-DE" spc="120" dirty="0" smtClean="0">
                <a:solidFill>
                  <a:schemeClr val="tx1"/>
                </a:solidFill>
              </a:rPr>
              <a:t>Einflussfaktoren</a:t>
            </a:r>
            <a:endParaRPr lang="de-DE" spc="120" dirty="0">
              <a:solidFill>
                <a:schemeClr val="tx1"/>
              </a:solidFill>
            </a:endParaRPr>
          </a:p>
        </p:txBody>
      </p:sp>
      <p:sp>
        <p:nvSpPr>
          <p:cNvPr id="10" name="Freihandform 9"/>
          <p:cNvSpPr/>
          <p:nvPr/>
        </p:nvSpPr>
        <p:spPr>
          <a:xfrm>
            <a:off x="2647335" y="1875016"/>
            <a:ext cx="2071925" cy="2760018"/>
          </a:xfrm>
          <a:custGeom>
            <a:avLst/>
            <a:gdLst>
              <a:gd name="connsiteX0" fmla="*/ 0 w 2429867"/>
              <a:gd name="connsiteY0" fmla="*/ 0 h 1457920"/>
              <a:gd name="connsiteX1" fmla="*/ 2429867 w 2429867"/>
              <a:gd name="connsiteY1" fmla="*/ 0 h 1457920"/>
              <a:gd name="connsiteX2" fmla="*/ 2429867 w 2429867"/>
              <a:gd name="connsiteY2" fmla="*/ 1457920 h 1457920"/>
              <a:gd name="connsiteX3" fmla="*/ 0 w 2429867"/>
              <a:gd name="connsiteY3" fmla="*/ 1457920 h 1457920"/>
              <a:gd name="connsiteX4" fmla="*/ 0 w 2429867"/>
              <a:gd name="connsiteY4" fmla="*/ 0 h 1457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867" h="1457920">
                <a:moveTo>
                  <a:pt x="0" y="0"/>
                </a:moveTo>
                <a:lnTo>
                  <a:pt x="2429867" y="0"/>
                </a:lnTo>
                <a:lnTo>
                  <a:pt x="2429867" y="1457920"/>
                </a:lnTo>
                <a:lnTo>
                  <a:pt x="0" y="1457920"/>
                </a:lnTo>
                <a:lnTo>
                  <a:pt x="0" y="0"/>
                </a:lnTo>
                <a:close/>
              </a:path>
            </a:pathLst>
          </a:custGeom>
          <a:solidFill>
            <a:srgbClr val="E3051B"/>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7158" tIns="117158" rIns="117158" bIns="117158" numCol="1" spcCol="1270" anchor="ctr" anchorCtr="0">
            <a:noAutofit/>
          </a:bodyPr>
          <a:lstStyle/>
          <a:p>
            <a:pPr algn="ctr" defTabSz="1366838">
              <a:lnSpc>
                <a:spcPct val="90000"/>
              </a:lnSpc>
              <a:spcAft>
                <a:spcPct val="35000"/>
              </a:spcAft>
            </a:pPr>
            <a:r>
              <a:rPr lang="de-DE" sz="3075" spc="100" dirty="0">
                <a:solidFill>
                  <a:srgbClr val="FFFFFF"/>
                </a:solidFill>
                <a:latin typeface="+mj-lt"/>
              </a:rPr>
              <a:t>Textile Dienste</a:t>
            </a:r>
          </a:p>
        </p:txBody>
      </p:sp>
      <p:sp>
        <p:nvSpPr>
          <p:cNvPr id="9" name="Freihandform 8"/>
          <p:cNvSpPr/>
          <p:nvPr/>
        </p:nvSpPr>
        <p:spPr>
          <a:xfrm>
            <a:off x="463180" y="1875016"/>
            <a:ext cx="1440025" cy="344616"/>
          </a:xfrm>
          <a:custGeom>
            <a:avLst/>
            <a:gdLst>
              <a:gd name="connsiteX0" fmla="*/ 0 w 2429867"/>
              <a:gd name="connsiteY0" fmla="*/ 0 h 1457920"/>
              <a:gd name="connsiteX1" fmla="*/ 2429867 w 2429867"/>
              <a:gd name="connsiteY1" fmla="*/ 0 h 1457920"/>
              <a:gd name="connsiteX2" fmla="*/ 2429867 w 2429867"/>
              <a:gd name="connsiteY2" fmla="*/ 1457920 h 1457920"/>
              <a:gd name="connsiteX3" fmla="*/ 0 w 2429867"/>
              <a:gd name="connsiteY3" fmla="*/ 1457920 h 1457920"/>
              <a:gd name="connsiteX4" fmla="*/ 0 w 2429867"/>
              <a:gd name="connsiteY4" fmla="*/ 0 h 1457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867" h="1457920">
                <a:moveTo>
                  <a:pt x="0" y="0"/>
                </a:moveTo>
                <a:lnTo>
                  <a:pt x="2429867" y="0"/>
                </a:lnTo>
                <a:lnTo>
                  <a:pt x="2429867" y="1457920"/>
                </a:lnTo>
                <a:lnTo>
                  <a:pt x="0" y="1457920"/>
                </a:lnTo>
                <a:lnTo>
                  <a:pt x="0" y="0"/>
                </a:lnTo>
                <a:close/>
              </a:path>
            </a:pathLst>
          </a:custGeom>
          <a:solidFill>
            <a:srgbClr val="F3F3F3"/>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585" tIns="108585" rIns="108585" bIns="108585" numCol="1" spcCol="1270" anchor="t" anchorCtr="0">
            <a:noAutofit/>
          </a:bodyPr>
          <a:lstStyle/>
          <a:p>
            <a:pPr marL="0" lvl="1" algn="ctr" defTabSz="1000125">
              <a:lnSpc>
                <a:spcPct val="90000"/>
              </a:lnSpc>
              <a:spcAft>
                <a:spcPct val="15000"/>
              </a:spcAft>
            </a:pPr>
            <a:r>
              <a:rPr lang="de-DE" sz="1500" b="1" dirty="0">
                <a:solidFill>
                  <a:schemeClr val="tx2">
                    <a:lumMod val="50000"/>
                  </a:schemeClr>
                </a:solidFill>
              </a:rPr>
              <a:t>Zulieferer</a:t>
            </a:r>
          </a:p>
        </p:txBody>
      </p:sp>
      <p:sp>
        <p:nvSpPr>
          <p:cNvPr id="11" name="Freihandform 10"/>
          <p:cNvSpPr/>
          <p:nvPr/>
        </p:nvSpPr>
        <p:spPr>
          <a:xfrm>
            <a:off x="5204677" y="2376485"/>
            <a:ext cx="1608971" cy="594471"/>
          </a:xfrm>
          <a:custGeom>
            <a:avLst/>
            <a:gdLst>
              <a:gd name="connsiteX0" fmla="*/ 0 w 2429867"/>
              <a:gd name="connsiteY0" fmla="*/ 0 h 1457920"/>
              <a:gd name="connsiteX1" fmla="*/ 2429867 w 2429867"/>
              <a:gd name="connsiteY1" fmla="*/ 0 h 1457920"/>
              <a:gd name="connsiteX2" fmla="*/ 2429867 w 2429867"/>
              <a:gd name="connsiteY2" fmla="*/ 1457920 h 1457920"/>
              <a:gd name="connsiteX3" fmla="*/ 0 w 2429867"/>
              <a:gd name="connsiteY3" fmla="*/ 1457920 h 1457920"/>
              <a:gd name="connsiteX4" fmla="*/ 0 w 2429867"/>
              <a:gd name="connsiteY4" fmla="*/ 0 h 1457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867" h="1457920">
                <a:moveTo>
                  <a:pt x="0" y="0"/>
                </a:moveTo>
                <a:lnTo>
                  <a:pt x="2429867" y="0"/>
                </a:lnTo>
                <a:lnTo>
                  <a:pt x="2429867" y="1457920"/>
                </a:lnTo>
                <a:lnTo>
                  <a:pt x="0" y="1457920"/>
                </a:lnTo>
                <a:lnTo>
                  <a:pt x="0" y="0"/>
                </a:lnTo>
                <a:close/>
              </a:path>
            </a:pathLst>
          </a:custGeom>
          <a:solidFill>
            <a:schemeClr val="accent6">
              <a:lumMod val="10000"/>
              <a:lumOff val="90000"/>
            </a:schemeClr>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585" tIns="108585" rIns="108585" bIns="108585" numCol="1" spcCol="1270" anchor="t" anchorCtr="0">
            <a:noAutofit/>
          </a:bodyPr>
          <a:lstStyle/>
          <a:p>
            <a:pPr marL="0" lvl="1" defTabSz="1000125">
              <a:lnSpc>
                <a:spcPct val="90000"/>
              </a:lnSpc>
              <a:spcAft>
                <a:spcPct val="15000"/>
              </a:spcAft>
            </a:pPr>
            <a:r>
              <a:rPr lang="de-DE" sz="1500" b="1" dirty="0">
                <a:solidFill>
                  <a:srgbClr val="000000"/>
                </a:solidFill>
              </a:rPr>
              <a:t>Verarbeitendes Gewerbe</a:t>
            </a:r>
          </a:p>
        </p:txBody>
      </p:sp>
      <p:sp>
        <p:nvSpPr>
          <p:cNvPr id="12" name="Freihandform 11"/>
          <p:cNvSpPr/>
          <p:nvPr/>
        </p:nvSpPr>
        <p:spPr>
          <a:xfrm>
            <a:off x="286863" y="2358896"/>
            <a:ext cx="1792660" cy="1476241"/>
          </a:xfrm>
          <a:custGeom>
            <a:avLst/>
            <a:gdLst>
              <a:gd name="connsiteX0" fmla="*/ 0 w 2429867"/>
              <a:gd name="connsiteY0" fmla="*/ 0 h 1457920"/>
              <a:gd name="connsiteX1" fmla="*/ 2429867 w 2429867"/>
              <a:gd name="connsiteY1" fmla="*/ 0 h 1457920"/>
              <a:gd name="connsiteX2" fmla="*/ 2429867 w 2429867"/>
              <a:gd name="connsiteY2" fmla="*/ 1457920 h 1457920"/>
              <a:gd name="connsiteX3" fmla="*/ 0 w 2429867"/>
              <a:gd name="connsiteY3" fmla="*/ 1457920 h 1457920"/>
              <a:gd name="connsiteX4" fmla="*/ 0 w 2429867"/>
              <a:gd name="connsiteY4" fmla="*/ 0 h 1457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867" h="1457920">
                <a:moveTo>
                  <a:pt x="0" y="0"/>
                </a:moveTo>
                <a:lnTo>
                  <a:pt x="2429867" y="0"/>
                </a:lnTo>
                <a:lnTo>
                  <a:pt x="2429867" y="1457920"/>
                </a:lnTo>
                <a:lnTo>
                  <a:pt x="0" y="1457920"/>
                </a:lnTo>
                <a:lnTo>
                  <a:pt x="0" y="0"/>
                </a:lnTo>
                <a:close/>
              </a:path>
            </a:pathLst>
          </a:custGeom>
          <a:solidFill>
            <a:srgbClr val="F3F3F3"/>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7158" tIns="117158" rIns="117158" bIns="117158" numCol="1" spcCol="1270" anchor="ctr" anchorCtr="0">
            <a:noAutofit/>
          </a:bodyPr>
          <a:lstStyle/>
          <a:p>
            <a:pPr marL="171450" indent="-171450" defTabSz="1366838">
              <a:lnSpc>
                <a:spcPct val="90000"/>
              </a:lnSpc>
              <a:spcAft>
                <a:spcPct val="35000"/>
              </a:spcAft>
              <a:buFont typeface="Wingdings" panose="05000000000000000000" pitchFamily="2" charset="2"/>
              <a:buChar char="Ø"/>
            </a:pPr>
            <a:r>
              <a:rPr lang="de-DE" sz="1100" b="1" dirty="0" smtClean="0">
                <a:solidFill>
                  <a:schemeClr val="tx2">
                    <a:lumMod val="50000"/>
                  </a:schemeClr>
                </a:solidFill>
              </a:rPr>
              <a:t>Maschinenbau</a:t>
            </a:r>
            <a:endParaRPr lang="de-DE" sz="1100" b="1" dirty="0">
              <a:solidFill>
                <a:schemeClr val="tx2">
                  <a:lumMod val="50000"/>
                </a:schemeClr>
              </a:solidFill>
            </a:endParaRPr>
          </a:p>
          <a:p>
            <a:pPr marL="171450" indent="-171450" defTabSz="1366838">
              <a:lnSpc>
                <a:spcPct val="90000"/>
              </a:lnSpc>
              <a:spcAft>
                <a:spcPct val="35000"/>
              </a:spcAft>
              <a:buFont typeface="Wingdings" panose="05000000000000000000" pitchFamily="2" charset="2"/>
              <a:buChar char="Ø"/>
            </a:pPr>
            <a:r>
              <a:rPr lang="de-DE" sz="1100" b="1" dirty="0" smtClean="0">
                <a:solidFill>
                  <a:schemeClr val="tx2">
                    <a:lumMod val="50000"/>
                  </a:schemeClr>
                </a:solidFill>
              </a:rPr>
              <a:t>Chemische Industrie</a:t>
            </a:r>
          </a:p>
          <a:p>
            <a:pPr marL="171450" indent="-171450" defTabSz="1366838">
              <a:lnSpc>
                <a:spcPct val="90000"/>
              </a:lnSpc>
              <a:spcAft>
                <a:spcPct val="35000"/>
              </a:spcAft>
              <a:buFont typeface="Wingdings" panose="05000000000000000000" pitchFamily="2" charset="2"/>
              <a:buChar char="Ø"/>
            </a:pPr>
            <a:r>
              <a:rPr lang="de-DE" sz="1100" b="1" dirty="0" smtClean="0">
                <a:solidFill>
                  <a:schemeClr val="tx2">
                    <a:lumMod val="50000"/>
                  </a:schemeClr>
                </a:solidFill>
              </a:rPr>
              <a:t>Waschmittelhersteller</a:t>
            </a:r>
            <a:endParaRPr lang="de-DE" sz="1100" b="1" dirty="0">
              <a:solidFill>
                <a:schemeClr val="tx2">
                  <a:lumMod val="50000"/>
                </a:schemeClr>
              </a:solidFill>
            </a:endParaRPr>
          </a:p>
          <a:p>
            <a:pPr marL="214313" indent="-214313" defTabSz="1366838">
              <a:lnSpc>
                <a:spcPct val="90000"/>
              </a:lnSpc>
              <a:spcAft>
                <a:spcPct val="35000"/>
              </a:spcAft>
              <a:buFont typeface="Wingdings" panose="05000000000000000000" pitchFamily="2" charset="2"/>
              <a:buChar char="Ø"/>
            </a:pPr>
            <a:r>
              <a:rPr lang="de-DE" sz="1100" b="1" dirty="0">
                <a:solidFill>
                  <a:schemeClr val="tx2">
                    <a:lumMod val="50000"/>
                  </a:schemeClr>
                </a:solidFill>
              </a:rPr>
              <a:t>…</a:t>
            </a:r>
          </a:p>
        </p:txBody>
      </p:sp>
      <p:sp>
        <p:nvSpPr>
          <p:cNvPr id="14" name="Freihandform 13"/>
          <p:cNvSpPr/>
          <p:nvPr/>
        </p:nvSpPr>
        <p:spPr>
          <a:xfrm>
            <a:off x="6156227" y="1084831"/>
            <a:ext cx="1440025" cy="344616"/>
          </a:xfrm>
          <a:custGeom>
            <a:avLst/>
            <a:gdLst>
              <a:gd name="connsiteX0" fmla="*/ 0 w 2429867"/>
              <a:gd name="connsiteY0" fmla="*/ 0 h 1457920"/>
              <a:gd name="connsiteX1" fmla="*/ 2429867 w 2429867"/>
              <a:gd name="connsiteY1" fmla="*/ 0 h 1457920"/>
              <a:gd name="connsiteX2" fmla="*/ 2429867 w 2429867"/>
              <a:gd name="connsiteY2" fmla="*/ 1457920 h 1457920"/>
              <a:gd name="connsiteX3" fmla="*/ 0 w 2429867"/>
              <a:gd name="connsiteY3" fmla="*/ 1457920 h 1457920"/>
              <a:gd name="connsiteX4" fmla="*/ 0 w 2429867"/>
              <a:gd name="connsiteY4" fmla="*/ 0 h 1457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867" h="1457920">
                <a:moveTo>
                  <a:pt x="0" y="0"/>
                </a:moveTo>
                <a:lnTo>
                  <a:pt x="2429867" y="0"/>
                </a:lnTo>
                <a:lnTo>
                  <a:pt x="2429867" y="1457920"/>
                </a:lnTo>
                <a:lnTo>
                  <a:pt x="0" y="1457920"/>
                </a:lnTo>
                <a:lnTo>
                  <a:pt x="0" y="0"/>
                </a:lnTo>
                <a:close/>
              </a:path>
            </a:pathLst>
          </a:custGeom>
          <a:solidFill>
            <a:schemeClr val="accent6">
              <a:lumMod val="25000"/>
              <a:lumOff val="75000"/>
            </a:schemeClr>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585" tIns="108585" rIns="108585" bIns="108585" numCol="1" spcCol="1270" anchor="t" anchorCtr="0">
            <a:noAutofit/>
          </a:bodyPr>
          <a:lstStyle/>
          <a:p>
            <a:pPr marL="0" lvl="1" algn="ctr" defTabSz="1000125">
              <a:lnSpc>
                <a:spcPct val="90000"/>
              </a:lnSpc>
              <a:spcAft>
                <a:spcPct val="15000"/>
              </a:spcAft>
            </a:pPr>
            <a:r>
              <a:rPr lang="de-DE" sz="1500" b="1" dirty="0">
                <a:solidFill>
                  <a:srgbClr val="000000"/>
                </a:solidFill>
              </a:rPr>
              <a:t>Nachfrage</a:t>
            </a:r>
          </a:p>
        </p:txBody>
      </p:sp>
      <p:sp>
        <p:nvSpPr>
          <p:cNvPr id="16" name="Freihandform 15"/>
          <p:cNvSpPr/>
          <p:nvPr/>
        </p:nvSpPr>
        <p:spPr>
          <a:xfrm>
            <a:off x="5211289" y="3075254"/>
            <a:ext cx="1608971" cy="594471"/>
          </a:xfrm>
          <a:custGeom>
            <a:avLst/>
            <a:gdLst>
              <a:gd name="connsiteX0" fmla="*/ 0 w 2429867"/>
              <a:gd name="connsiteY0" fmla="*/ 0 h 1457920"/>
              <a:gd name="connsiteX1" fmla="*/ 2429867 w 2429867"/>
              <a:gd name="connsiteY1" fmla="*/ 0 h 1457920"/>
              <a:gd name="connsiteX2" fmla="*/ 2429867 w 2429867"/>
              <a:gd name="connsiteY2" fmla="*/ 1457920 h 1457920"/>
              <a:gd name="connsiteX3" fmla="*/ 0 w 2429867"/>
              <a:gd name="connsiteY3" fmla="*/ 1457920 h 1457920"/>
              <a:gd name="connsiteX4" fmla="*/ 0 w 2429867"/>
              <a:gd name="connsiteY4" fmla="*/ 0 h 1457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867" h="1457920">
                <a:moveTo>
                  <a:pt x="0" y="0"/>
                </a:moveTo>
                <a:lnTo>
                  <a:pt x="2429867" y="0"/>
                </a:lnTo>
                <a:lnTo>
                  <a:pt x="2429867" y="1457920"/>
                </a:lnTo>
                <a:lnTo>
                  <a:pt x="0" y="1457920"/>
                </a:lnTo>
                <a:lnTo>
                  <a:pt x="0" y="0"/>
                </a:lnTo>
                <a:close/>
              </a:path>
            </a:pathLst>
          </a:custGeom>
          <a:solidFill>
            <a:schemeClr val="accent6">
              <a:lumMod val="10000"/>
              <a:lumOff val="90000"/>
            </a:schemeClr>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585" tIns="108585" rIns="108585" bIns="108585" numCol="1" spcCol="1270" anchor="t" anchorCtr="0">
            <a:noAutofit/>
          </a:bodyPr>
          <a:lstStyle/>
          <a:p>
            <a:pPr marL="0" lvl="1" defTabSz="1000125">
              <a:lnSpc>
                <a:spcPct val="90000"/>
              </a:lnSpc>
              <a:spcAft>
                <a:spcPct val="15000"/>
              </a:spcAft>
            </a:pPr>
            <a:r>
              <a:rPr lang="de-DE" sz="1500" b="1" dirty="0">
                <a:solidFill>
                  <a:srgbClr val="000000"/>
                </a:solidFill>
              </a:rPr>
              <a:t>Hotel-, und Gastgewerbe</a:t>
            </a:r>
          </a:p>
        </p:txBody>
      </p:sp>
      <p:sp>
        <p:nvSpPr>
          <p:cNvPr id="17" name="Freihandform 16"/>
          <p:cNvSpPr/>
          <p:nvPr/>
        </p:nvSpPr>
        <p:spPr>
          <a:xfrm>
            <a:off x="5211288" y="3957112"/>
            <a:ext cx="1608971" cy="512509"/>
          </a:xfrm>
          <a:custGeom>
            <a:avLst/>
            <a:gdLst>
              <a:gd name="connsiteX0" fmla="*/ 0 w 2429867"/>
              <a:gd name="connsiteY0" fmla="*/ 0 h 1457920"/>
              <a:gd name="connsiteX1" fmla="*/ 2429867 w 2429867"/>
              <a:gd name="connsiteY1" fmla="*/ 0 h 1457920"/>
              <a:gd name="connsiteX2" fmla="*/ 2429867 w 2429867"/>
              <a:gd name="connsiteY2" fmla="*/ 1457920 h 1457920"/>
              <a:gd name="connsiteX3" fmla="*/ 0 w 2429867"/>
              <a:gd name="connsiteY3" fmla="*/ 1457920 h 1457920"/>
              <a:gd name="connsiteX4" fmla="*/ 0 w 2429867"/>
              <a:gd name="connsiteY4" fmla="*/ 0 h 1457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9867" h="1457920">
                <a:moveTo>
                  <a:pt x="0" y="0"/>
                </a:moveTo>
                <a:lnTo>
                  <a:pt x="2429867" y="0"/>
                </a:lnTo>
                <a:lnTo>
                  <a:pt x="2429867" y="1457920"/>
                </a:lnTo>
                <a:lnTo>
                  <a:pt x="0" y="1457920"/>
                </a:lnTo>
                <a:lnTo>
                  <a:pt x="0" y="0"/>
                </a:lnTo>
                <a:close/>
              </a:path>
            </a:pathLst>
          </a:custGeom>
          <a:solidFill>
            <a:schemeClr val="accent6">
              <a:lumMod val="10000"/>
              <a:lumOff val="90000"/>
            </a:schemeClr>
          </a:solidFill>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585" tIns="72000" rIns="108585" bIns="108585" numCol="1" spcCol="1270" anchor="t" anchorCtr="0">
            <a:noAutofit/>
          </a:bodyPr>
          <a:lstStyle/>
          <a:p>
            <a:pPr marL="0" lvl="1" defTabSz="1000125">
              <a:lnSpc>
                <a:spcPct val="90000"/>
              </a:lnSpc>
              <a:spcAft>
                <a:spcPct val="15000"/>
              </a:spcAft>
            </a:pPr>
            <a:r>
              <a:rPr lang="de-DE" sz="1500" b="1" dirty="0" smtClean="0">
                <a:solidFill>
                  <a:srgbClr val="000000"/>
                </a:solidFill>
              </a:rPr>
              <a:t>Gesundheits-wesen</a:t>
            </a:r>
            <a:endParaRPr lang="de-DE" sz="1500" b="1" dirty="0">
              <a:solidFill>
                <a:srgbClr val="000000"/>
              </a:solidFill>
            </a:endParaRPr>
          </a:p>
        </p:txBody>
      </p:sp>
      <p:sp>
        <p:nvSpPr>
          <p:cNvPr id="19" name="Textfeld 18"/>
          <p:cNvSpPr txBox="1"/>
          <p:nvPr/>
        </p:nvSpPr>
        <p:spPr>
          <a:xfrm rot="16200000">
            <a:off x="6724032" y="2906151"/>
            <a:ext cx="1744440" cy="306662"/>
          </a:xfrm>
          <a:prstGeom prst="rect">
            <a:avLst/>
          </a:prstGeom>
          <a:solidFill>
            <a:schemeClr val="bg1">
              <a:lumMod val="75000"/>
            </a:schemeClr>
          </a:solidFill>
          <a:effectLst>
            <a:outerShdw blurRad="50800" dist="38100" dir="2700000" algn="tl" rotWithShape="0">
              <a:prstClr val="black">
                <a:alpha val="40000"/>
              </a:prstClr>
            </a:outerShdw>
          </a:effectLst>
        </p:spPr>
        <p:txBody>
          <a:bodyPr vert="horz" wrap="square" rtlCol="0" anchor="t">
            <a:normAutofit lnSpcReduction="10000"/>
          </a:bodyPr>
          <a:lstStyle/>
          <a:p>
            <a:pPr algn="ctr">
              <a:buNone/>
            </a:pPr>
            <a:r>
              <a:rPr lang="de-DE" sz="1500" b="1" dirty="0" smtClean="0"/>
              <a:t>Binnenmarkt</a:t>
            </a:r>
            <a:endParaRPr lang="de-DE" sz="1500" b="1" dirty="0"/>
          </a:p>
        </p:txBody>
      </p:sp>
      <p:sp>
        <p:nvSpPr>
          <p:cNvPr id="4" name="Textfeld 3"/>
          <p:cNvSpPr txBox="1"/>
          <p:nvPr/>
        </p:nvSpPr>
        <p:spPr>
          <a:xfrm>
            <a:off x="5211289" y="1477374"/>
            <a:ext cx="3274347" cy="300082"/>
          </a:xfrm>
          <a:prstGeom prst="rect">
            <a:avLst/>
          </a:prstGeom>
          <a:solidFill>
            <a:schemeClr val="bg1">
              <a:lumMod val="75000"/>
            </a:schemeClr>
          </a:solidFill>
          <a:effectLst>
            <a:outerShdw blurRad="50800" dist="38100" dir="2700000" algn="tl" rotWithShape="0">
              <a:prstClr val="black">
                <a:alpha val="40000"/>
              </a:prstClr>
            </a:outerShdw>
          </a:effectLst>
        </p:spPr>
        <p:txBody>
          <a:bodyPr wrap="square" rtlCol="0">
            <a:spAutoFit/>
          </a:bodyPr>
          <a:lstStyle/>
          <a:p>
            <a:pPr>
              <a:buNone/>
            </a:pPr>
            <a:r>
              <a:rPr lang="de-DE" b="1" dirty="0"/>
              <a:t>Entwicklung Weltwirtschaft</a:t>
            </a:r>
          </a:p>
        </p:txBody>
      </p:sp>
      <p:sp>
        <p:nvSpPr>
          <p:cNvPr id="6" name="Textfeld 5"/>
          <p:cNvSpPr txBox="1"/>
          <p:nvPr/>
        </p:nvSpPr>
        <p:spPr>
          <a:xfrm>
            <a:off x="6998110" y="3965124"/>
            <a:ext cx="1865568" cy="507831"/>
          </a:xfrm>
          <a:prstGeom prst="rect">
            <a:avLst/>
          </a:prstGeom>
          <a:solidFill>
            <a:srgbClr val="80BBDC"/>
          </a:solidFill>
          <a:effectLst>
            <a:outerShdw blurRad="50800" dist="38100" dir="2700000" algn="tl" rotWithShape="0">
              <a:prstClr val="black">
                <a:alpha val="40000"/>
              </a:prstClr>
            </a:outerShdw>
          </a:effectLst>
        </p:spPr>
        <p:txBody>
          <a:bodyPr wrap="square" rtlCol="0">
            <a:spAutoFit/>
          </a:bodyPr>
          <a:lstStyle/>
          <a:p>
            <a:pPr>
              <a:buNone/>
            </a:pPr>
            <a:r>
              <a:rPr lang="de-DE" b="1" dirty="0"/>
              <a:t>Politische </a:t>
            </a:r>
            <a:endParaRPr lang="de-DE" b="1" dirty="0" smtClean="0"/>
          </a:p>
          <a:p>
            <a:pPr>
              <a:buNone/>
            </a:pPr>
            <a:r>
              <a:rPr lang="de-DE" b="1" dirty="0" smtClean="0"/>
              <a:t>Rahmenbedingungen</a:t>
            </a:r>
            <a:endParaRPr lang="de-DE" b="1" dirty="0"/>
          </a:p>
        </p:txBody>
      </p:sp>
      <p:sp>
        <p:nvSpPr>
          <p:cNvPr id="18" name="Textfeld 17"/>
          <p:cNvSpPr txBox="1"/>
          <p:nvPr/>
        </p:nvSpPr>
        <p:spPr>
          <a:xfrm rot="16200000">
            <a:off x="7065720" y="2839527"/>
            <a:ext cx="1877277" cy="306662"/>
          </a:xfrm>
          <a:prstGeom prst="rect">
            <a:avLst/>
          </a:prstGeom>
          <a:solidFill>
            <a:schemeClr val="bg1"/>
          </a:solidFill>
          <a:effectLst>
            <a:outerShdw blurRad="50800" dist="38100" dir="2700000" algn="tl" rotWithShape="0">
              <a:prstClr val="black">
                <a:alpha val="40000"/>
              </a:prstClr>
            </a:outerShdw>
          </a:effectLst>
        </p:spPr>
        <p:txBody>
          <a:bodyPr vert="horz" wrap="square" rtlCol="0" anchor="t">
            <a:normAutofit lnSpcReduction="10000"/>
          </a:bodyPr>
          <a:lstStyle/>
          <a:p>
            <a:pPr algn="ctr">
              <a:buNone/>
            </a:pPr>
            <a:r>
              <a:rPr lang="de-DE" sz="1500" b="1" dirty="0" smtClean="0"/>
              <a:t>Exportmarkt</a:t>
            </a:r>
            <a:endParaRPr lang="de-DE" sz="1500" b="1" dirty="0"/>
          </a:p>
        </p:txBody>
      </p:sp>
      <p:sp>
        <p:nvSpPr>
          <p:cNvPr id="20" name="Textfeld 19"/>
          <p:cNvSpPr txBox="1"/>
          <p:nvPr/>
        </p:nvSpPr>
        <p:spPr>
          <a:xfrm>
            <a:off x="5211289" y="1804795"/>
            <a:ext cx="3652389" cy="300082"/>
          </a:xfrm>
          <a:prstGeom prst="rect">
            <a:avLst/>
          </a:prstGeom>
          <a:solidFill>
            <a:schemeClr val="bg1">
              <a:lumMod val="75000"/>
            </a:schemeClr>
          </a:solidFill>
          <a:effectLst>
            <a:outerShdw blurRad="50800" dist="38100" dir="2700000" algn="tl" rotWithShape="0">
              <a:prstClr val="black">
                <a:alpha val="40000"/>
              </a:prstClr>
            </a:outerShdw>
          </a:effectLst>
        </p:spPr>
        <p:txBody>
          <a:bodyPr wrap="square" rtlCol="0">
            <a:spAutoFit/>
          </a:bodyPr>
          <a:lstStyle/>
          <a:p>
            <a:pPr>
              <a:buNone/>
            </a:pPr>
            <a:r>
              <a:rPr lang="de-DE" b="1" dirty="0"/>
              <a:t>Entwicklung deutsche Wirtschaft</a:t>
            </a:r>
          </a:p>
        </p:txBody>
      </p:sp>
    </p:spTree>
    <p:extLst>
      <p:ext uri="{BB962C8B-B14F-4D97-AF65-F5344CB8AC3E}">
        <p14:creationId xmlns:p14="http://schemas.microsoft.com/office/powerpoint/2010/main" val="1181516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D5065653-2D72-5048-AD9F-DD85F3B3A614}"/>
              </a:ext>
            </a:extLst>
          </p:cNvPr>
          <p:cNvSpPr>
            <a:spLocks noGrp="1"/>
          </p:cNvSpPr>
          <p:nvPr>
            <p:ph type="body" sz="quarter" idx="4294967295"/>
          </p:nvPr>
        </p:nvSpPr>
        <p:spPr>
          <a:xfrm>
            <a:off x="250825" y="1858963"/>
            <a:ext cx="2735263" cy="2403475"/>
          </a:xfrm>
        </p:spPr>
        <p:txBody>
          <a:bodyPr>
            <a:normAutofit/>
          </a:bodyPr>
          <a:lstStyle/>
          <a:p>
            <a:pPr marL="243447"/>
            <a:r>
              <a:rPr lang="de-DE" sz="1600" dirty="0" smtClean="0"/>
              <a:t>Weltwirtschaftsausblick </a:t>
            </a:r>
            <a:r>
              <a:rPr lang="de-DE" sz="1600" dirty="0"/>
              <a:t>zeigt, dass die Volkswirtschaften mit großer Unsicherheit konfrontiert sind</a:t>
            </a:r>
          </a:p>
          <a:p>
            <a:pPr marL="243447" lvl="0"/>
            <a:endParaRPr lang="de-DE" dirty="0"/>
          </a:p>
          <a:p>
            <a:pPr marL="0" indent="0">
              <a:buNone/>
            </a:pPr>
            <a:endParaRPr lang="de-DE" sz="1600" dirty="0">
              <a:latin typeface="+mn-lt"/>
            </a:endParaRPr>
          </a:p>
        </p:txBody>
      </p:sp>
      <p:sp>
        <p:nvSpPr>
          <p:cNvPr id="5" name="Titel 4">
            <a:extLst>
              <a:ext uri="{FF2B5EF4-FFF2-40B4-BE49-F238E27FC236}">
                <a16:creationId xmlns:a16="http://schemas.microsoft.com/office/drawing/2014/main" id="{36C668B8-A8ED-3C42-89B3-BD8DB80C5B80}"/>
              </a:ext>
            </a:extLst>
          </p:cNvPr>
          <p:cNvSpPr>
            <a:spLocks noGrp="1"/>
          </p:cNvSpPr>
          <p:nvPr>
            <p:ph type="title" idx="4294967295"/>
          </p:nvPr>
        </p:nvSpPr>
        <p:spPr>
          <a:xfrm>
            <a:off x="250825" y="1081088"/>
            <a:ext cx="4570413" cy="501650"/>
          </a:xfrm>
        </p:spPr>
        <p:txBody>
          <a:bodyPr/>
          <a:lstStyle/>
          <a:p>
            <a:r>
              <a:rPr lang="de-DE" dirty="0" smtClean="0">
                <a:latin typeface="Meta Head IGM Cond Black" panose="02000A06040000020004" pitchFamily="2" charset="0"/>
              </a:rPr>
              <a:t>Globales Wachstum </a:t>
            </a:r>
            <a:endParaRPr lang="de-DE" dirty="0">
              <a:latin typeface="Meta Head IGM Cond Black" panose="02000A06040000020004" pitchFamily="2" charset="0"/>
            </a:endParaRPr>
          </a:p>
        </p:txBody>
      </p:sp>
      <p:pic>
        <p:nvPicPr>
          <p:cNvPr id="1027" name="Picture 3" descr="image0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4535" y="1597025"/>
            <a:ext cx="5788639" cy="302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8629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half" idx="4294967295"/>
          </p:nvPr>
        </p:nvSpPr>
        <p:spPr>
          <a:xfrm>
            <a:off x="250825" y="1851025"/>
            <a:ext cx="3289300" cy="2127250"/>
          </a:xfrm>
        </p:spPr>
        <p:txBody>
          <a:bodyPr/>
          <a:lstStyle/>
          <a:p>
            <a:r>
              <a:rPr lang="de-DE" sz="1600" dirty="0">
                <a:latin typeface="+mn-lt"/>
              </a:rPr>
              <a:t>Wachstum verlangsamt sich zum Jahresende 2022</a:t>
            </a:r>
          </a:p>
        </p:txBody>
      </p:sp>
      <p:sp>
        <p:nvSpPr>
          <p:cNvPr id="2" name="Titel 1"/>
          <p:cNvSpPr>
            <a:spLocks noGrp="1"/>
          </p:cNvSpPr>
          <p:nvPr>
            <p:ph type="title" idx="4294967295"/>
          </p:nvPr>
        </p:nvSpPr>
        <p:spPr>
          <a:xfrm>
            <a:off x="250825" y="1077913"/>
            <a:ext cx="4244975" cy="500062"/>
          </a:xfrm>
        </p:spPr>
        <p:txBody>
          <a:bodyPr/>
          <a:lstStyle/>
          <a:p>
            <a:r>
              <a:rPr lang="de-DE" dirty="0" smtClean="0"/>
              <a:t>BIP </a:t>
            </a:r>
            <a:r>
              <a:rPr lang="de-DE" dirty="0" err="1" smtClean="0"/>
              <a:t>wachstum</a:t>
            </a:r>
            <a:r>
              <a:rPr lang="de-DE" dirty="0" smtClean="0"/>
              <a:t> 2022</a:t>
            </a:r>
            <a:endParaRPr lang="de-DE" b="0" dirty="0"/>
          </a:p>
        </p:txBody>
      </p:sp>
      <p:pic>
        <p:nvPicPr>
          <p:cNvPr id="4" name="Grafik 3"/>
          <p:cNvPicPr>
            <a:picLocks noChangeAspect="1"/>
          </p:cNvPicPr>
          <p:nvPr/>
        </p:nvPicPr>
        <p:blipFill>
          <a:blip r:embed="rId3"/>
          <a:stretch>
            <a:fillRect/>
          </a:stretch>
        </p:blipFill>
        <p:spPr>
          <a:xfrm>
            <a:off x="4164594" y="1597025"/>
            <a:ext cx="4728581" cy="3030201"/>
          </a:xfrm>
          <a:prstGeom prst="rect">
            <a:avLst/>
          </a:prstGeom>
        </p:spPr>
      </p:pic>
    </p:spTree>
    <p:extLst>
      <p:ext uri="{BB962C8B-B14F-4D97-AF65-F5344CB8AC3E}">
        <p14:creationId xmlns:p14="http://schemas.microsoft.com/office/powerpoint/2010/main" val="1475826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50825" y="1076325"/>
            <a:ext cx="7759700" cy="501650"/>
          </a:xfrm>
        </p:spPr>
        <p:txBody>
          <a:bodyPr/>
          <a:lstStyle/>
          <a:p>
            <a:r>
              <a:rPr lang="de-DE" spc="100" dirty="0" smtClean="0"/>
              <a:t>Erwartete Wachstumsbeiträge 2023</a:t>
            </a:r>
            <a:endParaRPr lang="de-DE" spc="100" dirty="0"/>
          </a:p>
        </p:txBody>
      </p:sp>
      <p:pic>
        <p:nvPicPr>
          <p:cNvPr id="3" name="Grafik 2"/>
          <p:cNvPicPr>
            <a:picLocks noChangeAspect="1"/>
          </p:cNvPicPr>
          <p:nvPr/>
        </p:nvPicPr>
        <p:blipFill>
          <a:blip r:embed="rId3"/>
          <a:stretch>
            <a:fillRect/>
          </a:stretch>
        </p:blipFill>
        <p:spPr>
          <a:xfrm>
            <a:off x="1681317" y="1597025"/>
            <a:ext cx="5515794" cy="3122459"/>
          </a:xfrm>
          <a:prstGeom prst="rect">
            <a:avLst/>
          </a:prstGeom>
        </p:spPr>
      </p:pic>
    </p:spTree>
    <p:extLst>
      <p:ext uri="{BB962C8B-B14F-4D97-AF65-F5344CB8AC3E}">
        <p14:creationId xmlns:p14="http://schemas.microsoft.com/office/powerpoint/2010/main" val="3406344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5597C4D2-441E-B647-A17E-6F0812C2F352}"/>
              </a:ext>
            </a:extLst>
          </p:cNvPr>
          <p:cNvSpPr>
            <a:spLocks noGrp="1"/>
          </p:cNvSpPr>
          <p:nvPr>
            <p:ph type="title"/>
          </p:nvPr>
        </p:nvSpPr>
        <p:spPr>
          <a:xfrm>
            <a:off x="250825" y="698203"/>
            <a:ext cx="5656998" cy="498598"/>
          </a:xfrm>
        </p:spPr>
        <p:txBody>
          <a:bodyPr/>
          <a:lstStyle/>
          <a:p>
            <a:r>
              <a:rPr lang="de-DE" dirty="0" smtClean="0"/>
              <a:t>Prognosen </a:t>
            </a:r>
            <a:r>
              <a:rPr lang="de-DE" dirty="0"/>
              <a:t>der Institute </a:t>
            </a:r>
          </a:p>
        </p:txBody>
      </p:sp>
      <p:graphicFrame>
        <p:nvGraphicFramePr>
          <p:cNvPr id="3" name="Tabelle 2"/>
          <p:cNvGraphicFramePr>
            <a:graphicFrameLocks noGrp="1"/>
          </p:cNvGraphicFramePr>
          <p:nvPr>
            <p:extLst>
              <p:ext uri="{D42A27DB-BD31-4B8C-83A1-F6EECF244321}">
                <p14:modId xmlns:p14="http://schemas.microsoft.com/office/powerpoint/2010/main" val="996342513"/>
              </p:ext>
            </p:extLst>
          </p:nvPr>
        </p:nvGraphicFramePr>
        <p:xfrm>
          <a:off x="250825" y="1279953"/>
          <a:ext cx="8007740" cy="3671160"/>
        </p:xfrm>
        <a:graphic>
          <a:graphicData uri="http://schemas.openxmlformats.org/drawingml/2006/table">
            <a:tbl>
              <a:tblPr firstRow="1" bandRow="1">
                <a:tableStyleId>{5C22544A-7EE6-4342-B048-85BDC9FD1C3A}</a:tableStyleId>
              </a:tblPr>
              <a:tblGrid>
                <a:gridCol w="800774">
                  <a:extLst>
                    <a:ext uri="{9D8B030D-6E8A-4147-A177-3AD203B41FA5}">
                      <a16:colId xmlns:a16="http://schemas.microsoft.com/office/drawing/2014/main" val="1021371854"/>
                    </a:ext>
                  </a:extLst>
                </a:gridCol>
                <a:gridCol w="800774">
                  <a:extLst>
                    <a:ext uri="{9D8B030D-6E8A-4147-A177-3AD203B41FA5}">
                      <a16:colId xmlns:a16="http://schemas.microsoft.com/office/drawing/2014/main" val="873293706"/>
                    </a:ext>
                  </a:extLst>
                </a:gridCol>
                <a:gridCol w="800774">
                  <a:extLst>
                    <a:ext uri="{9D8B030D-6E8A-4147-A177-3AD203B41FA5}">
                      <a16:colId xmlns:a16="http://schemas.microsoft.com/office/drawing/2014/main" val="3337804649"/>
                    </a:ext>
                  </a:extLst>
                </a:gridCol>
                <a:gridCol w="800774">
                  <a:extLst>
                    <a:ext uri="{9D8B030D-6E8A-4147-A177-3AD203B41FA5}">
                      <a16:colId xmlns:a16="http://schemas.microsoft.com/office/drawing/2014/main" val="2178112730"/>
                    </a:ext>
                  </a:extLst>
                </a:gridCol>
                <a:gridCol w="800774">
                  <a:extLst>
                    <a:ext uri="{9D8B030D-6E8A-4147-A177-3AD203B41FA5}">
                      <a16:colId xmlns:a16="http://schemas.microsoft.com/office/drawing/2014/main" val="2638678587"/>
                    </a:ext>
                  </a:extLst>
                </a:gridCol>
                <a:gridCol w="800774">
                  <a:extLst>
                    <a:ext uri="{9D8B030D-6E8A-4147-A177-3AD203B41FA5}">
                      <a16:colId xmlns:a16="http://schemas.microsoft.com/office/drawing/2014/main" val="922568241"/>
                    </a:ext>
                  </a:extLst>
                </a:gridCol>
                <a:gridCol w="800774">
                  <a:extLst>
                    <a:ext uri="{9D8B030D-6E8A-4147-A177-3AD203B41FA5}">
                      <a16:colId xmlns:a16="http://schemas.microsoft.com/office/drawing/2014/main" val="3175192451"/>
                    </a:ext>
                  </a:extLst>
                </a:gridCol>
                <a:gridCol w="800774">
                  <a:extLst>
                    <a:ext uri="{9D8B030D-6E8A-4147-A177-3AD203B41FA5}">
                      <a16:colId xmlns:a16="http://schemas.microsoft.com/office/drawing/2014/main" val="1490551391"/>
                    </a:ext>
                  </a:extLst>
                </a:gridCol>
                <a:gridCol w="800774">
                  <a:extLst>
                    <a:ext uri="{9D8B030D-6E8A-4147-A177-3AD203B41FA5}">
                      <a16:colId xmlns:a16="http://schemas.microsoft.com/office/drawing/2014/main" val="2263595070"/>
                    </a:ext>
                  </a:extLst>
                </a:gridCol>
                <a:gridCol w="800774">
                  <a:extLst>
                    <a:ext uri="{9D8B030D-6E8A-4147-A177-3AD203B41FA5}">
                      <a16:colId xmlns:a16="http://schemas.microsoft.com/office/drawing/2014/main" val="1471121907"/>
                    </a:ext>
                  </a:extLst>
                </a:gridCol>
              </a:tblGrid>
              <a:tr h="194886">
                <a:tc>
                  <a:txBody>
                    <a:bodyPr/>
                    <a:lstStyle/>
                    <a:p>
                      <a:endParaRPr lang="de-DE" dirty="0"/>
                    </a:p>
                  </a:txBody>
                  <a:tcPr marT="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051B"/>
                    </a:solidFill>
                  </a:tcPr>
                </a:tc>
                <a:tc gridSpan="3">
                  <a:txBody>
                    <a:bodyPr/>
                    <a:lstStyle/>
                    <a:p>
                      <a:pPr marL="0" marR="0" lvl="0" indent="0" algn="ctr" defTabSz="685793" rtl="0" eaLnBrk="1" fontAlgn="auto" latinLnBrk="0" hangingPunct="1">
                        <a:lnSpc>
                          <a:spcPct val="100000"/>
                        </a:lnSpc>
                        <a:spcBef>
                          <a:spcPts val="0"/>
                        </a:spcBef>
                        <a:spcAft>
                          <a:spcPts val="0"/>
                        </a:spcAft>
                        <a:buClrTx/>
                        <a:buSzTx/>
                        <a:buFontTx/>
                        <a:buNone/>
                        <a:tabLst/>
                        <a:defRPr/>
                      </a:pPr>
                      <a:r>
                        <a:rPr lang="de-DE" sz="1100" b="1" dirty="0" smtClean="0">
                          <a:solidFill>
                            <a:schemeClr val="bg1"/>
                          </a:solidFill>
                        </a:rPr>
                        <a:t>BIP</a:t>
                      </a:r>
                      <a:endParaRPr lang="de-DE" sz="1200" b="1" dirty="0" smtClean="0">
                        <a:solidFill>
                          <a:schemeClr val="bg1"/>
                        </a:solidFill>
                      </a:endParaRPr>
                    </a:p>
                  </a:txBody>
                  <a:tcPr marT="0" marB="0" anchor="ctr">
                    <a:lnL w="28575" cap="flat" cmpd="sng" algn="ctr">
                      <a:solidFill>
                        <a:srgbClr val="3C3C3B"/>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051B"/>
                    </a:solidFill>
                  </a:tcPr>
                </a:tc>
                <a:tc hMerge="1">
                  <a:txBody>
                    <a:bodyPr/>
                    <a:lstStyle/>
                    <a:p>
                      <a:pPr algn="ctr"/>
                      <a:endParaRPr lang="de-DE" sz="1100" b="1" dirty="0">
                        <a:solidFill>
                          <a:schemeClr val="accent6">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de-DE" sz="1100" b="1" dirty="0">
                        <a:solidFill>
                          <a:schemeClr val="accent6">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kumimoji="0" lang="de-DE" sz="1100" b="1" i="0" u="none" strike="noStrike" kern="1200" cap="none" spc="0" normalizeH="0" baseline="0" noProof="0" dirty="0" smtClean="0">
                          <a:ln>
                            <a:noFill/>
                          </a:ln>
                          <a:solidFill>
                            <a:srgbClr val="FFFFFF"/>
                          </a:solidFill>
                          <a:effectLst/>
                          <a:uLnTx/>
                          <a:uFillTx/>
                          <a:latin typeface="+mn-lt"/>
                          <a:ea typeface="+mn-ea"/>
                          <a:cs typeface="+mn-cs"/>
                        </a:rPr>
                        <a:t>Produktivität</a:t>
                      </a:r>
                      <a:endParaRPr lang="de-DE" sz="1100" b="1" dirty="0">
                        <a:solidFill>
                          <a:schemeClr val="accent6">
                            <a:lumMod val="10000"/>
                          </a:schemeClr>
                        </a:solidFill>
                      </a:endParaRPr>
                    </a:p>
                  </a:txBody>
                  <a:tcPr marT="0" marB="0" anchor="ctr">
                    <a:lnL w="28575" cap="flat" cmpd="sng" algn="ctr">
                      <a:solidFill>
                        <a:srgbClr val="3C3C3B"/>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051B"/>
                    </a:solidFill>
                  </a:tcPr>
                </a:tc>
                <a:tc hMerge="1">
                  <a:txBody>
                    <a:bodyPr/>
                    <a:lstStyle/>
                    <a:p>
                      <a:pPr algn="ctr"/>
                      <a:endParaRPr lang="de-DE" sz="1100" b="1" dirty="0">
                        <a:solidFill>
                          <a:schemeClr val="accent6">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de-DE" sz="1100" b="1" dirty="0">
                        <a:solidFill>
                          <a:schemeClr val="accent6">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kumimoji="0" lang="de-DE" sz="1100" b="1" i="0" u="none" strike="noStrike" kern="1200" cap="none" spc="0" normalizeH="0" baseline="0" noProof="0" dirty="0" smtClean="0">
                          <a:ln>
                            <a:noFill/>
                          </a:ln>
                          <a:solidFill>
                            <a:srgbClr val="FFFFFF"/>
                          </a:solidFill>
                          <a:effectLst/>
                          <a:uLnTx/>
                          <a:uFillTx/>
                          <a:latin typeface="+mn-lt"/>
                          <a:ea typeface="+mn-ea"/>
                          <a:cs typeface="+mn-cs"/>
                        </a:rPr>
                        <a:t>Preise</a:t>
                      </a:r>
                      <a:endParaRPr lang="de-DE" sz="1100" b="1" dirty="0">
                        <a:solidFill>
                          <a:schemeClr val="accent6">
                            <a:lumMod val="10000"/>
                          </a:schemeClr>
                        </a:solidFill>
                      </a:endParaRPr>
                    </a:p>
                  </a:txBody>
                  <a:tcPr marT="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051B"/>
                    </a:solidFill>
                  </a:tcPr>
                </a:tc>
                <a:tc hMerge="1">
                  <a:txBody>
                    <a:bodyPr/>
                    <a:lstStyle/>
                    <a:p>
                      <a:pPr algn="ctr"/>
                      <a:endParaRPr lang="de-DE" sz="1100" b="1" dirty="0">
                        <a:solidFill>
                          <a:schemeClr val="accent6">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de-DE" sz="1100" b="1" dirty="0">
                        <a:solidFill>
                          <a:schemeClr val="accent6">
                            <a:lumMod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6017866"/>
                  </a:ext>
                </a:extLst>
              </a:tr>
              <a:tr h="172226">
                <a:tc>
                  <a:txBody>
                    <a:bodyPr/>
                    <a:lstStyle/>
                    <a:p>
                      <a:endParaRPr lang="de-DE" dirty="0"/>
                    </a:p>
                  </a:txBody>
                  <a:tcPr marL="0" marR="0" marT="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bg1"/>
                    </a:solidFill>
                  </a:tcPr>
                </a:tc>
                <a:tc>
                  <a:txBody>
                    <a:bodyPr/>
                    <a:lstStyle/>
                    <a:p>
                      <a:pPr algn="ctr"/>
                      <a:r>
                        <a:rPr lang="de-DE" sz="1100" b="1" dirty="0" smtClean="0">
                          <a:solidFill>
                            <a:schemeClr val="accent6">
                              <a:lumMod val="10000"/>
                            </a:schemeClr>
                          </a:solidFill>
                        </a:rPr>
                        <a:t>2022</a:t>
                      </a:r>
                      <a:endParaRPr lang="de-DE" sz="1100" b="1" dirty="0">
                        <a:solidFill>
                          <a:schemeClr val="accent6">
                            <a:lumMod val="10000"/>
                          </a:schemeClr>
                        </a:solidFill>
                      </a:endParaRPr>
                    </a:p>
                  </a:txBody>
                  <a:tcPr marL="0" marR="0" marT="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accent4">
                        <a:lumMod val="20000"/>
                        <a:lumOff val="80000"/>
                      </a:schemeClr>
                    </a:solidFill>
                  </a:tcPr>
                </a:tc>
                <a:tc>
                  <a:txBody>
                    <a:bodyPr/>
                    <a:lstStyle/>
                    <a:p>
                      <a:pPr algn="ctr"/>
                      <a:r>
                        <a:rPr lang="de-DE" sz="1100" b="1" dirty="0" smtClean="0">
                          <a:solidFill>
                            <a:schemeClr val="accent6">
                              <a:lumMod val="10000"/>
                            </a:schemeClr>
                          </a:solidFill>
                        </a:rPr>
                        <a:t>2023</a:t>
                      </a:r>
                      <a:endParaRPr lang="de-DE" sz="1100" b="1" dirty="0">
                        <a:solidFill>
                          <a:schemeClr val="accent6">
                            <a:lumMod val="10000"/>
                          </a:schemeClr>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bg1"/>
                    </a:solidFill>
                  </a:tcPr>
                </a:tc>
                <a:tc>
                  <a:txBody>
                    <a:bodyPr/>
                    <a:lstStyle/>
                    <a:p>
                      <a:pPr algn="ctr"/>
                      <a:r>
                        <a:rPr lang="de-DE" sz="1100" b="1" dirty="0" smtClean="0">
                          <a:solidFill>
                            <a:schemeClr val="accent6">
                              <a:lumMod val="10000"/>
                            </a:schemeClr>
                          </a:solidFill>
                        </a:rPr>
                        <a:t>2024</a:t>
                      </a:r>
                      <a:endParaRPr lang="de-DE" sz="1100" b="1" dirty="0">
                        <a:solidFill>
                          <a:schemeClr val="accent6">
                            <a:lumMod val="10000"/>
                          </a:schemeClr>
                        </a:solidFill>
                      </a:endParaRPr>
                    </a:p>
                  </a:txBody>
                  <a:tcPr marL="0" marR="0" marT="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bg1"/>
                    </a:solidFill>
                  </a:tcPr>
                </a:tc>
                <a:tc>
                  <a:txBody>
                    <a:bodyPr/>
                    <a:lstStyle/>
                    <a:p>
                      <a:pPr algn="ctr"/>
                      <a:r>
                        <a:rPr lang="de-DE" sz="1100" b="1" dirty="0" smtClean="0">
                          <a:solidFill>
                            <a:schemeClr val="accent6">
                              <a:lumMod val="10000"/>
                            </a:schemeClr>
                          </a:solidFill>
                        </a:rPr>
                        <a:t>2022</a:t>
                      </a:r>
                      <a:endParaRPr lang="de-DE" sz="1100" b="1" dirty="0">
                        <a:solidFill>
                          <a:schemeClr val="accent6">
                            <a:lumMod val="10000"/>
                          </a:schemeClr>
                        </a:solidFill>
                      </a:endParaRPr>
                    </a:p>
                  </a:txBody>
                  <a:tcPr marL="0" marR="0" marT="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accent4">
                        <a:lumMod val="20000"/>
                        <a:lumOff val="80000"/>
                      </a:schemeClr>
                    </a:solidFill>
                  </a:tcPr>
                </a:tc>
                <a:tc>
                  <a:txBody>
                    <a:bodyPr/>
                    <a:lstStyle/>
                    <a:p>
                      <a:pPr algn="ctr"/>
                      <a:r>
                        <a:rPr lang="de-DE" sz="1100" b="1" dirty="0" smtClean="0">
                          <a:solidFill>
                            <a:schemeClr val="accent6">
                              <a:lumMod val="10000"/>
                            </a:schemeClr>
                          </a:solidFill>
                        </a:rPr>
                        <a:t>2023</a:t>
                      </a:r>
                      <a:endParaRPr lang="de-DE" sz="1100" b="1" dirty="0">
                        <a:solidFill>
                          <a:schemeClr val="accent6">
                            <a:lumMod val="10000"/>
                          </a:schemeClr>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bg1"/>
                    </a:solidFill>
                  </a:tcPr>
                </a:tc>
                <a:tc>
                  <a:txBody>
                    <a:bodyPr/>
                    <a:lstStyle/>
                    <a:p>
                      <a:pPr algn="ctr"/>
                      <a:r>
                        <a:rPr lang="de-DE" sz="1100" b="1" dirty="0" smtClean="0">
                          <a:solidFill>
                            <a:schemeClr val="accent6">
                              <a:lumMod val="10000"/>
                            </a:schemeClr>
                          </a:solidFill>
                        </a:rPr>
                        <a:t>2024</a:t>
                      </a:r>
                      <a:endParaRPr lang="de-DE" sz="1100" b="1" dirty="0">
                        <a:solidFill>
                          <a:schemeClr val="accent6">
                            <a:lumMod val="10000"/>
                          </a:schemeClr>
                        </a:solidFill>
                      </a:endParaRPr>
                    </a:p>
                  </a:txBody>
                  <a:tcPr marL="0" marR="0" marT="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bg1"/>
                    </a:solidFill>
                  </a:tcPr>
                </a:tc>
                <a:tc>
                  <a:txBody>
                    <a:bodyPr/>
                    <a:lstStyle/>
                    <a:p>
                      <a:pPr algn="ctr"/>
                      <a:r>
                        <a:rPr lang="de-DE" sz="1100" b="1" dirty="0" smtClean="0">
                          <a:solidFill>
                            <a:schemeClr val="accent6">
                              <a:lumMod val="10000"/>
                            </a:schemeClr>
                          </a:solidFill>
                        </a:rPr>
                        <a:t>2022</a:t>
                      </a:r>
                      <a:endParaRPr lang="de-DE" sz="1100" b="1" dirty="0">
                        <a:solidFill>
                          <a:schemeClr val="accent6">
                            <a:lumMod val="10000"/>
                          </a:schemeClr>
                        </a:solidFill>
                      </a:endParaRPr>
                    </a:p>
                  </a:txBody>
                  <a:tcPr marL="0" marR="0" marT="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accent4">
                        <a:lumMod val="20000"/>
                        <a:lumOff val="80000"/>
                      </a:schemeClr>
                    </a:solidFill>
                  </a:tcPr>
                </a:tc>
                <a:tc>
                  <a:txBody>
                    <a:bodyPr/>
                    <a:lstStyle/>
                    <a:p>
                      <a:pPr algn="ctr"/>
                      <a:r>
                        <a:rPr lang="de-DE" sz="1100" b="1" dirty="0" smtClean="0">
                          <a:solidFill>
                            <a:schemeClr val="accent6">
                              <a:lumMod val="10000"/>
                            </a:schemeClr>
                          </a:solidFill>
                        </a:rPr>
                        <a:t>2023</a:t>
                      </a:r>
                      <a:endParaRPr lang="de-DE" sz="1100" b="1" dirty="0">
                        <a:solidFill>
                          <a:schemeClr val="accent6">
                            <a:lumMod val="10000"/>
                          </a:schemeClr>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bg1"/>
                    </a:solidFill>
                  </a:tcPr>
                </a:tc>
                <a:tc>
                  <a:txBody>
                    <a:bodyPr/>
                    <a:lstStyle/>
                    <a:p>
                      <a:pPr algn="ctr"/>
                      <a:r>
                        <a:rPr lang="de-DE" sz="1100" b="1" dirty="0" smtClean="0">
                          <a:solidFill>
                            <a:schemeClr val="accent6">
                              <a:lumMod val="10000"/>
                            </a:schemeClr>
                          </a:solidFill>
                        </a:rPr>
                        <a:t>2024</a:t>
                      </a:r>
                      <a:endParaRPr lang="de-DE" sz="1100" b="1" dirty="0">
                        <a:solidFill>
                          <a:schemeClr val="accent6">
                            <a:lumMod val="10000"/>
                          </a:schemeClr>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3C3C3B"/>
                      </a:solidFill>
                      <a:prstDash val="solid"/>
                      <a:round/>
                      <a:headEnd type="none" w="med" len="med"/>
                      <a:tailEnd type="none" w="med" len="med"/>
                    </a:lnB>
                    <a:solidFill>
                      <a:schemeClr val="bg1"/>
                    </a:solidFill>
                  </a:tcPr>
                </a:tc>
                <a:extLst>
                  <a:ext uri="{0D108BD9-81ED-4DB2-BD59-A6C34878D82A}">
                    <a16:rowId xmlns:a16="http://schemas.microsoft.com/office/drawing/2014/main" val="2350975888"/>
                  </a:ext>
                </a:extLst>
              </a:tr>
              <a:tr h="351973">
                <a:tc>
                  <a:txBody>
                    <a:bodyPr/>
                    <a:lstStyle/>
                    <a:p>
                      <a:pPr marL="0" algn="l" defTabSz="685800" rtl="0" eaLnBrk="1" latinLnBrk="0" hangingPunct="1"/>
                      <a:r>
                        <a:rPr lang="de-DE" sz="1000" b="1" kern="1200" dirty="0" smtClean="0">
                          <a:solidFill>
                            <a:schemeClr val="accent6">
                              <a:lumMod val="10000"/>
                            </a:schemeClr>
                          </a:solidFill>
                          <a:latin typeface="+mn-lt"/>
                          <a:ea typeface="+mn-ea"/>
                          <a:cs typeface="+mn-cs"/>
                        </a:rPr>
                        <a:t>HWWI</a:t>
                      </a:r>
                    </a:p>
                    <a:p>
                      <a:pPr marL="0" algn="l" defTabSz="685800" rtl="0" eaLnBrk="1" latinLnBrk="0" hangingPunct="1"/>
                      <a:r>
                        <a:rPr lang="de-DE" sz="800" b="1" kern="1200" dirty="0" smtClean="0">
                          <a:solidFill>
                            <a:schemeClr val="accent6">
                              <a:lumMod val="10000"/>
                            </a:schemeClr>
                          </a:solidFill>
                          <a:latin typeface="+mn-lt"/>
                          <a:ea typeface="+mn-ea"/>
                          <a:cs typeface="+mn-cs"/>
                        </a:rPr>
                        <a:t>(01.12.2022)</a:t>
                      </a:r>
                    </a:p>
                    <a:p>
                      <a:pPr marL="0" algn="l" defTabSz="685800" rtl="0" eaLnBrk="1" latinLnBrk="0" hangingPunct="1"/>
                      <a:r>
                        <a:rPr lang="de-DE" sz="800" b="1" kern="1200" dirty="0" smtClean="0">
                          <a:solidFill>
                            <a:schemeClr val="tx1"/>
                          </a:solidFill>
                          <a:latin typeface="+mn-lt"/>
                          <a:ea typeface="+mn-ea"/>
                          <a:cs typeface="+mn-cs"/>
                        </a:rPr>
                        <a:t>(02.03.2023)</a:t>
                      </a:r>
                    </a:p>
                  </a:txBody>
                  <a:tcPr marL="72000" marT="3600" marB="0">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DE" sz="1100" b="1" dirty="0" smtClean="0">
                          <a:solidFill>
                            <a:schemeClr val="accent6">
                              <a:lumMod val="10000"/>
                            </a:schemeClr>
                          </a:solidFill>
                        </a:rPr>
                        <a:t>1,6</a:t>
                      </a:r>
                    </a:p>
                    <a:p>
                      <a:pPr algn="r"/>
                      <a:r>
                        <a:rPr lang="de-DE" sz="1100" b="1" dirty="0" smtClean="0">
                          <a:solidFill>
                            <a:schemeClr val="tx1"/>
                          </a:solidFill>
                        </a:rPr>
                        <a:t>1,8</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chemeClr val="accent6">
                              <a:lumMod val="10000"/>
                            </a:schemeClr>
                          </a:solidFill>
                        </a:rPr>
                        <a:t>-0,5</a:t>
                      </a:r>
                    </a:p>
                    <a:p>
                      <a:pPr algn="r"/>
                      <a:r>
                        <a:rPr lang="de-DE" sz="1100" b="1" dirty="0" smtClean="0">
                          <a:solidFill>
                            <a:schemeClr val="tx1"/>
                          </a:solidFill>
                        </a:rPr>
                        <a:t>0,0</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chemeClr val="accent6">
                              <a:lumMod val="10000"/>
                            </a:schemeClr>
                          </a:solidFill>
                        </a:rPr>
                        <a:t>1,9</a:t>
                      </a:r>
                    </a:p>
                    <a:p>
                      <a:pPr algn="r"/>
                      <a:r>
                        <a:rPr lang="de-DE" sz="1100" b="1" dirty="0" smtClean="0">
                          <a:solidFill>
                            <a:schemeClr val="tx1"/>
                          </a:solidFill>
                        </a:rPr>
                        <a:t>1,9</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chemeClr val="accent6">
                              <a:lumMod val="10000"/>
                            </a:schemeClr>
                          </a:solidFill>
                        </a:rPr>
                        <a:t>0,4</a:t>
                      </a:r>
                    </a:p>
                    <a:p>
                      <a:pPr algn="r"/>
                      <a:r>
                        <a:rPr lang="de-DE" sz="1100" b="1" dirty="0" smtClean="0">
                          <a:solidFill>
                            <a:schemeClr val="tx1"/>
                          </a:solidFill>
                        </a:rPr>
                        <a:t>0,4</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chemeClr val="accent6">
                              <a:lumMod val="10000"/>
                            </a:schemeClr>
                          </a:solidFill>
                        </a:rPr>
                        <a:t>-0,2</a:t>
                      </a:r>
                    </a:p>
                    <a:p>
                      <a:pPr algn="r"/>
                      <a:r>
                        <a:rPr lang="de-DE" sz="1100" b="1" dirty="0" smtClean="0">
                          <a:solidFill>
                            <a:schemeClr val="tx1"/>
                          </a:solidFill>
                        </a:rPr>
                        <a:t>0,0</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1,7</a:t>
                      </a:r>
                    </a:p>
                    <a:p>
                      <a:pPr algn="r"/>
                      <a:r>
                        <a:rPr lang="de-DE" sz="1100" b="1" dirty="0" smtClean="0">
                          <a:solidFill>
                            <a:schemeClr val="tx1"/>
                          </a:solidFill>
                        </a:rPr>
                        <a:t>1,8</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chemeClr val="accent6">
                              <a:lumMod val="10000"/>
                            </a:schemeClr>
                          </a:solidFill>
                        </a:rPr>
                        <a:t>8,0</a:t>
                      </a:r>
                    </a:p>
                    <a:p>
                      <a:pPr algn="r"/>
                      <a:r>
                        <a:rPr lang="de-DE" sz="1100" b="1" dirty="0" smtClean="0">
                          <a:solidFill>
                            <a:schemeClr val="tx1"/>
                          </a:solidFill>
                        </a:rPr>
                        <a:t>6,9</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chemeClr val="accent6">
                              <a:lumMod val="10000"/>
                            </a:schemeClr>
                          </a:solidFill>
                        </a:rPr>
                        <a:t>6,5</a:t>
                      </a:r>
                    </a:p>
                    <a:p>
                      <a:pPr algn="r"/>
                      <a:r>
                        <a:rPr lang="de-DE" sz="1100" b="1" dirty="0" smtClean="0">
                          <a:solidFill>
                            <a:schemeClr val="tx1"/>
                          </a:solidFill>
                        </a:rPr>
                        <a:t>6,0</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2,7</a:t>
                      </a:r>
                    </a:p>
                    <a:p>
                      <a:pPr algn="r"/>
                      <a:r>
                        <a:rPr lang="de-DE" sz="1100" b="1" dirty="0" smtClean="0">
                          <a:solidFill>
                            <a:schemeClr val="tx1"/>
                          </a:solidFill>
                        </a:rPr>
                        <a:t>2,8</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3C3C3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0924364"/>
                  </a:ext>
                </a:extLst>
              </a:tr>
              <a:tr h="38873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srgbClr val="DADADA">
                              <a:lumMod val="10000"/>
                            </a:srgbClr>
                          </a:solidFill>
                          <a:effectLst/>
                          <a:uLnTx/>
                          <a:uFillTx/>
                          <a:latin typeface="+mn-lt"/>
                          <a:ea typeface="+mn-ea"/>
                          <a:cs typeface="+mn-cs"/>
                        </a:rPr>
                        <a:t>IWH</a:t>
                      </a:r>
                      <a:endParaRPr kumimoji="0" lang="de-DE" sz="800" b="1" i="0" u="none" strike="noStrike" kern="1200" cap="none" spc="0" normalizeH="0" baseline="0" noProof="0" dirty="0" smtClean="0">
                        <a:ln>
                          <a:noFill/>
                        </a:ln>
                        <a:solidFill>
                          <a:srgbClr val="0070C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smtClean="0">
                          <a:ln>
                            <a:noFill/>
                          </a:ln>
                          <a:solidFill>
                            <a:schemeClr val="accent6">
                              <a:lumMod val="10000"/>
                            </a:schemeClr>
                          </a:solidFill>
                          <a:effectLst/>
                          <a:uLnTx/>
                          <a:uFillTx/>
                          <a:latin typeface="+mn-lt"/>
                          <a:ea typeface="+mn-ea"/>
                          <a:cs typeface="+mn-cs"/>
                        </a:rPr>
                        <a:t>(20.12.2022)</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smtClean="0">
                          <a:ln>
                            <a:noFill/>
                          </a:ln>
                          <a:solidFill>
                            <a:srgbClr val="FF0000"/>
                          </a:solidFill>
                          <a:effectLst/>
                          <a:uLnTx/>
                          <a:uFillTx/>
                          <a:latin typeface="+mn-lt"/>
                          <a:ea typeface="+mn-ea"/>
                          <a:cs typeface="+mn-cs"/>
                        </a:rPr>
                        <a:t>(14.03.2022)</a:t>
                      </a:r>
                    </a:p>
                  </a:txBody>
                  <a:tcPr marL="72000" marT="3600" marB="0">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DE" sz="1100" b="1" dirty="0" smtClean="0">
                          <a:solidFill>
                            <a:srgbClr val="3C3C3B"/>
                          </a:solidFill>
                        </a:rPr>
                        <a:t>1,8</a:t>
                      </a:r>
                    </a:p>
                    <a:p>
                      <a:pPr algn="r"/>
                      <a:r>
                        <a:rPr lang="de-DE" sz="1100" b="1" dirty="0" smtClean="0">
                          <a:solidFill>
                            <a:srgbClr val="E3051B"/>
                          </a:solidFill>
                        </a:rPr>
                        <a:t>1,8</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rgbClr val="3C3C3B"/>
                          </a:solidFill>
                        </a:rPr>
                        <a:t>0,0</a:t>
                      </a:r>
                    </a:p>
                    <a:p>
                      <a:pPr algn="r"/>
                      <a:r>
                        <a:rPr lang="de-DE" sz="1100" b="1" dirty="0" smtClean="0">
                          <a:solidFill>
                            <a:srgbClr val="E3051B"/>
                          </a:solidFill>
                        </a:rPr>
                        <a:t>0,4</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1,9</a:t>
                      </a:r>
                    </a:p>
                    <a:p>
                      <a:pPr algn="r"/>
                      <a:r>
                        <a:rPr lang="de-DE" sz="1100" b="1" dirty="0" smtClean="0">
                          <a:solidFill>
                            <a:srgbClr val="E3051B"/>
                          </a:solidFill>
                        </a:rPr>
                        <a:t>1,9</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0,2</a:t>
                      </a:r>
                    </a:p>
                    <a:p>
                      <a:pPr algn="r"/>
                      <a:r>
                        <a:rPr lang="de-DE" sz="1100" b="1" dirty="0" smtClean="0">
                          <a:solidFill>
                            <a:srgbClr val="E3051B"/>
                          </a:solidFill>
                        </a:rPr>
                        <a:t>0,4</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rgbClr val="3C3C3B"/>
                          </a:solidFill>
                        </a:rPr>
                        <a:t>0,1</a:t>
                      </a:r>
                    </a:p>
                    <a:p>
                      <a:pPr algn="r"/>
                      <a:r>
                        <a:rPr lang="de-DE" sz="1100" b="1" dirty="0" smtClean="0">
                          <a:solidFill>
                            <a:srgbClr val="E3051B"/>
                          </a:solidFill>
                        </a:rPr>
                        <a:t>0,5</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1,3</a:t>
                      </a:r>
                    </a:p>
                    <a:p>
                      <a:pPr algn="r"/>
                      <a:r>
                        <a:rPr lang="de-DE" sz="1100" b="1" dirty="0" smtClean="0">
                          <a:solidFill>
                            <a:srgbClr val="E3051B"/>
                          </a:solidFill>
                        </a:rPr>
                        <a:t>1,2</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7,8</a:t>
                      </a:r>
                    </a:p>
                    <a:p>
                      <a:pPr algn="r"/>
                      <a:r>
                        <a:rPr lang="de-DE" sz="1100" b="1" dirty="0" smtClean="0">
                          <a:solidFill>
                            <a:srgbClr val="E3051B"/>
                          </a:solidFill>
                        </a:rPr>
                        <a:t>6,9</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rgbClr val="3C3C3B"/>
                          </a:solidFill>
                        </a:rPr>
                        <a:t>6,5</a:t>
                      </a:r>
                    </a:p>
                    <a:p>
                      <a:pPr algn="r"/>
                      <a:r>
                        <a:rPr lang="de-DE" sz="1100" b="1" dirty="0" smtClean="0">
                          <a:solidFill>
                            <a:srgbClr val="E3051B"/>
                          </a:solidFill>
                        </a:rPr>
                        <a:t>5,8</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3,5</a:t>
                      </a:r>
                    </a:p>
                    <a:p>
                      <a:pPr algn="r"/>
                      <a:r>
                        <a:rPr lang="de-DE" sz="1100" b="1" dirty="0" smtClean="0">
                          <a:solidFill>
                            <a:srgbClr val="E3051B"/>
                          </a:solidFill>
                        </a:rPr>
                        <a:t>3,5</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776445"/>
                  </a:ext>
                </a:extLst>
              </a:tr>
              <a:tr h="38873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srgbClr val="DADADA">
                              <a:lumMod val="10000"/>
                            </a:srgbClr>
                          </a:solidFill>
                          <a:effectLst/>
                          <a:uLnTx/>
                          <a:uFillTx/>
                          <a:latin typeface="+mn-lt"/>
                          <a:ea typeface="+mn-ea"/>
                          <a:cs typeface="+mn-cs"/>
                        </a:rPr>
                        <a:t>RWI</a:t>
                      </a:r>
                      <a:endParaRPr kumimoji="0" lang="de-DE" sz="800" b="1" i="0" u="none" strike="noStrike" kern="1200" cap="none" spc="0" normalizeH="0" baseline="0" noProof="0" dirty="0" smtClean="0">
                        <a:ln>
                          <a:noFill/>
                        </a:ln>
                        <a:solidFill>
                          <a:srgbClr val="0070C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smtClean="0">
                          <a:ln>
                            <a:noFill/>
                          </a:ln>
                          <a:solidFill>
                            <a:schemeClr val="accent6">
                              <a:lumMod val="10000"/>
                            </a:schemeClr>
                          </a:solidFill>
                          <a:effectLst/>
                          <a:uLnTx/>
                          <a:uFillTx/>
                          <a:latin typeface="+mn-lt"/>
                          <a:ea typeface="+mn-ea"/>
                          <a:cs typeface="+mn-cs"/>
                        </a:rPr>
                        <a:t>(14.12.2022)</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smtClean="0">
                          <a:ln>
                            <a:noFill/>
                          </a:ln>
                          <a:solidFill>
                            <a:srgbClr val="E3051B"/>
                          </a:solidFill>
                          <a:effectLst/>
                          <a:uLnTx/>
                          <a:uFillTx/>
                          <a:latin typeface="+mn-lt"/>
                          <a:ea typeface="+mn-ea"/>
                          <a:cs typeface="+mn-cs"/>
                        </a:rPr>
                        <a:t>(14.03.2023)</a:t>
                      </a:r>
                    </a:p>
                  </a:txBody>
                  <a:tcPr marL="72000" marT="3600" marB="0">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DE" sz="1100" b="1" dirty="0" smtClean="0">
                          <a:solidFill>
                            <a:schemeClr val="accent6">
                              <a:lumMod val="10000"/>
                            </a:schemeClr>
                          </a:solidFill>
                        </a:rPr>
                        <a:t>1,8</a:t>
                      </a:r>
                    </a:p>
                    <a:p>
                      <a:pPr algn="r"/>
                      <a:r>
                        <a:rPr lang="de-DE" sz="1100" b="1" dirty="0" smtClean="0">
                          <a:solidFill>
                            <a:srgbClr val="E3051B"/>
                          </a:solidFill>
                        </a:rPr>
                        <a:t>1,8</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r">
                        <a:buFontTx/>
                        <a:buNone/>
                      </a:pPr>
                      <a:r>
                        <a:rPr lang="de-DE" sz="1100" b="1" baseline="0" dirty="0" smtClean="0">
                          <a:solidFill>
                            <a:schemeClr val="accent6">
                              <a:lumMod val="10000"/>
                            </a:schemeClr>
                          </a:solidFill>
                        </a:rPr>
                        <a:t>-0,1</a:t>
                      </a:r>
                    </a:p>
                    <a:p>
                      <a:pPr marL="0" indent="0" algn="r">
                        <a:buFontTx/>
                        <a:buNone/>
                      </a:pPr>
                      <a:r>
                        <a:rPr lang="de-DE" sz="1100" b="1" baseline="0" dirty="0" smtClean="0">
                          <a:solidFill>
                            <a:srgbClr val="E3051B"/>
                          </a:solidFill>
                        </a:rPr>
                        <a:t>0,2</a:t>
                      </a:r>
                      <a:endParaRPr lang="de-DE" sz="1100" b="1" dirty="0" smtClean="0">
                        <a:solidFill>
                          <a:srgbClr val="E3051B"/>
                        </a:solidFill>
                      </a:endParaRP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1,9</a:t>
                      </a:r>
                    </a:p>
                    <a:p>
                      <a:pPr algn="r"/>
                      <a:r>
                        <a:rPr lang="de-DE" sz="1100" b="1" dirty="0" smtClean="0">
                          <a:solidFill>
                            <a:srgbClr val="E3051B"/>
                          </a:solidFill>
                        </a:rPr>
                        <a:t>1,8</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chemeClr val="accent6">
                              <a:lumMod val="10000"/>
                            </a:schemeClr>
                          </a:solidFill>
                        </a:rPr>
                        <a:t>0,3</a:t>
                      </a:r>
                    </a:p>
                    <a:p>
                      <a:pPr algn="r"/>
                      <a:r>
                        <a:rPr lang="de-DE" sz="1100" b="1" dirty="0" smtClean="0">
                          <a:solidFill>
                            <a:srgbClr val="E3051B"/>
                          </a:solidFill>
                        </a:rPr>
                        <a:t>0,4</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chemeClr val="accent6">
                              <a:lumMod val="10000"/>
                            </a:schemeClr>
                          </a:solidFill>
                        </a:rPr>
                        <a:t>0,0</a:t>
                      </a:r>
                    </a:p>
                    <a:p>
                      <a:pPr algn="r"/>
                      <a:r>
                        <a:rPr lang="de-DE" sz="1100" b="1" dirty="0" smtClean="0">
                          <a:solidFill>
                            <a:srgbClr val="E3051B"/>
                          </a:solidFill>
                        </a:rPr>
                        <a:t>0,7</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1,3</a:t>
                      </a:r>
                    </a:p>
                    <a:p>
                      <a:pPr algn="r"/>
                      <a:r>
                        <a:rPr lang="de-DE" sz="1100" b="1" dirty="0" smtClean="0">
                          <a:solidFill>
                            <a:srgbClr val="E3051B"/>
                          </a:solidFill>
                        </a:rPr>
                        <a:t>1,1</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chemeClr val="accent6">
                              <a:lumMod val="10000"/>
                            </a:schemeClr>
                          </a:solidFill>
                        </a:rPr>
                        <a:t>7,9</a:t>
                      </a:r>
                    </a:p>
                    <a:p>
                      <a:pPr algn="r"/>
                      <a:r>
                        <a:rPr lang="de-DE" sz="1100" b="1" dirty="0" smtClean="0">
                          <a:solidFill>
                            <a:srgbClr val="E3051B"/>
                          </a:solidFill>
                        </a:rPr>
                        <a:t>6,9</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chemeClr val="accent6">
                              <a:lumMod val="10000"/>
                            </a:schemeClr>
                          </a:solidFill>
                        </a:rPr>
                        <a:t>5,8</a:t>
                      </a:r>
                    </a:p>
                    <a:p>
                      <a:pPr algn="r"/>
                      <a:r>
                        <a:rPr lang="de-DE" sz="1100" b="1" dirty="0" smtClean="0">
                          <a:solidFill>
                            <a:srgbClr val="E3051B"/>
                          </a:solidFill>
                        </a:rPr>
                        <a:t>5,5</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2,5</a:t>
                      </a:r>
                    </a:p>
                    <a:p>
                      <a:pPr algn="r"/>
                      <a:r>
                        <a:rPr lang="de-DE" sz="1100" b="1" dirty="0" smtClean="0">
                          <a:solidFill>
                            <a:srgbClr val="E3051B"/>
                          </a:solidFill>
                        </a:rPr>
                        <a:t>2,2</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837388"/>
                  </a:ext>
                </a:extLst>
              </a:tr>
              <a:tr h="388733">
                <a:tc>
                  <a:txBody>
                    <a:bodyPr/>
                    <a:lstStyle/>
                    <a:p>
                      <a:r>
                        <a:rPr lang="de-DE" sz="1000" b="1" dirty="0" err="1" smtClean="0">
                          <a:solidFill>
                            <a:schemeClr val="accent6">
                              <a:lumMod val="10000"/>
                            </a:schemeClr>
                          </a:solidFill>
                        </a:rPr>
                        <a:t>ifW</a:t>
                      </a:r>
                      <a:endParaRPr lang="de-DE" sz="800" b="1" dirty="0" smtClean="0">
                        <a:solidFill>
                          <a:srgbClr val="0070C0"/>
                        </a:solidFill>
                      </a:endParaRPr>
                    </a:p>
                    <a:p>
                      <a:r>
                        <a:rPr lang="de-DE" sz="800" b="1" dirty="0" smtClean="0">
                          <a:solidFill>
                            <a:schemeClr val="accent6">
                              <a:lumMod val="10000"/>
                            </a:schemeClr>
                          </a:solidFill>
                        </a:rPr>
                        <a:t>(15.12.2022)</a:t>
                      </a:r>
                    </a:p>
                    <a:p>
                      <a:r>
                        <a:rPr lang="de-DE" sz="800" b="1" dirty="0" smtClean="0">
                          <a:solidFill>
                            <a:srgbClr val="E3051B"/>
                          </a:solidFill>
                        </a:rPr>
                        <a:t>(14.03.2023)</a:t>
                      </a:r>
                    </a:p>
                  </a:txBody>
                  <a:tcPr marL="72000" marT="3600" marB="0">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DE" sz="1100" b="1" dirty="0" smtClean="0">
                          <a:solidFill>
                            <a:schemeClr val="accent6">
                              <a:lumMod val="10000"/>
                            </a:schemeClr>
                          </a:solidFill>
                        </a:rPr>
                        <a:t>1,9</a:t>
                      </a:r>
                    </a:p>
                    <a:p>
                      <a:pPr algn="r"/>
                      <a:r>
                        <a:rPr lang="de-DE" sz="1100" b="1" dirty="0" smtClean="0">
                          <a:solidFill>
                            <a:srgbClr val="E3051B"/>
                          </a:solidFill>
                        </a:rPr>
                        <a:t>1,8</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chemeClr val="accent6">
                              <a:lumMod val="10000"/>
                            </a:schemeClr>
                          </a:solidFill>
                        </a:rPr>
                        <a:t>0,3</a:t>
                      </a:r>
                    </a:p>
                    <a:p>
                      <a:pPr algn="r"/>
                      <a:r>
                        <a:rPr lang="de-DE" sz="1100" b="1" dirty="0" smtClean="0">
                          <a:solidFill>
                            <a:srgbClr val="E3051B"/>
                          </a:solidFill>
                        </a:rPr>
                        <a:t>0,5</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1,3</a:t>
                      </a:r>
                    </a:p>
                    <a:p>
                      <a:pPr algn="r"/>
                      <a:r>
                        <a:rPr lang="de-DE" sz="1100" b="1" dirty="0" smtClean="0">
                          <a:solidFill>
                            <a:srgbClr val="E3051B"/>
                          </a:solidFill>
                        </a:rPr>
                        <a:t>1,4</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chemeClr val="accent6">
                              <a:lumMod val="10000"/>
                            </a:schemeClr>
                          </a:solidFill>
                        </a:rPr>
                        <a:t>0,2</a:t>
                      </a:r>
                    </a:p>
                    <a:p>
                      <a:pPr algn="r"/>
                      <a:r>
                        <a:rPr lang="de-DE" sz="1100" b="1" dirty="0" smtClean="0">
                          <a:solidFill>
                            <a:srgbClr val="E3051B"/>
                          </a:solidFill>
                        </a:rPr>
                        <a:t>0,4</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chemeClr val="accent6">
                              <a:lumMod val="10000"/>
                            </a:schemeClr>
                          </a:solidFill>
                        </a:rPr>
                        <a:t>0,2</a:t>
                      </a:r>
                    </a:p>
                    <a:p>
                      <a:pPr algn="r"/>
                      <a:r>
                        <a:rPr lang="de-DE" sz="1100" b="1" dirty="0" smtClean="0">
                          <a:solidFill>
                            <a:srgbClr val="E3051B"/>
                          </a:solidFill>
                        </a:rPr>
                        <a:t>0,2</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1,3</a:t>
                      </a:r>
                    </a:p>
                    <a:p>
                      <a:pPr algn="r"/>
                      <a:r>
                        <a:rPr lang="de-DE" sz="1100" b="1" dirty="0" smtClean="0">
                          <a:solidFill>
                            <a:srgbClr val="E3051B"/>
                          </a:solidFill>
                        </a:rPr>
                        <a:t>0,3</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685800" rtl="0" eaLnBrk="1" latinLnBrk="0" hangingPunct="1"/>
                      <a:r>
                        <a:rPr lang="de-DE" sz="1100" b="1" kern="1200" dirty="0" smtClean="0">
                          <a:solidFill>
                            <a:schemeClr val="accent6">
                              <a:lumMod val="10000"/>
                            </a:schemeClr>
                          </a:solidFill>
                          <a:latin typeface="+mn-lt"/>
                          <a:ea typeface="+mn-ea"/>
                          <a:cs typeface="+mn-cs"/>
                        </a:rPr>
                        <a:t>8,0</a:t>
                      </a:r>
                    </a:p>
                    <a:p>
                      <a:pPr marL="0" algn="r" defTabSz="685800" rtl="0" eaLnBrk="1" latinLnBrk="0" hangingPunct="1"/>
                      <a:r>
                        <a:rPr lang="de-DE" sz="1100" b="1" kern="1200" dirty="0" smtClean="0">
                          <a:solidFill>
                            <a:srgbClr val="E3051B"/>
                          </a:solidFill>
                          <a:latin typeface="+mn-lt"/>
                          <a:ea typeface="+mn-ea"/>
                          <a:cs typeface="+mn-cs"/>
                        </a:rPr>
                        <a:t>6,9</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r" defTabSz="685800" rtl="0" eaLnBrk="1" latinLnBrk="0" hangingPunct="1"/>
                      <a:r>
                        <a:rPr lang="de-DE" sz="1100" b="1" kern="1200" dirty="0" smtClean="0">
                          <a:solidFill>
                            <a:schemeClr val="accent6">
                              <a:lumMod val="10000"/>
                            </a:schemeClr>
                          </a:solidFill>
                          <a:latin typeface="+mn-lt"/>
                          <a:ea typeface="+mn-ea"/>
                          <a:cs typeface="+mn-cs"/>
                        </a:rPr>
                        <a:t>5,4</a:t>
                      </a:r>
                    </a:p>
                    <a:p>
                      <a:pPr marL="0" algn="r" defTabSz="685800" rtl="0" eaLnBrk="1" latinLnBrk="0" hangingPunct="1"/>
                      <a:r>
                        <a:rPr lang="de-DE" sz="1100" b="1" kern="1200" dirty="0" smtClean="0">
                          <a:solidFill>
                            <a:srgbClr val="E3051B"/>
                          </a:solidFill>
                          <a:latin typeface="+mn-lt"/>
                          <a:ea typeface="+mn-ea"/>
                          <a:cs typeface="+mn-cs"/>
                        </a:rPr>
                        <a:t>5,4</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685800" rtl="0" eaLnBrk="1" latinLnBrk="0" hangingPunct="1"/>
                      <a:r>
                        <a:rPr lang="de-DE" sz="1100" b="1" kern="1200" dirty="0" smtClean="0">
                          <a:solidFill>
                            <a:srgbClr val="3C3C3B"/>
                          </a:solidFill>
                          <a:latin typeface="+mn-lt"/>
                          <a:ea typeface="+mn-ea"/>
                          <a:cs typeface="+mn-cs"/>
                        </a:rPr>
                        <a:t>2,2</a:t>
                      </a:r>
                    </a:p>
                    <a:p>
                      <a:pPr marL="0" algn="r" defTabSz="685800" rtl="0" eaLnBrk="1" latinLnBrk="0" hangingPunct="1"/>
                      <a:r>
                        <a:rPr lang="de-DE" sz="1100" b="1" kern="1200" dirty="0" smtClean="0">
                          <a:solidFill>
                            <a:srgbClr val="E3051B"/>
                          </a:solidFill>
                          <a:latin typeface="+mn-lt"/>
                          <a:ea typeface="+mn-ea"/>
                          <a:cs typeface="+mn-cs"/>
                        </a:rPr>
                        <a:t>2,1</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6723183"/>
                  </a:ext>
                </a:extLst>
              </a:tr>
              <a:tr h="38873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1000" b="1" i="0" u="none" strike="noStrike" kern="1200" cap="none" spc="0" normalizeH="0" baseline="0" noProof="0" dirty="0" smtClean="0">
                          <a:ln>
                            <a:noFill/>
                          </a:ln>
                          <a:solidFill>
                            <a:srgbClr val="DADADA">
                              <a:lumMod val="10000"/>
                            </a:srgbClr>
                          </a:solidFill>
                          <a:effectLst/>
                          <a:uLnTx/>
                          <a:uFillTx/>
                          <a:latin typeface="+mn-lt"/>
                          <a:ea typeface="+mn-ea"/>
                          <a:cs typeface="+mn-cs"/>
                        </a:rPr>
                        <a:t>ifo</a:t>
                      </a:r>
                      <a:endParaRPr kumimoji="0" lang="de-DE" sz="800" b="1" i="0" u="none" strike="noStrike" kern="1200" cap="none" spc="0" normalizeH="0" baseline="0" noProof="0" dirty="0" smtClean="0">
                        <a:ln>
                          <a:noFill/>
                        </a:ln>
                        <a:solidFill>
                          <a:srgbClr val="0070C0"/>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smtClean="0">
                          <a:ln>
                            <a:noFill/>
                          </a:ln>
                          <a:solidFill>
                            <a:schemeClr val="accent6">
                              <a:lumMod val="10000"/>
                            </a:schemeClr>
                          </a:solidFill>
                          <a:effectLst/>
                          <a:uLnTx/>
                          <a:uFillTx/>
                          <a:latin typeface="+mn-lt"/>
                          <a:ea typeface="+mn-ea"/>
                          <a:cs typeface="+mn-cs"/>
                        </a:rPr>
                        <a:t>(14.12.2022)</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smtClean="0">
                          <a:ln>
                            <a:noFill/>
                          </a:ln>
                          <a:solidFill>
                            <a:srgbClr val="E3051B"/>
                          </a:solidFill>
                          <a:effectLst/>
                          <a:uLnTx/>
                          <a:uFillTx/>
                          <a:latin typeface="+mn-lt"/>
                          <a:ea typeface="+mn-ea"/>
                          <a:cs typeface="+mn-cs"/>
                        </a:rPr>
                        <a:t>(15.03.2023)</a:t>
                      </a:r>
                    </a:p>
                  </a:txBody>
                  <a:tcPr marL="72000" marT="3600" marB="0">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DE" sz="1100" b="1" dirty="0" smtClean="0">
                          <a:solidFill>
                            <a:schemeClr val="accent6">
                              <a:lumMod val="10000"/>
                            </a:schemeClr>
                          </a:solidFill>
                        </a:rPr>
                        <a:t>1,8</a:t>
                      </a:r>
                    </a:p>
                    <a:p>
                      <a:pPr algn="r"/>
                      <a:r>
                        <a:rPr lang="de-DE" sz="1100" b="1" dirty="0" smtClean="0">
                          <a:solidFill>
                            <a:srgbClr val="E3051B"/>
                          </a:solidFill>
                        </a:rPr>
                        <a:t>1,8</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r">
                        <a:buFontTx/>
                        <a:buNone/>
                      </a:pPr>
                      <a:r>
                        <a:rPr lang="de-DE" sz="1100" b="1" dirty="0" smtClean="0">
                          <a:solidFill>
                            <a:schemeClr val="accent6">
                              <a:lumMod val="10000"/>
                            </a:schemeClr>
                          </a:solidFill>
                        </a:rPr>
                        <a:t>-0,1</a:t>
                      </a:r>
                    </a:p>
                    <a:p>
                      <a:pPr marL="0" indent="0" algn="r">
                        <a:buFontTx/>
                        <a:buNone/>
                      </a:pPr>
                      <a:r>
                        <a:rPr lang="de-DE" sz="1100" b="1" dirty="0" smtClean="0">
                          <a:solidFill>
                            <a:srgbClr val="E3051B"/>
                          </a:solidFill>
                        </a:rPr>
                        <a:t>-0,1</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1,6</a:t>
                      </a:r>
                    </a:p>
                    <a:p>
                      <a:pPr algn="r"/>
                      <a:r>
                        <a:rPr lang="de-DE" sz="1100" b="1" dirty="0" smtClean="0">
                          <a:solidFill>
                            <a:srgbClr val="E3051B"/>
                          </a:solidFill>
                        </a:rPr>
                        <a:t>1,7</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chemeClr val="accent6">
                              <a:lumMod val="10000"/>
                            </a:schemeClr>
                          </a:solidFill>
                        </a:rPr>
                        <a:t>0,1</a:t>
                      </a:r>
                    </a:p>
                    <a:p>
                      <a:pPr algn="r"/>
                      <a:r>
                        <a:rPr lang="de-DE" sz="1100" b="1" dirty="0" smtClean="0">
                          <a:solidFill>
                            <a:srgbClr val="E3051B"/>
                          </a:solidFill>
                        </a:rPr>
                        <a:t>0,3</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r">
                        <a:buFontTx/>
                        <a:buNone/>
                      </a:pPr>
                      <a:r>
                        <a:rPr lang="de-DE" sz="1100" b="1" baseline="0" dirty="0" smtClean="0">
                          <a:solidFill>
                            <a:schemeClr val="accent6">
                              <a:lumMod val="10000"/>
                            </a:schemeClr>
                          </a:solidFill>
                        </a:rPr>
                        <a:t>-0,1</a:t>
                      </a:r>
                    </a:p>
                    <a:p>
                      <a:pPr marL="0" indent="0" algn="r">
                        <a:buFontTx/>
                        <a:buNone/>
                      </a:pPr>
                      <a:r>
                        <a:rPr lang="de-DE" sz="1100" b="1" baseline="0" dirty="0" smtClean="0">
                          <a:solidFill>
                            <a:srgbClr val="E3051B"/>
                          </a:solidFill>
                        </a:rPr>
                        <a:t>-0,3</a:t>
                      </a:r>
                      <a:endParaRPr lang="de-DE" sz="1100" b="1" dirty="0" smtClean="0">
                        <a:solidFill>
                          <a:srgbClr val="E3051B"/>
                        </a:solidFill>
                      </a:endParaRP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0,8</a:t>
                      </a:r>
                    </a:p>
                    <a:p>
                      <a:pPr algn="r"/>
                      <a:r>
                        <a:rPr lang="de-DE" sz="1100" b="1" dirty="0" smtClean="0">
                          <a:solidFill>
                            <a:srgbClr val="E3051B"/>
                          </a:solidFill>
                        </a:rPr>
                        <a:t>0,6</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chemeClr val="accent6">
                              <a:lumMod val="10000"/>
                            </a:schemeClr>
                          </a:solidFill>
                        </a:rPr>
                        <a:t>7,8</a:t>
                      </a:r>
                    </a:p>
                    <a:p>
                      <a:pPr algn="r"/>
                      <a:r>
                        <a:rPr lang="de-DE" sz="1100" b="1" dirty="0" smtClean="0">
                          <a:solidFill>
                            <a:srgbClr val="E3051B"/>
                          </a:solidFill>
                        </a:rPr>
                        <a:t>6,9</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chemeClr val="accent6">
                              <a:lumMod val="10000"/>
                            </a:schemeClr>
                          </a:solidFill>
                        </a:rPr>
                        <a:t>6,4</a:t>
                      </a:r>
                    </a:p>
                    <a:p>
                      <a:pPr algn="r"/>
                      <a:r>
                        <a:rPr lang="de-DE" sz="1100" b="1" dirty="0" smtClean="0">
                          <a:solidFill>
                            <a:srgbClr val="E3051B"/>
                          </a:solidFill>
                        </a:rPr>
                        <a:t>6,2</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2,8</a:t>
                      </a:r>
                    </a:p>
                    <a:p>
                      <a:pPr algn="r"/>
                      <a:r>
                        <a:rPr lang="de-DE" sz="1100" b="1" dirty="0" smtClean="0">
                          <a:solidFill>
                            <a:srgbClr val="E3051B"/>
                          </a:solidFill>
                        </a:rPr>
                        <a:t>2,2</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1728131"/>
                  </a:ext>
                </a:extLst>
              </a:tr>
              <a:tr h="291823">
                <a:tc>
                  <a:txBody>
                    <a:bodyPr/>
                    <a:lstStyle/>
                    <a:p>
                      <a:pPr marL="0" algn="l" defTabSz="685800" rtl="0" eaLnBrk="1" latinLnBrk="0" hangingPunct="1"/>
                      <a:r>
                        <a:rPr lang="de-DE" sz="1000" b="1" kern="1200" dirty="0" smtClean="0">
                          <a:solidFill>
                            <a:schemeClr val="accent6">
                              <a:lumMod val="10000"/>
                            </a:schemeClr>
                          </a:solidFill>
                          <a:latin typeface="+mn-lt"/>
                          <a:ea typeface="+mn-ea"/>
                          <a:cs typeface="+mn-cs"/>
                        </a:rPr>
                        <a:t>IMK</a:t>
                      </a:r>
                      <a:endParaRPr kumimoji="0" lang="de-DE" sz="800" b="1" i="0" u="none" strike="noStrike" kern="1200" cap="none" spc="0" normalizeH="0" baseline="0" dirty="0" smtClean="0">
                        <a:ln>
                          <a:noFill/>
                        </a:ln>
                        <a:solidFill>
                          <a:srgbClr val="0070C0"/>
                        </a:solidFill>
                        <a:effectLst/>
                        <a:uLnTx/>
                        <a:uFillTx/>
                        <a:latin typeface="+mn-lt"/>
                        <a:ea typeface="+mn-ea"/>
                        <a:cs typeface="+mn-cs"/>
                      </a:endParaRPr>
                    </a:p>
                    <a:p>
                      <a:r>
                        <a:rPr lang="de-DE" sz="800" b="1" dirty="0" smtClean="0">
                          <a:solidFill>
                            <a:schemeClr val="accent6">
                              <a:lumMod val="10000"/>
                            </a:schemeClr>
                          </a:solidFill>
                        </a:rPr>
                        <a:t>(14.12.2022)</a:t>
                      </a:r>
                    </a:p>
                    <a:p>
                      <a:r>
                        <a:rPr lang="de-DE" sz="800" b="1" dirty="0" smtClean="0">
                          <a:solidFill>
                            <a:srgbClr val="FF0000"/>
                          </a:solidFill>
                        </a:rPr>
                        <a:t>(28.03.2023)</a:t>
                      </a:r>
                    </a:p>
                  </a:txBody>
                  <a:tcPr marL="72000" marT="3600" marB="0">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DE" sz="1100" b="1" dirty="0" smtClean="0">
                          <a:solidFill>
                            <a:srgbClr val="3C3C3B"/>
                          </a:solidFill>
                        </a:rPr>
                        <a:t>1,8</a:t>
                      </a:r>
                    </a:p>
                    <a:p>
                      <a:pPr algn="r"/>
                      <a:r>
                        <a:rPr lang="de-DE" sz="1100" b="1" dirty="0" smtClean="0">
                          <a:solidFill>
                            <a:srgbClr val="FF0000"/>
                          </a:solidFill>
                        </a:rPr>
                        <a:t>1,8 </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r">
                        <a:buFontTx/>
                        <a:buNone/>
                      </a:pPr>
                      <a:r>
                        <a:rPr lang="de-DE" sz="1100" b="1" dirty="0" smtClean="0">
                          <a:solidFill>
                            <a:srgbClr val="3C3C3B"/>
                          </a:solidFill>
                        </a:rPr>
                        <a:t>-0,3</a:t>
                      </a:r>
                    </a:p>
                    <a:p>
                      <a:pPr marL="0" indent="0" algn="r">
                        <a:buFontTx/>
                        <a:buNone/>
                      </a:pPr>
                      <a:r>
                        <a:rPr lang="de-DE" sz="1100" b="1" dirty="0" smtClean="0">
                          <a:solidFill>
                            <a:srgbClr val="FF0000"/>
                          </a:solidFill>
                        </a:rPr>
                        <a:t>0,0</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DE" sz="1100" b="1" dirty="0" smtClean="0">
                        <a:solidFill>
                          <a:srgbClr val="FF0000"/>
                        </a:solidFill>
                      </a:endParaRPr>
                    </a:p>
                    <a:p>
                      <a:pPr algn="r"/>
                      <a:r>
                        <a:rPr lang="de-DE" sz="1100" b="1" dirty="0" smtClean="0">
                          <a:solidFill>
                            <a:srgbClr val="FF0000"/>
                          </a:solidFill>
                        </a:rPr>
                        <a:t>1,2</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3C3C3B"/>
                          </a:solidFill>
                        </a:rPr>
                        <a:t>0,2</a:t>
                      </a:r>
                    </a:p>
                    <a:p>
                      <a:pPr algn="r"/>
                      <a:r>
                        <a:rPr lang="de-DE" sz="1100" b="1" dirty="0" smtClean="0">
                          <a:solidFill>
                            <a:srgbClr val="FF0000"/>
                          </a:solidFill>
                        </a:rPr>
                        <a:t>0,4</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rgbClr val="3C3C3B"/>
                          </a:solidFill>
                        </a:rPr>
                        <a:t>0,0</a:t>
                      </a:r>
                    </a:p>
                    <a:p>
                      <a:pPr algn="r"/>
                      <a:r>
                        <a:rPr lang="de-DE" sz="1100" b="1" dirty="0" smtClean="0">
                          <a:solidFill>
                            <a:srgbClr val="FF0000"/>
                          </a:solidFill>
                        </a:rPr>
                        <a:t>0,2</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DE" sz="1100" b="1" dirty="0" smtClean="0">
                        <a:solidFill>
                          <a:srgbClr val="FF0000"/>
                        </a:solidFill>
                      </a:endParaRPr>
                    </a:p>
                    <a:p>
                      <a:pPr algn="r"/>
                      <a:r>
                        <a:rPr lang="de-DE" sz="1100" b="1" dirty="0" smtClean="0">
                          <a:solidFill>
                            <a:srgbClr val="FF0000"/>
                          </a:solidFill>
                        </a:rPr>
                        <a:t>0,4</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685800" rtl="0" eaLnBrk="1" latinLnBrk="0" hangingPunct="1"/>
                      <a:r>
                        <a:rPr lang="de-DE" sz="1100" b="1" kern="1200" dirty="0" smtClean="0">
                          <a:solidFill>
                            <a:srgbClr val="3C3C3B"/>
                          </a:solidFill>
                          <a:latin typeface="+mn-lt"/>
                          <a:ea typeface="+mn-ea"/>
                          <a:cs typeface="+mn-cs"/>
                        </a:rPr>
                        <a:t>7,8</a:t>
                      </a:r>
                    </a:p>
                    <a:p>
                      <a:pPr marL="0" algn="r" defTabSz="685800" rtl="0" eaLnBrk="1" latinLnBrk="0" hangingPunct="1"/>
                      <a:r>
                        <a:rPr lang="de-DE" sz="1100" b="1" kern="1200" dirty="0" smtClean="0">
                          <a:solidFill>
                            <a:srgbClr val="FF0000"/>
                          </a:solidFill>
                          <a:latin typeface="+mn-lt"/>
                          <a:ea typeface="+mn-ea"/>
                          <a:cs typeface="+mn-cs"/>
                        </a:rPr>
                        <a:t>6,9</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r" defTabSz="685800" rtl="0" eaLnBrk="1" latinLnBrk="0" hangingPunct="1"/>
                      <a:r>
                        <a:rPr lang="de-DE" sz="1100" b="1" kern="1200" dirty="0" smtClean="0">
                          <a:solidFill>
                            <a:srgbClr val="3C3C3B"/>
                          </a:solidFill>
                          <a:latin typeface="+mn-lt"/>
                          <a:ea typeface="+mn-ea"/>
                          <a:cs typeface="+mn-cs"/>
                        </a:rPr>
                        <a:t>5,1</a:t>
                      </a:r>
                    </a:p>
                    <a:p>
                      <a:pPr marL="0" algn="r" defTabSz="685800" rtl="0" eaLnBrk="1" latinLnBrk="0" hangingPunct="1"/>
                      <a:r>
                        <a:rPr lang="de-DE" sz="1100" b="1" kern="1200" dirty="0" smtClean="0">
                          <a:solidFill>
                            <a:srgbClr val="FF0000"/>
                          </a:solidFill>
                          <a:latin typeface="+mn-lt"/>
                          <a:ea typeface="+mn-ea"/>
                          <a:cs typeface="+mn-cs"/>
                        </a:rPr>
                        <a:t>5,3</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685800" rtl="0" eaLnBrk="1" latinLnBrk="0" hangingPunct="1"/>
                      <a:endParaRPr lang="de-DE" sz="1100" b="1" kern="1200" dirty="0" smtClean="0">
                        <a:solidFill>
                          <a:srgbClr val="FF0000"/>
                        </a:solidFill>
                        <a:latin typeface="+mn-lt"/>
                        <a:ea typeface="+mn-ea"/>
                        <a:cs typeface="+mn-cs"/>
                      </a:endParaRPr>
                    </a:p>
                    <a:p>
                      <a:pPr marL="0" algn="r" defTabSz="685800" rtl="0" eaLnBrk="1" latinLnBrk="0" hangingPunct="1"/>
                      <a:r>
                        <a:rPr lang="de-DE" sz="1100" b="1" kern="1200" dirty="0" smtClean="0">
                          <a:solidFill>
                            <a:srgbClr val="FF0000"/>
                          </a:solidFill>
                          <a:latin typeface="+mn-lt"/>
                          <a:ea typeface="+mn-ea"/>
                          <a:cs typeface="+mn-cs"/>
                        </a:rPr>
                        <a:t>2,4</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4448575"/>
                  </a:ext>
                </a:extLst>
              </a:tr>
              <a:tr h="351973">
                <a:tc>
                  <a:txBody>
                    <a:bodyPr/>
                    <a:lstStyle/>
                    <a:p>
                      <a:r>
                        <a:rPr lang="de-DE" sz="800" b="1" dirty="0" err="1" smtClean="0">
                          <a:solidFill>
                            <a:srgbClr val="3C3C3B"/>
                          </a:solidFill>
                        </a:rPr>
                        <a:t>Sachver-ständigenrat</a:t>
                      </a:r>
                      <a:endParaRPr lang="de-DE" sz="800" b="1" dirty="0" smtClean="0">
                        <a:solidFill>
                          <a:srgbClr val="3C3C3B"/>
                        </a:solidFill>
                      </a:endParaRPr>
                    </a:p>
                    <a:p>
                      <a:r>
                        <a:rPr lang="de-DE" sz="800" b="1" dirty="0" smtClean="0">
                          <a:solidFill>
                            <a:srgbClr val="FF0000"/>
                          </a:solidFill>
                        </a:rPr>
                        <a:t>(22.03.2023)</a:t>
                      </a:r>
                    </a:p>
                  </a:txBody>
                  <a:tcPr marL="72000" marT="3600" marB="0">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de-DE" sz="1100" b="1" dirty="0" smtClean="0">
                          <a:solidFill>
                            <a:schemeClr val="tx1"/>
                          </a:solidFill>
                        </a:rPr>
                        <a:t>1,8</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r>
                        <a:rPr lang="de-DE" sz="1100" b="1" dirty="0" smtClean="0">
                          <a:solidFill>
                            <a:schemeClr val="tx1"/>
                          </a:solidFill>
                        </a:rPr>
                        <a:t>0,2</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FF0000"/>
                          </a:solidFill>
                        </a:rPr>
                        <a:t>1,3</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DE" sz="1100" b="1" dirty="0" smtClean="0">
                        <a:solidFill>
                          <a:srgbClr val="3C3C3B"/>
                        </a:solidFill>
                      </a:endParaRP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r"/>
                      <a:endParaRPr lang="de-DE" sz="1100" b="1" dirty="0" smtClean="0">
                        <a:solidFill>
                          <a:srgbClr val="3C3C3B"/>
                        </a:solidFill>
                      </a:endParaRP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de-DE" sz="1100" b="1" dirty="0" smtClean="0">
                        <a:solidFill>
                          <a:srgbClr val="FF0000"/>
                        </a:solidFill>
                      </a:endParaRP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685800" rtl="0" eaLnBrk="1" latinLnBrk="0" hangingPunct="1"/>
                      <a:r>
                        <a:rPr lang="de-DE" sz="1100" b="1" kern="1200" dirty="0" smtClean="0">
                          <a:solidFill>
                            <a:schemeClr val="tx1"/>
                          </a:solidFill>
                          <a:latin typeface="+mn-lt"/>
                          <a:ea typeface="+mn-ea"/>
                          <a:cs typeface="+mn-cs"/>
                        </a:rPr>
                        <a:t>6,9</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r" defTabSz="685800" rtl="0" eaLnBrk="1" latinLnBrk="0" hangingPunct="1"/>
                      <a:r>
                        <a:rPr lang="de-DE" sz="1100" b="1" kern="1200" dirty="0" smtClean="0">
                          <a:solidFill>
                            <a:schemeClr val="tx1"/>
                          </a:solidFill>
                          <a:latin typeface="+mn-lt"/>
                          <a:ea typeface="+mn-ea"/>
                          <a:cs typeface="+mn-cs"/>
                        </a:rPr>
                        <a:t>6,6</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685800" rtl="0" eaLnBrk="1" latinLnBrk="0" hangingPunct="1"/>
                      <a:r>
                        <a:rPr lang="de-DE" sz="1100" b="1" kern="1200" dirty="0" smtClean="0">
                          <a:solidFill>
                            <a:srgbClr val="FF0000"/>
                          </a:solidFill>
                          <a:latin typeface="+mn-lt"/>
                          <a:ea typeface="+mn-ea"/>
                          <a:cs typeface="+mn-cs"/>
                        </a:rPr>
                        <a:t>3,0</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7620342"/>
                  </a:ext>
                </a:extLst>
              </a:tr>
              <a:tr h="474507">
                <a:tc>
                  <a:txBody>
                    <a:bodyPr/>
                    <a:lstStyle/>
                    <a:p>
                      <a:r>
                        <a:rPr lang="de-DE" sz="800" b="1" spc="-20" baseline="0" dirty="0" smtClean="0">
                          <a:solidFill>
                            <a:srgbClr val="3C3C3B"/>
                          </a:solidFill>
                        </a:rPr>
                        <a:t>Gemeinschafts-gutachten</a:t>
                      </a:r>
                      <a:r>
                        <a:rPr lang="de-DE" sz="800" b="1" dirty="0" smtClean="0">
                          <a:solidFill>
                            <a:srgbClr val="3C3C3B"/>
                          </a:solidFill>
                        </a:rPr>
                        <a:t> </a:t>
                      </a:r>
                    </a:p>
                    <a:p>
                      <a:r>
                        <a:rPr lang="de-DE" sz="800" b="1" dirty="0" smtClean="0">
                          <a:solidFill>
                            <a:srgbClr val="0070C0"/>
                          </a:solidFill>
                        </a:rPr>
                        <a:t>(29.09.2022)</a:t>
                      </a:r>
                    </a:p>
                    <a:p>
                      <a:r>
                        <a:rPr lang="de-DE" sz="800" b="1" dirty="0" smtClean="0">
                          <a:solidFill>
                            <a:srgbClr val="E3051B"/>
                          </a:solidFill>
                        </a:rPr>
                        <a:t>(05.04.2023)</a:t>
                      </a:r>
                    </a:p>
                  </a:txBody>
                  <a:tcPr marL="72000" marR="36000" marT="3600" marB="0">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de-DE" sz="1100" b="1" dirty="0" smtClean="0">
                          <a:solidFill>
                            <a:srgbClr val="0070C0"/>
                          </a:solidFill>
                        </a:rPr>
                        <a:t>1,4</a:t>
                      </a:r>
                    </a:p>
                    <a:p>
                      <a:pPr algn="r"/>
                      <a:r>
                        <a:rPr lang="de-DE" sz="1100" b="1" dirty="0" smtClean="0">
                          <a:solidFill>
                            <a:srgbClr val="FF0000"/>
                          </a:solidFill>
                        </a:rPr>
                        <a:t>1,8</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r">
                        <a:buFontTx/>
                        <a:buNone/>
                      </a:pPr>
                      <a:r>
                        <a:rPr lang="de-DE" sz="1100" b="1" dirty="0" smtClean="0">
                          <a:solidFill>
                            <a:srgbClr val="0070C0"/>
                          </a:solidFill>
                        </a:rPr>
                        <a:t>-0,4</a:t>
                      </a:r>
                    </a:p>
                    <a:p>
                      <a:pPr marL="0" indent="0" algn="r">
                        <a:buFontTx/>
                        <a:buNone/>
                      </a:pPr>
                      <a:r>
                        <a:rPr lang="de-DE" sz="1100" b="1" dirty="0" smtClean="0">
                          <a:solidFill>
                            <a:srgbClr val="FF0000"/>
                          </a:solidFill>
                        </a:rPr>
                        <a:t>0,3</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r">
                        <a:buFontTx/>
                        <a:buNone/>
                      </a:pPr>
                      <a:r>
                        <a:rPr lang="de-DE" sz="1100" b="1" kern="1200" dirty="0" smtClean="0">
                          <a:solidFill>
                            <a:srgbClr val="0070C0"/>
                          </a:solidFill>
                          <a:latin typeface="+mn-lt"/>
                          <a:ea typeface="+mn-ea"/>
                          <a:cs typeface="+mn-cs"/>
                        </a:rPr>
                        <a:t>1,9</a:t>
                      </a:r>
                    </a:p>
                    <a:p>
                      <a:pPr marL="0" indent="0" algn="r">
                        <a:buFontTx/>
                        <a:buNone/>
                      </a:pPr>
                      <a:r>
                        <a:rPr lang="de-DE" sz="1100" b="1" kern="1200" dirty="0" smtClean="0">
                          <a:solidFill>
                            <a:srgbClr val="FF0000"/>
                          </a:solidFill>
                          <a:latin typeface="+mn-lt"/>
                          <a:ea typeface="+mn-ea"/>
                          <a:cs typeface="+mn-cs"/>
                        </a:rPr>
                        <a:t>1,5</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de-DE" sz="1100" b="1" dirty="0" smtClean="0">
                          <a:solidFill>
                            <a:srgbClr val="0070C0"/>
                          </a:solidFill>
                        </a:rPr>
                        <a:t>- 0,2</a:t>
                      </a:r>
                    </a:p>
                    <a:p>
                      <a:pPr algn="r"/>
                      <a:r>
                        <a:rPr lang="de-DE" sz="1100" b="1" dirty="0" smtClean="0">
                          <a:solidFill>
                            <a:srgbClr val="FF0000"/>
                          </a:solidFill>
                        </a:rPr>
                        <a:t>0,4</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indent="0" algn="r">
                        <a:buFontTx/>
                        <a:buNone/>
                      </a:pPr>
                      <a:r>
                        <a:rPr lang="de-DE" sz="1100" b="1" dirty="0" smtClean="0">
                          <a:solidFill>
                            <a:srgbClr val="0070C0"/>
                          </a:solidFill>
                        </a:rPr>
                        <a:t>-</a:t>
                      </a:r>
                      <a:r>
                        <a:rPr lang="de-DE" sz="1100" b="1" baseline="0" dirty="0" smtClean="0">
                          <a:solidFill>
                            <a:srgbClr val="0070C0"/>
                          </a:solidFill>
                        </a:rPr>
                        <a:t> 0,2</a:t>
                      </a:r>
                      <a:endParaRPr lang="de-DE" sz="1100" b="1" dirty="0" smtClean="0">
                        <a:solidFill>
                          <a:srgbClr val="0070C0"/>
                        </a:solidFill>
                      </a:endParaRPr>
                    </a:p>
                    <a:p>
                      <a:pPr marL="0" indent="0" algn="r">
                        <a:buFontTx/>
                        <a:buNone/>
                      </a:pPr>
                      <a:r>
                        <a:rPr lang="de-DE" sz="1100" b="1" dirty="0" smtClean="0">
                          <a:solidFill>
                            <a:srgbClr val="FF0000"/>
                          </a:solidFill>
                        </a:rPr>
                        <a:t>-0,2</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r">
                        <a:buFontTx/>
                        <a:buNone/>
                      </a:pPr>
                      <a:r>
                        <a:rPr lang="de-DE" sz="1100" b="1" dirty="0" smtClean="0">
                          <a:solidFill>
                            <a:srgbClr val="0070C0"/>
                          </a:solidFill>
                        </a:rPr>
                        <a:t>1,3</a:t>
                      </a:r>
                    </a:p>
                    <a:p>
                      <a:pPr marL="0" indent="0" algn="r">
                        <a:buFontTx/>
                        <a:buNone/>
                      </a:pPr>
                      <a:r>
                        <a:rPr lang="de-DE" sz="1100" b="1" dirty="0" smtClean="0">
                          <a:solidFill>
                            <a:schemeClr val="tx1"/>
                          </a:solidFill>
                        </a:rPr>
                        <a:t>0,4</a:t>
                      </a:r>
                    </a:p>
                  </a:txBody>
                  <a:tcPr marR="252000" marT="3600" marB="0" anchor="ctr">
                    <a:lnL w="12700" cap="flat" cmpd="sng" algn="ctr">
                      <a:solidFill>
                        <a:schemeClr val="tx1"/>
                      </a:solidFill>
                      <a:prstDash val="solid"/>
                      <a:round/>
                      <a:headEnd type="none" w="med" len="med"/>
                      <a:tailEnd type="none" w="med" len="med"/>
                    </a:lnL>
                    <a:lnR w="28575" cap="flat" cmpd="sng" algn="ctr">
                      <a:solidFill>
                        <a:srgbClr val="3C3C3B"/>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685800" rtl="0" eaLnBrk="1" latinLnBrk="0" hangingPunct="1"/>
                      <a:r>
                        <a:rPr lang="de-DE" sz="1100" b="1" kern="1200" dirty="0" smtClean="0">
                          <a:solidFill>
                            <a:srgbClr val="0070C0"/>
                          </a:solidFill>
                          <a:latin typeface="+mn-lt"/>
                          <a:ea typeface="+mn-ea"/>
                          <a:cs typeface="+mn-cs"/>
                        </a:rPr>
                        <a:t>8,4</a:t>
                      </a:r>
                    </a:p>
                    <a:p>
                      <a:pPr marL="0" algn="r" defTabSz="685800" rtl="0" eaLnBrk="1" latinLnBrk="0" hangingPunct="1"/>
                      <a:r>
                        <a:rPr lang="de-DE" sz="1100" b="1" kern="1200" dirty="0" smtClean="0">
                          <a:solidFill>
                            <a:srgbClr val="FF0000"/>
                          </a:solidFill>
                          <a:latin typeface="+mn-lt"/>
                          <a:ea typeface="+mn-ea"/>
                          <a:cs typeface="+mn-cs"/>
                        </a:rPr>
                        <a:t>6,9</a:t>
                      </a:r>
                    </a:p>
                  </a:txBody>
                  <a:tcPr marR="252000" marT="3600" marB="0" anchor="ctr">
                    <a:lnL w="28575" cap="flat" cmpd="sng" algn="ctr">
                      <a:solidFill>
                        <a:srgbClr val="3C3C3B"/>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algn="r" defTabSz="685800" rtl="0" eaLnBrk="1" latinLnBrk="0" hangingPunct="1"/>
                      <a:r>
                        <a:rPr lang="de-DE" sz="1100" b="1" kern="1200" dirty="0" smtClean="0">
                          <a:solidFill>
                            <a:srgbClr val="0070C0"/>
                          </a:solidFill>
                          <a:latin typeface="+mn-lt"/>
                          <a:ea typeface="+mn-ea"/>
                          <a:cs typeface="+mn-cs"/>
                        </a:rPr>
                        <a:t>8,8</a:t>
                      </a:r>
                    </a:p>
                    <a:p>
                      <a:pPr marL="0" algn="r" defTabSz="685800" rtl="0" eaLnBrk="1" latinLnBrk="0" hangingPunct="1"/>
                      <a:r>
                        <a:rPr lang="de-DE" sz="1100" b="1" kern="1200" dirty="0" smtClean="0">
                          <a:solidFill>
                            <a:srgbClr val="FF0000"/>
                          </a:solidFill>
                          <a:latin typeface="+mn-lt"/>
                          <a:ea typeface="+mn-ea"/>
                          <a:cs typeface="+mn-cs"/>
                        </a:rPr>
                        <a:t>6,0</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685800" rtl="0" eaLnBrk="1" latinLnBrk="0" hangingPunct="1"/>
                      <a:r>
                        <a:rPr lang="de-DE" sz="1100" b="1" kern="1200" dirty="0" smtClean="0">
                          <a:solidFill>
                            <a:srgbClr val="0070C0"/>
                          </a:solidFill>
                          <a:latin typeface="+mn-lt"/>
                          <a:ea typeface="+mn-ea"/>
                          <a:cs typeface="+mn-cs"/>
                        </a:rPr>
                        <a:t>2,2</a:t>
                      </a:r>
                    </a:p>
                    <a:p>
                      <a:pPr marL="0" algn="r" defTabSz="685800" rtl="0" eaLnBrk="1" latinLnBrk="0" hangingPunct="1"/>
                      <a:r>
                        <a:rPr lang="de-DE" sz="1100" b="1" kern="1200" dirty="0" smtClean="0">
                          <a:solidFill>
                            <a:schemeClr val="tx1"/>
                          </a:solidFill>
                          <a:latin typeface="+mn-lt"/>
                          <a:ea typeface="+mn-ea"/>
                          <a:cs typeface="+mn-cs"/>
                        </a:rPr>
                        <a:t>2,4</a:t>
                      </a:r>
                    </a:p>
                  </a:txBody>
                  <a:tcPr marR="252000" marT="36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4765326"/>
                  </a:ext>
                </a:extLst>
              </a:tr>
            </a:tbl>
          </a:graphicData>
        </a:graphic>
      </p:graphicFrame>
      <p:sp>
        <p:nvSpPr>
          <p:cNvPr id="8" name="Textplatzhalter 7">
            <a:extLst>
              <a:ext uri="{FF2B5EF4-FFF2-40B4-BE49-F238E27FC236}">
                <a16:creationId xmlns:a16="http://schemas.microsoft.com/office/drawing/2014/main" id="{F9861C1E-A39F-464E-A7B1-D59F6D4DE119}"/>
              </a:ext>
            </a:extLst>
          </p:cNvPr>
          <p:cNvSpPr>
            <a:spLocks noGrp="1"/>
          </p:cNvSpPr>
          <p:nvPr>
            <p:ph type="body" sz="quarter" idx="13"/>
          </p:nvPr>
        </p:nvSpPr>
        <p:spPr>
          <a:xfrm rot="16200000">
            <a:off x="7149558" y="2873436"/>
            <a:ext cx="2580967" cy="152478"/>
          </a:xfrm>
        </p:spPr>
        <p:txBody>
          <a:bodyPr/>
          <a:lstStyle/>
          <a:p>
            <a:r>
              <a:rPr lang="de-DE" sz="1100" b="1" spc="0" dirty="0" smtClean="0">
                <a:solidFill>
                  <a:schemeClr val="bg1"/>
                </a:solidFill>
                <a:latin typeface="+mn-lt"/>
              </a:rPr>
              <a:t>Veränderungsraten  in Prozent</a:t>
            </a:r>
            <a:endParaRPr lang="de-DE" sz="1100" b="1" spc="0" dirty="0">
              <a:solidFill>
                <a:schemeClr val="bg1"/>
              </a:solidFill>
              <a:latin typeface="+mn-lt"/>
            </a:endParaRPr>
          </a:p>
        </p:txBody>
      </p:sp>
    </p:spTree>
    <p:extLst>
      <p:ext uri="{BB962C8B-B14F-4D97-AF65-F5344CB8AC3E}">
        <p14:creationId xmlns:p14="http://schemas.microsoft.com/office/powerpoint/2010/main" val="1245077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50827" y="1860233"/>
            <a:ext cx="2451041" cy="2301390"/>
          </a:xfrm>
        </p:spPr>
        <p:txBody>
          <a:bodyPr/>
          <a:lstStyle/>
          <a:p>
            <a:pPr marL="1350" indent="0">
              <a:buNone/>
            </a:pPr>
            <a:r>
              <a:rPr lang="de-DE" dirty="0">
                <a:latin typeface="+mn-lt"/>
              </a:rPr>
              <a:t>… wird zu einer spürbaren dauerhaften Erhöhung des Preisniveaus führen.</a:t>
            </a:r>
          </a:p>
          <a:p>
            <a:pPr marL="1350" indent="0">
              <a:buNone/>
            </a:pPr>
            <a:endParaRPr lang="de-DE" dirty="0"/>
          </a:p>
        </p:txBody>
      </p:sp>
      <p:sp>
        <p:nvSpPr>
          <p:cNvPr id="5" name="Titel 4">
            <a:extLst>
              <a:ext uri="{FF2B5EF4-FFF2-40B4-BE49-F238E27FC236}">
                <a16:creationId xmlns:a16="http://schemas.microsoft.com/office/drawing/2014/main" id="{36C668B8-A8ED-3C42-89B3-BD8DB80C5B80}"/>
              </a:ext>
            </a:extLst>
          </p:cNvPr>
          <p:cNvSpPr>
            <a:spLocks noGrp="1"/>
          </p:cNvSpPr>
          <p:nvPr>
            <p:ph type="title"/>
          </p:nvPr>
        </p:nvSpPr>
        <p:spPr/>
        <p:txBody>
          <a:bodyPr/>
          <a:lstStyle/>
          <a:p>
            <a:r>
              <a:rPr lang="de-DE" dirty="0" smtClean="0"/>
              <a:t>Inflation</a:t>
            </a:r>
            <a:endParaRPr lang="de-DE" dirty="0"/>
          </a:p>
        </p:txBody>
      </p:sp>
      <p:pic>
        <p:nvPicPr>
          <p:cNvPr id="4" name="Grafik 3"/>
          <p:cNvPicPr>
            <a:picLocks noChangeAspect="1"/>
          </p:cNvPicPr>
          <p:nvPr/>
        </p:nvPicPr>
        <p:blipFill>
          <a:blip r:embed="rId3"/>
          <a:stretch>
            <a:fillRect/>
          </a:stretch>
        </p:blipFill>
        <p:spPr>
          <a:xfrm>
            <a:off x="3082290" y="1307012"/>
            <a:ext cx="5810884" cy="3047973"/>
          </a:xfrm>
          <a:prstGeom prst="rect">
            <a:avLst/>
          </a:prstGeom>
        </p:spPr>
      </p:pic>
    </p:spTree>
    <p:extLst>
      <p:ext uri="{BB962C8B-B14F-4D97-AF65-F5344CB8AC3E}">
        <p14:creationId xmlns:p14="http://schemas.microsoft.com/office/powerpoint/2010/main" val="3594959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Office">
  <a:themeElements>
    <a:clrScheme name="IG Metall Farben">
      <a:dk1>
        <a:srgbClr val="E2051A"/>
      </a:dk1>
      <a:lt1>
        <a:srgbClr val="FFFFFF"/>
      </a:lt1>
      <a:dk2>
        <a:srgbClr val="646363"/>
      </a:dk2>
      <a:lt2>
        <a:srgbClr val="FFFFFF"/>
      </a:lt2>
      <a:accent1>
        <a:srgbClr val="8F2C33"/>
      </a:accent1>
      <a:accent2>
        <a:srgbClr val="EAB500"/>
      </a:accent2>
      <a:accent3>
        <a:srgbClr val="2F80AB"/>
      </a:accent3>
      <a:accent4>
        <a:srgbClr val="5B9945"/>
      </a:accent4>
      <a:accent5>
        <a:srgbClr val="646363"/>
      </a:accent5>
      <a:accent6>
        <a:srgbClr val="DADADA"/>
      </a:accent6>
      <a:hlink>
        <a:srgbClr val="E3051B"/>
      </a:hlink>
      <a:folHlink>
        <a:srgbClr val="3C3C3B"/>
      </a:folHlink>
    </a:clrScheme>
    <a:fontScheme name="IG Metall Schriften">
      <a:majorFont>
        <a:latin typeface="Meta Head IGM Cond Black"/>
        <a:ea typeface=""/>
        <a:cs typeface=""/>
      </a:majorFont>
      <a:minorFont>
        <a:latin typeface="Meta IG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äsentationsvorlage-Tarifbewegung2022-1" id="{7CB830CD-1BC1-B349-B9F9-96C02819F1C9}" vid="{EC58F17B-4415-E44B-9506-8723ED282CD5}"/>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2629</Words>
  <Application>Microsoft Office PowerPoint</Application>
  <PresentationFormat>Bildschirmpräsentation (16:9)</PresentationFormat>
  <Paragraphs>461</Paragraphs>
  <Slides>32</Slides>
  <Notes>29</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32</vt:i4>
      </vt:variant>
    </vt:vector>
  </HeadingPairs>
  <TitlesOfParts>
    <vt:vector size="39" baseType="lpstr">
      <vt:lpstr>Meta Head IGM Cond Light</vt:lpstr>
      <vt:lpstr>Arial</vt:lpstr>
      <vt:lpstr>Calibri</vt:lpstr>
      <vt:lpstr>Wingdings</vt:lpstr>
      <vt:lpstr>Meta Head IGM Cond Black</vt:lpstr>
      <vt:lpstr>Meta IGM</vt:lpstr>
      <vt:lpstr>1_Office</vt:lpstr>
      <vt:lpstr>TARIFBEWEGUNG 2023 Textile dienste</vt:lpstr>
      <vt:lpstr>1. Tarifverhandlung Forderungsbegründung</vt:lpstr>
      <vt:lpstr>Ökonomische Lage Uwe Fink</vt:lpstr>
      <vt:lpstr>Einflussfaktoren</vt:lpstr>
      <vt:lpstr>Globales Wachstum </vt:lpstr>
      <vt:lpstr>BIP wachstum 2022</vt:lpstr>
      <vt:lpstr>Erwartete Wachstumsbeiträge 2023</vt:lpstr>
      <vt:lpstr>Prognosen der Institute </vt:lpstr>
      <vt:lpstr>Inflation</vt:lpstr>
      <vt:lpstr>Tarifentwicklung</vt:lpstr>
      <vt:lpstr>Ifo-Geschäftsklima</vt:lpstr>
      <vt:lpstr>Träger von Berufskleidung</vt:lpstr>
      <vt:lpstr>Produktion steigt</vt:lpstr>
      <vt:lpstr>Kapazitätsauslastung über 87 pROZENT</vt:lpstr>
      <vt:lpstr>MuE-Auftragseingänge</vt:lpstr>
      <vt:lpstr>PowerPoint-Präsentation</vt:lpstr>
      <vt:lpstr>bauindustrie</vt:lpstr>
      <vt:lpstr>Wachstumsmarkt</vt:lpstr>
      <vt:lpstr>Die Forderung der IG Metall Miriam Bürger</vt:lpstr>
      <vt:lpstr>Unsere Forderung im Überblick</vt:lpstr>
      <vt:lpstr>Hauptthema Inflation</vt:lpstr>
      <vt:lpstr>8 Prozent, Mindestens 300 Euro</vt:lpstr>
      <vt:lpstr>Realeinkommen sinken</vt:lpstr>
      <vt:lpstr>niedrige einkommen</vt:lpstr>
      <vt:lpstr>Einkommen nicht Konkurrenzfähig</vt:lpstr>
      <vt:lpstr>PowerPoint-Präsentation</vt:lpstr>
      <vt:lpstr>Reicht nicht!</vt:lpstr>
      <vt:lpstr>Angleichung Ost</vt:lpstr>
      <vt:lpstr>Altersteilzeit fortführen</vt:lpstr>
      <vt:lpstr>TV Kurzarbeit</vt:lpstr>
      <vt:lpstr>Hohe Streikbereitschaft</vt:lpstr>
      <vt:lpstr>Danke für die Aufmerksamkeit Tarif WIRKT</vt:lpstr>
    </vt:vector>
  </TitlesOfParts>
  <Company>IG Metall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Kurz-Anleitung PowerPoint</dc:title>
  <dc:creator>Buerger, Miriam</dc:creator>
  <cp:lastModifiedBy>Buerger, Miriam</cp:lastModifiedBy>
  <cp:revision>93</cp:revision>
  <dcterms:created xsi:type="dcterms:W3CDTF">2023-02-16T13:16:43Z</dcterms:created>
  <dcterms:modified xsi:type="dcterms:W3CDTF">2023-05-08T09:42:18Z</dcterms:modified>
</cp:coreProperties>
</file>