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28"/>
  </p:notesMasterIdLst>
  <p:handoutMasterIdLst>
    <p:handoutMasterId r:id="rId29"/>
  </p:handoutMasterIdLst>
  <p:sldIdLst>
    <p:sldId id="256" r:id="rId2"/>
    <p:sldId id="305" r:id="rId3"/>
    <p:sldId id="308" r:id="rId4"/>
    <p:sldId id="306" r:id="rId5"/>
    <p:sldId id="307" r:id="rId6"/>
    <p:sldId id="312" r:id="rId7"/>
    <p:sldId id="313" r:id="rId8"/>
    <p:sldId id="314" r:id="rId9"/>
    <p:sldId id="315" r:id="rId10"/>
    <p:sldId id="258" r:id="rId11"/>
    <p:sldId id="316" r:id="rId12"/>
    <p:sldId id="317" r:id="rId13"/>
    <p:sldId id="262" r:id="rId14"/>
    <p:sldId id="304" r:id="rId15"/>
    <p:sldId id="318" r:id="rId16"/>
    <p:sldId id="297" r:id="rId17"/>
    <p:sldId id="319" r:id="rId18"/>
    <p:sldId id="324" r:id="rId19"/>
    <p:sldId id="299" r:id="rId20"/>
    <p:sldId id="320" r:id="rId21"/>
    <p:sldId id="300" r:id="rId22"/>
    <p:sldId id="321" r:id="rId23"/>
    <p:sldId id="301" r:id="rId24"/>
    <p:sldId id="322" r:id="rId25"/>
    <p:sldId id="302" r:id="rId26"/>
    <p:sldId id="323" r:id="rId27"/>
  </p:sldIdLst>
  <p:sldSz cx="9144000" cy="5143500" type="screen16x9"/>
  <p:notesSz cx="6858000" cy="9875838"/>
  <p:embeddedFontLst>
    <p:embeddedFont>
      <p:font typeface="Calibri" panose="020F0502020204030204" pitchFamily="34" charset="0"/>
      <p:regular r:id="rId30"/>
      <p:bold r:id="rId31"/>
      <p:italic r:id="rId32"/>
      <p:boldItalic r:id="rId33"/>
    </p:embeddedFont>
    <p:embeddedFont>
      <p:font typeface="Meta Head IGM Cond Light" panose="02000506030000020004" pitchFamily="2" charset="0"/>
      <p:regular r:id="rId34"/>
    </p:embeddedFont>
    <p:embeddedFont>
      <p:font typeface="Meta Head IGM Cond Black" panose="02000A06040000020004" pitchFamily="2" charset="0"/>
      <p:bold r:id="rId35"/>
    </p:embeddedFont>
    <p:embeddedFont>
      <p:font typeface="Meta IGM" panose="02000503040000020004" pitchFamily="2" charset="0"/>
      <p:regular r:id="rId36"/>
      <p:bold r:id="rId37"/>
      <p:italic r:id="rId38"/>
      <p:boldItalic r:id="rId39"/>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ssel, Thomas" initials="RT" lastIdx="6" clrIdx="0">
    <p:extLst>
      <p:ext uri="{19B8F6BF-5375-455C-9EA6-DF929625EA0E}">
        <p15:presenceInfo xmlns:p15="http://schemas.microsoft.com/office/powerpoint/2012/main" userId="S-1-5-21-1681774397-3292891888-1623808579-154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C3C3B"/>
    <a:srgbClr val="E30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2442" autoAdjust="0"/>
  </p:normalViewPr>
  <p:slideViewPr>
    <p:cSldViewPr snapToGrid="0" snapToObjects="1" showGuides="1">
      <p:cViewPr varScale="1">
        <p:scale>
          <a:sx n="135" d="100"/>
          <a:sy n="135" d="100"/>
        </p:scale>
        <p:origin x="172" y="76"/>
      </p:cViewPr>
      <p:guideLst>
        <p:guide orient="horz" pos="1620"/>
        <p:guide pos="2880"/>
      </p:guideLst>
    </p:cSldViewPr>
  </p:slideViewPr>
  <p:notesTextViewPr>
    <p:cViewPr>
      <p:scale>
        <a:sx n="3" d="2"/>
        <a:sy n="3" d="2"/>
      </p:scale>
      <p:origin x="0" y="0"/>
    </p:cViewPr>
  </p:notesTextViewPr>
  <p:notesViewPr>
    <p:cSldViewPr snapToGrid="0" snapToObjects="1">
      <p:cViewPr>
        <p:scale>
          <a:sx n="78" d="100"/>
          <a:sy n="78" d="100"/>
        </p:scale>
        <p:origin x="210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Arbeitsblat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Arbeitsblat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'Unbesetzte-Unversorgte'!$A$3</c:f>
              <c:strCache>
                <c:ptCount val="1"/>
                <c:pt idx="0">
                  <c:v>Unbesetzte Ausbildungsplätze</c:v>
                </c:pt>
              </c:strCache>
            </c:strRef>
          </c:tx>
          <c:spPr>
            <a:ln w="28575" cap="rnd">
              <a:solidFill>
                <a:schemeClr val="accent1"/>
              </a:solidFill>
              <a:round/>
            </a:ln>
            <a:effectLst/>
          </c:spPr>
          <c:marker>
            <c:symbol val="none"/>
          </c:marker>
          <c:dLbls>
            <c:dLbl>
              <c:idx val="4"/>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F39B-4C9C-BF64-A0C3FAC10E7D}"/>
                </c:ext>
              </c:extLst>
            </c:dLbl>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eta IGM" panose="02000503040000020004" pitchFamily="2" charset="0"/>
                    <a:ea typeface="+mn-ea"/>
                    <a:cs typeface="+mn-cs"/>
                  </a:defRPr>
                </a:pPr>
                <a:endParaRPr lang="de-DE"/>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'Unbesetzte-Unversorgte'!$B$1:$G$2</c:f>
              <c:strCache>
                <c:ptCount val="5"/>
                <c:pt idx="0">
                  <c:v>2018</c:v>
                </c:pt>
                <c:pt idx="1">
                  <c:v>2019</c:v>
                </c:pt>
                <c:pt idx="2">
                  <c:v>2020</c:v>
                </c:pt>
                <c:pt idx="3">
                  <c:v>2021</c:v>
                </c:pt>
                <c:pt idx="4">
                  <c:v>2022</c:v>
                </c:pt>
              </c:strCache>
            </c:strRef>
          </c:cat>
          <c:val>
            <c:numRef>
              <c:f>'Unbesetzte-Unversorgte'!$B$3:$G$3</c:f>
              <c:numCache>
                <c:formatCode>_-* #,##0\ _€_-;\-* #,##0\ _€_-;_-* "-"??\ _€_-;_-@_-</c:formatCode>
                <c:ptCount val="5"/>
                <c:pt idx="0">
                  <c:v>57656</c:v>
                </c:pt>
                <c:pt idx="1">
                  <c:v>53137</c:v>
                </c:pt>
                <c:pt idx="2">
                  <c:v>59948</c:v>
                </c:pt>
                <c:pt idx="3">
                  <c:v>63176</c:v>
                </c:pt>
                <c:pt idx="4">
                  <c:v>68868</c:v>
                </c:pt>
              </c:numCache>
            </c:numRef>
          </c:val>
          <c:smooth val="0"/>
          <c:extLst>
            <c:ext xmlns:c16="http://schemas.microsoft.com/office/drawing/2014/chart" uri="{C3380CC4-5D6E-409C-BE32-E72D297353CC}">
              <c16:uniqueId val="{00000001-F39B-4C9C-BF64-A0C3FAC10E7D}"/>
            </c:ext>
          </c:extLst>
        </c:ser>
        <c:ser>
          <c:idx val="1"/>
          <c:order val="1"/>
          <c:tx>
            <c:strRef>
              <c:f>'Unbesetzte-Unversorgte'!$A$4</c:f>
              <c:strCache>
                <c:ptCount val="1"/>
                <c:pt idx="0">
                  <c:v>Erfolglos suchende Nachfrager</c:v>
                </c:pt>
              </c:strCache>
            </c:strRef>
          </c:tx>
          <c:spPr>
            <a:ln w="28575" cap="rnd">
              <a:solidFill>
                <a:schemeClr val="accent2"/>
              </a:solidFill>
              <a:round/>
            </a:ln>
            <a:effectLst/>
          </c:spPr>
          <c:marker>
            <c:symbol val="none"/>
          </c:marker>
          <c:dLbls>
            <c:dLbl>
              <c:idx val="3"/>
              <c:layout>
                <c:manualLayout>
                  <c:x val="-5.1342576005120114E-2"/>
                  <c:y val="-5.281697534287087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F39B-4C9C-BF64-A0C3FAC10E7D}"/>
                </c:ext>
              </c:extLst>
            </c:dLbl>
            <c:dLbl>
              <c:idx val="4"/>
              <c:layout/>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39B-4C9C-BF64-A0C3FAC10E7D}"/>
                </c:ext>
              </c:extLst>
            </c:dLbl>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eta IGM" panose="02000503040000020004" pitchFamily="2" charset="0"/>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'Unbesetzte-Unversorgte'!$B$1:$G$2</c:f>
              <c:strCache>
                <c:ptCount val="5"/>
                <c:pt idx="0">
                  <c:v>2018</c:v>
                </c:pt>
                <c:pt idx="1">
                  <c:v>2019</c:v>
                </c:pt>
                <c:pt idx="2">
                  <c:v>2020</c:v>
                </c:pt>
                <c:pt idx="3">
                  <c:v>2021</c:v>
                </c:pt>
                <c:pt idx="4">
                  <c:v>2022</c:v>
                </c:pt>
              </c:strCache>
            </c:strRef>
          </c:cat>
          <c:val>
            <c:numRef>
              <c:f>'Unbesetzte-Unversorgte'!$B$4:$G$4</c:f>
              <c:numCache>
                <c:formatCode>_-* #,##0\ _€_-;\-* #,##0\ _€_-;_-* "-"??\ _€_-;_-@_-</c:formatCode>
                <c:ptCount val="5"/>
                <c:pt idx="0">
                  <c:v>78619</c:v>
                </c:pt>
                <c:pt idx="1">
                  <c:v>73721</c:v>
                </c:pt>
                <c:pt idx="2">
                  <c:v>78237</c:v>
                </c:pt>
                <c:pt idx="3">
                  <c:v>67818</c:v>
                </c:pt>
                <c:pt idx="4">
                  <c:v>60400</c:v>
                </c:pt>
              </c:numCache>
            </c:numRef>
          </c:val>
          <c:smooth val="0"/>
          <c:extLst>
            <c:ext xmlns:c16="http://schemas.microsoft.com/office/drawing/2014/chart" uri="{C3380CC4-5D6E-409C-BE32-E72D297353CC}">
              <c16:uniqueId val="{00000004-F39B-4C9C-BF64-A0C3FAC10E7D}"/>
            </c:ext>
          </c:extLst>
        </c:ser>
        <c:dLbls>
          <c:dLblPos val="t"/>
          <c:showLegendKey val="0"/>
          <c:showVal val="1"/>
          <c:showCatName val="0"/>
          <c:showSerName val="0"/>
          <c:showPercent val="0"/>
          <c:showBubbleSize val="0"/>
        </c:dLbls>
        <c:smooth val="0"/>
        <c:axId val="424872584"/>
        <c:axId val="424871272"/>
      </c:lineChart>
      <c:catAx>
        <c:axId val="424872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crossAx val="424871272"/>
        <c:crosses val="autoZero"/>
        <c:auto val="1"/>
        <c:lblAlgn val="ctr"/>
        <c:lblOffset val="100"/>
        <c:noMultiLvlLbl val="0"/>
      </c:catAx>
      <c:valAx>
        <c:axId val="424871272"/>
        <c:scaling>
          <c:orientation val="minMax"/>
          <c:min val="40000"/>
        </c:scaling>
        <c:delete val="0"/>
        <c:axPos val="l"/>
        <c:majorGridlines>
          <c:spPr>
            <a:ln w="9525" cap="flat" cmpd="sng" algn="ctr">
              <a:solidFill>
                <a:schemeClr val="tx1">
                  <a:lumMod val="15000"/>
                  <a:lumOff val="85000"/>
                </a:schemeClr>
              </a:solidFill>
              <a:round/>
            </a:ln>
            <a:effectLst/>
          </c:spPr>
        </c:majorGridlines>
        <c:numFmt formatCode="_-* #,##0\ _€_-;\-* #,##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crossAx val="424872584"/>
        <c:crosses val="autoZero"/>
        <c:crossBetween val="between"/>
        <c:majorUnit val="100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1100">
          <a:latin typeface="Meta IGM" panose="02000503040000020004" pitchFamily="2" charset="0"/>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eta IGM" panose="02000503040000020004" pitchFamily="2" charset="0"/>
                <a:ea typeface="+mn-ea"/>
                <a:cs typeface="+mn-cs"/>
              </a:defRPr>
            </a:pPr>
            <a:r>
              <a:rPr lang="de-DE"/>
              <a:t>Schulabgänger*innen und</a:t>
            </a:r>
          </a:p>
          <a:p>
            <a:pPr>
              <a:defRPr/>
            </a:pPr>
            <a:r>
              <a:rPr lang="de-DE"/>
              <a:t>Ausbildungsinteressierte</a:t>
            </a:r>
          </a:p>
        </c:rich>
      </c:tx>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eta IGM" panose="02000503040000020004" pitchFamily="2" charset="0"/>
              <a:ea typeface="+mn-ea"/>
              <a:cs typeface="+mn-cs"/>
            </a:defRPr>
          </a:pPr>
          <a:endParaRPr lang="de-DE"/>
        </a:p>
      </c:txPr>
    </c:title>
    <c:autoTitleDeleted val="0"/>
    <c:plotArea>
      <c:layout/>
      <c:barChart>
        <c:barDir val="col"/>
        <c:grouping val="clustered"/>
        <c:varyColors val="0"/>
        <c:ser>
          <c:idx val="0"/>
          <c:order val="0"/>
          <c:tx>
            <c:strRef>
              <c:f>'Schulabgänger Interessierte'!$B$2</c:f>
              <c:strCache>
                <c:ptCount val="1"/>
                <c:pt idx="0">
                  <c:v>Schulabgänger</c:v>
                </c:pt>
              </c:strCache>
            </c:strRef>
          </c:tx>
          <c:spPr>
            <a:solidFill>
              <a:schemeClr val="accent1"/>
            </a:solidFill>
            <a:ln>
              <a:noFill/>
            </a:ln>
            <a:effectLst/>
          </c:spPr>
          <c:invertIfNegative val="0"/>
          <c:dPt>
            <c:idx val="3"/>
            <c:invertIfNegative val="0"/>
            <c:bubble3D val="0"/>
            <c:spPr>
              <a:pattFill prst="ltHorz">
                <a:fgClr>
                  <a:schemeClr val="accent1">
                    <a:lumMod val="40000"/>
                    <a:lumOff val="60000"/>
                  </a:schemeClr>
                </a:fgClr>
                <a:bgClr>
                  <a:schemeClr val="bg1"/>
                </a:bgClr>
              </a:pattFill>
              <a:ln>
                <a:noFill/>
              </a:ln>
              <a:effectLst/>
            </c:spPr>
            <c:extLst>
              <c:ext xmlns:c16="http://schemas.microsoft.com/office/drawing/2014/chart" uri="{C3380CC4-5D6E-409C-BE32-E72D297353CC}">
                <c16:uniqueId val="{00000001-CFDA-4B67-AD7C-BB0DB0FE75DF}"/>
              </c:ext>
            </c:extLst>
          </c:dPt>
          <c:dPt>
            <c:idx val="4"/>
            <c:invertIfNegative val="0"/>
            <c:bubble3D val="0"/>
            <c:spPr>
              <a:pattFill prst="ltHorz">
                <a:fgClr>
                  <a:schemeClr val="accent1">
                    <a:lumMod val="40000"/>
                    <a:lumOff val="60000"/>
                  </a:schemeClr>
                </a:fgClr>
                <a:bgClr>
                  <a:schemeClr val="bg1"/>
                </a:bgClr>
              </a:pattFill>
              <a:ln>
                <a:noFill/>
              </a:ln>
              <a:effectLst/>
            </c:spPr>
            <c:extLst>
              <c:ext xmlns:c16="http://schemas.microsoft.com/office/drawing/2014/chart" uri="{C3380CC4-5D6E-409C-BE32-E72D297353CC}">
                <c16:uniqueId val="{00000003-CFDA-4B67-AD7C-BB0DB0FE75DF}"/>
              </c:ext>
            </c:extLst>
          </c:dPt>
          <c:dLbls>
            <c:dLbl>
              <c:idx val="3"/>
              <c:spPr>
                <a:noFill/>
                <a:ln>
                  <a:noFill/>
                </a:ln>
                <a:effectLst/>
              </c:spPr>
              <c:txPr>
                <a:bodyPr rot="0" spcFirstLastPara="1" vertOverflow="ellipsis" vert="horz" wrap="square" anchor="ctr" anchorCtr="1"/>
                <a:lstStyle/>
                <a:p>
                  <a:pPr>
                    <a:defRPr sz="1200" b="0" i="0" u="none" strike="noStrike" kern="1200" baseline="0">
                      <a:solidFill>
                        <a:schemeClr val="tx1">
                          <a:lumMod val="50000"/>
                          <a:lumOff val="50000"/>
                        </a:schemeClr>
                      </a:solidFill>
                      <a:latin typeface="Meta IGM" panose="02000503040000020004" pitchFamily="2" charset="0"/>
                      <a:ea typeface="+mn-ea"/>
                      <a:cs typeface="+mn-cs"/>
                    </a:defRPr>
                  </a:pPr>
                  <a:endParaRPr lang="de-DE"/>
                </a:p>
              </c:txPr>
              <c:dLblPos val="outEnd"/>
              <c:showLegendKey val="0"/>
              <c:showVal val="1"/>
              <c:showCatName val="0"/>
              <c:showSerName val="0"/>
              <c:showPercent val="0"/>
              <c:showBubbleSize val="0"/>
              <c:extLst>
                <c:ext xmlns:c16="http://schemas.microsoft.com/office/drawing/2014/chart" uri="{C3380CC4-5D6E-409C-BE32-E72D297353CC}">
                  <c16:uniqueId val="{00000001-CFDA-4B67-AD7C-BB0DB0FE75DF}"/>
                </c:ext>
              </c:extLst>
            </c:dLbl>
            <c:dLbl>
              <c:idx val="4"/>
              <c:spPr>
                <a:noFill/>
                <a:ln>
                  <a:noFill/>
                </a:ln>
                <a:effectLst/>
              </c:spPr>
              <c:txPr>
                <a:bodyPr rot="0" spcFirstLastPara="1" vertOverflow="ellipsis" vert="horz" wrap="square" anchor="ctr" anchorCtr="1"/>
                <a:lstStyle/>
                <a:p>
                  <a:pPr>
                    <a:defRPr sz="1200" b="0" i="0" u="none" strike="noStrike" kern="1200" baseline="0">
                      <a:solidFill>
                        <a:schemeClr val="tx1">
                          <a:lumMod val="50000"/>
                          <a:lumOff val="50000"/>
                        </a:schemeClr>
                      </a:solidFill>
                      <a:latin typeface="Meta IGM" panose="02000503040000020004" pitchFamily="2" charset="0"/>
                      <a:ea typeface="+mn-ea"/>
                      <a:cs typeface="+mn-cs"/>
                    </a:defRPr>
                  </a:pPr>
                  <a:endParaRPr lang="de-DE"/>
                </a:p>
              </c:txPr>
              <c:dLblPos val="outEnd"/>
              <c:showLegendKey val="0"/>
              <c:showVal val="1"/>
              <c:showCatName val="0"/>
              <c:showSerName val="0"/>
              <c:showPercent val="0"/>
              <c:showBubbleSize val="0"/>
              <c:extLst>
                <c:ext xmlns:c16="http://schemas.microsoft.com/office/drawing/2014/chart" uri="{C3380CC4-5D6E-409C-BE32-E72D297353CC}">
                  <c16:uniqueId val="{00000003-CFDA-4B67-AD7C-BB0DB0FE75D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eta IGM" panose="02000503040000020004" pitchFamily="2"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'Schulabgänger Interessierte'!$A$3:$A$7</c:f>
              <c:numCache>
                <c:formatCode>General</c:formatCode>
                <c:ptCount val="5"/>
                <c:pt idx="0">
                  <c:v>2020</c:v>
                </c:pt>
                <c:pt idx="1">
                  <c:v>2021</c:v>
                </c:pt>
                <c:pt idx="2">
                  <c:v>2022</c:v>
                </c:pt>
                <c:pt idx="3">
                  <c:v>2023</c:v>
                </c:pt>
                <c:pt idx="4">
                  <c:v>2024</c:v>
                </c:pt>
              </c:numCache>
            </c:numRef>
          </c:cat>
          <c:val>
            <c:numRef>
              <c:f>'Schulabgänger Interessierte'!$B$3:$B$7</c:f>
              <c:numCache>
                <c:formatCode>_-* #,##0\ _€_-;\-* #,##0\ _€_-;_-* "-"??\ _€_-;_-@_-</c:formatCode>
                <c:ptCount val="5"/>
                <c:pt idx="0">
                  <c:v>748063</c:v>
                </c:pt>
                <c:pt idx="1">
                  <c:v>771108</c:v>
                </c:pt>
                <c:pt idx="2">
                  <c:v>765705</c:v>
                </c:pt>
                <c:pt idx="3">
                  <c:v>769937</c:v>
                </c:pt>
                <c:pt idx="4">
                  <c:v>776999</c:v>
                </c:pt>
              </c:numCache>
            </c:numRef>
          </c:val>
          <c:extLst>
            <c:ext xmlns:c16="http://schemas.microsoft.com/office/drawing/2014/chart" uri="{C3380CC4-5D6E-409C-BE32-E72D297353CC}">
              <c16:uniqueId val="{00000004-CFDA-4B67-AD7C-BB0DB0FE75DF}"/>
            </c:ext>
          </c:extLst>
        </c:ser>
        <c:ser>
          <c:idx val="1"/>
          <c:order val="1"/>
          <c:tx>
            <c:strRef>
              <c:f>'Schulabgänger Interessierte'!$C$2</c:f>
              <c:strCache>
                <c:ptCount val="1"/>
                <c:pt idx="0">
                  <c:v>Ausbildungsinteressierte</c:v>
                </c:pt>
              </c:strCache>
            </c:strRef>
          </c:tx>
          <c:spPr>
            <a:solidFill>
              <a:schemeClr val="accent2"/>
            </a:solidFill>
            <a:ln>
              <a:noFill/>
            </a:ln>
            <a:effectLst/>
          </c:spPr>
          <c:invertIfNegative val="0"/>
          <c:dLbls>
            <c:dLbl>
              <c:idx val="0"/>
              <c:layout>
                <c:manualLayout>
                  <c:x val="1.5087223008015087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FDA-4B67-AD7C-BB0DB0FE75DF}"/>
                </c:ext>
              </c:extLst>
            </c:dLbl>
            <c:dLbl>
              <c:idx val="1"/>
              <c:layout>
                <c:manualLayout>
                  <c:x val="2.0744931636020675E-2"/>
                  <c:y val="-7.0852643662024309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CFDA-4B67-AD7C-BB0DB0FE75DF}"/>
                </c:ext>
              </c:extLst>
            </c:dLbl>
            <c:dLbl>
              <c:idx val="2"/>
              <c:layout>
                <c:manualLayout>
                  <c:x val="1.885902876001886E-2"/>
                  <c:y val="-7.0852643662024309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FDA-4B67-AD7C-BB0DB0FE75D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eta IGM" panose="02000503040000020004" pitchFamily="2" charset="0"/>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'Schulabgänger Interessierte'!$A$3:$A$7</c:f>
              <c:numCache>
                <c:formatCode>General</c:formatCode>
                <c:ptCount val="5"/>
                <c:pt idx="0">
                  <c:v>2020</c:v>
                </c:pt>
                <c:pt idx="1">
                  <c:v>2021</c:v>
                </c:pt>
                <c:pt idx="2">
                  <c:v>2022</c:v>
                </c:pt>
                <c:pt idx="3">
                  <c:v>2023</c:v>
                </c:pt>
                <c:pt idx="4">
                  <c:v>2024</c:v>
                </c:pt>
              </c:numCache>
            </c:numRef>
          </c:cat>
          <c:val>
            <c:numRef>
              <c:f>'Schulabgänger Interessierte'!$C$3:$C$7</c:f>
              <c:numCache>
                <c:formatCode>_-* #,##0\ _€_-;\-* #,##0\ _€_-;_-* "-"??\ _€_-;_-@_-</c:formatCode>
                <c:ptCount val="5"/>
                <c:pt idx="0">
                  <c:v>724311</c:v>
                </c:pt>
                <c:pt idx="1">
                  <c:v>707058</c:v>
                </c:pt>
                <c:pt idx="2">
                  <c:v>698859</c:v>
                </c:pt>
              </c:numCache>
            </c:numRef>
          </c:val>
          <c:extLst>
            <c:ext xmlns:c16="http://schemas.microsoft.com/office/drawing/2014/chart" uri="{C3380CC4-5D6E-409C-BE32-E72D297353CC}">
              <c16:uniqueId val="{00000008-CFDA-4B67-AD7C-BB0DB0FE75DF}"/>
            </c:ext>
          </c:extLst>
        </c:ser>
        <c:dLbls>
          <c:showLegendKey val="0"/>
          <c:showVal val="0"/>
          <c:showCatName val="0"/>
          <c:showSerName val="0"/>
          <c:showPercent val="0"/>
          <c:showBubbleSize val="0"/>
        </c:dLbls>
        <c:gapWidth val="219"/>
        <c:overlap val="-27"/>
        <c:axId val="485679000"/>
        <c:axId val="485680640"/>
      </c:barChart>
      <c:lineChart>
        <c:grouping val="standard"/>
        <c:varyColors val="0"/>
        <c:ser>
          <c:idx val="2"/>
          <c:order val="2"/>
          <c:tx>
            <c:strRef>
              <c:f>'Schulabgänger Interessierte'!$D$2</c:f>
              <c:strCache>
                <c:ptCount val="1"/>
                <c:pt idx="0">
                  <c:v>Einmündungsquote (EQI) in Prozent</c:v>
                </c:pt>
              </c:strCache>
            </c:strRef>
          </c:tx>
          <c:spPr>
            <a:ln w="28575" cap="rnd">
              <a:solidFill>
                <a:schemeClr val="accent3"/>
              </a:solidFill>
              <a:round/>
            </a:ln>
            <a:effectLst/>
          </c:spPr>
          <c:marker>
            <c:symbol val="none"/>
          </c:marker>
          <c:dLbls>
            <c:spPr>
              <a:solidFill>
                <a:srgbClr val="FFFFFF">
                  <a:alpha val="50196"/>
                </a:srgbClr>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eta IGM" panose="02000503040000020004" pitchFamily="2" charset="0"/>
                    <a:ea typeface="+mn-ea"/>
                    <a:cs typeface="+mn-cs"/>
                  </a:defRPr>
                </a:pPr>
                <a:endParaRPr lang="de-DE"/>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'Schulabgänger Interessierte'!$A$3:$A$7</c:f>
              <c:numCache>
                <c:formatCode>General</c:formatCode>
                <c:ptCount val="5"/>
                <c:pt idx="0">
                  <c:v>2020</c:v>
                </c:pt>
                <c:pt idx="1">
                  <c:v>2021</c:v>
                </c:pt>
                <c:pt idx="2">
                  <c:v>2022</c:v>
                </c:pt>
                <c:pt idx="3">
                  <c:v>2023</c:v>
                </c:pt>
                <c:pt idx="4">
                  <c:v>2024</c:v>
                </c:pt>
              </c:numCache>
            </c:numRef>
          </c:cat>
          <c:val>
            <c:numRef>
              <c:f>'Schulabgänger Interessierte'!$D$3:$D$7</c:f>
              <c:numCache>
                <c:formatCode>0.0%</c:formatCode>
                <c:ptCount val="5"/>
                <c:pt idx="0">
                  <c:v>0.64500000000000002</c:v>
                </c:pt>
                <c:pt idx="1">
                  <c:v>0.66900000000000004</c:v>
                </c:pt>
                <c:pt idx="2">
                  <c:v>0.68</c:v>
                </c:pt>
              </c:numCache>
            </c:numRef>
          </c:val>
          <c:smooth val="0"/>
          <c:extLst>
            <c:ext xmlns:c16="http://schemas.microsoft.com/office/drawing/2014/chart" uri="{C3380CC4-5D6E-409C-BE32-E72D297353CC}">
              <c16:uniqueId val="{00000009-CFDA-4B67-AD7C-BB0DB0FE75DF}"/>
            </c:ext>
          </c:extLst>
        </c:ser>
        <c:dLbls>
          <c:showLegendKey val="0"/>
          <c:showVal val="0"/>
          <c:showCatName val="0"/>
          <c:showSerName val="0"/>
          <c:showPercent val="0"/>
          <c:showBubbleSize val="0"/>
        </c:dLbls>
        <c:marker val="1"/>
        <c:smooth val="0"/>
        <c:axId val="387264680"/>
        <c:axId val="387264352"/>
      </c:lineChart>
      <c:catAx>
        <c:axId val="4856790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crossAx val="485680640"/>
        <c:crosses val="autoZero"/>
        <c:auto val="1"/>
        <c:lblAlgn val="ctr"/>
        <c:lblOffset val="100"/>
        <c:noMultiLvlLbl val="0"/>
      </c:catAx>
      <c:valAx>
        <c:axId val="485680640"/>
        <c:scaling>
          <c:orientation val="minMax"/>
          <c:min val="600000"/>
        </c:scaling>
        <c:delete val="0"/>
        <c:axPos val="l"/>
        <c:majorGridlines>
          <c:spPr>
            <a:ln w="9525" cap="flat" cmpd="sng" algn="ctr">
              <a:solidFill>
                <a:schemeClr val="tx1">
                  <a:lumMod val="15000"/>
                  <a:lumOff val="85000"/>
                </a:schemeClr>
              </a:solidFill>
              <a:round/>
            </a:ln>
            <a:effectLst/>
          </c:spPr>
        </c:majorGridlines>
        <c:numFmt formatCode="_-* #,##0\ _€_-;\-* #,##0\ _€_-;_-* &quot;-&quot;??\ _€_-;_-@_-"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crossAx val="485679000"/>
        <c:crosses val="autoZero"/>
        <c:crossBetween val="between"/>
        <c:majorUnit val="50000"/>
      </c:valAx>
      <c:valAx>
        <c:axId val="387264352"/>
        <c:scaling>
          <c:orientation val="minMax"/>
          <c:max val="0.8"/>
          <c:min val="0.60000000000000009"/>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crossAx val="387264680"/>
        <c:crosses val="max"/>
        <c:crossBetween val="between"/>
        <c:majorUnit val="5.000000000000001E-2"/>
      </c:valAx>
      <c:catAx>
        <c:axId val="387264680"/>
        <c:scaling>
          <c:orientation val="minMax"/>
        </c:scaling>
        <c:delete val="1"/>
        <c:axPos val="b"/>
        <c:numFmt formatCode="General" sourceLinked="1"/>
        <c:majorTickMark val="none"/>
        <c:minorTickMark val="none"/>
        <c:tickLblPos val="nextTo"/>
        <c:crossAx val="38726435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eta IGM" panose="02000503040000020004" pitchFamily="2" charset="0"/>
              <a:ea typeface="+mn-ea"/>
              <a:cs typeface="+mn-cs"/>
            </a:defRPr>
          </a:pPr>
          <a:endParaRPr lang="de-DE"/>
        </a:p>
      </c:txPr>
    </c:legend>
    <c:plotVisOnly val="1"/>
    <c:dispBlanksAs val="gap"/>
    <c:showDLblsOverMax val="0"/>
  </c:chart>
  <c:spPr>
    <a:solidFill>
      <a:srgbClr val="FFFFFF"/>
    </a:solidFill>
    <a:ln w="9525" cap="flat" cmpd="sng" algn="ctr">
      <a:noFill/>
      <a:round/>
    </a:ln>
    <a:effectLst/>
  </c:spPr>
  <c:txPr>
    <a:bodyPr/>
    <a:lstStyle/>
    <a:p>
      <a:pPr>
        <a:defRPr sz="1200">
          <a:latin typeface="Meta IGM" panose="02000503040000020004" pitchFamily="2" charset="0"/>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68492C6-ED8A-564E-B3D1-6FC36A6D94CE}"/>
              </a:ext>
            </a:extLst>
          </p:cNvPr>
          <p:cNvSpPr>
            <a:spLocks noGrp="1"/>
          </p:cNvSpPr>
          <p:nvPr>
            <p:ph type="hdr" sz="quarter"/>
          </p:nvPr>
        </p:nvSpPr>
        <p:spPr>
          <a:xfrm>
            <a:off x="0" y="0"/>
            <a:ext cx="2971800" cy="495507"/>
          </a:xfrm>
          <a:prstGeom prst="rect">
            <a:avLst/>
          </a:prstGeom>
        </p:spPr>
        <p:txBody>
          <a:bodyPr vert="horz" lIns="188113" tIns="188113" rIns="188113" bIns="188113" rtlCol="0"/>
          <a:lstStyle>
            <a:lvl1pPr algn="l">
              <a:defRPr sz="1300"/>
            </a:lvl1pPr>
          </a:lstStyle>
          <a:p>
            <a:endParaRPr lang="de-DE" sz="1100" dirty="0">
              <a:latin typeface="Meta IGM" panose="02000503040000020004" pitchFamily="2" charset="0"/>
            </a:endParaRPr>
          </a:p>
        </p:txBody>
      </p:sp>
      <p:sp>
        <p:nvSpPr>
          <p:cNvPr id="3" name="Datumsplatzhalter 2">
            <a:extLst>
              <a:ext uri="{FF2B5EF4-FFF2-40B4-BE49-F238E27FC236}">
                <a16:creationId xmlns:a16="http://schemas.microsoft.com/office/drawing/2014/main" id="{8DC568E1-C914-E044-B5DC-41DA91055CA8}"/>
              </a:ext>
            </a:extLst>
          </p:cNvPr>
          <p:cNvSpPr>
            <a:spLocks noGrp="1"/>
          </p:cNvSpPr>
          <p:nvPr>
            <p:ph type="dt" sz="quarter" idx="1"/>
          </p:nvPr>
        </p:nvSpPr>
        <p:spPr>
          <a:xfrm>
            <a:off x="3884614" y="0"/>
            <a:ext cx="2971800" cy="495507"/>
          </a:xfrm>
          <a:prstGeom prst="rect">
            <a:avLst/>
          </a:prstGeom>
        </p:spPr>
        <p:txBody>
          <a:bodyPr vert="horz" lIns="188113" tIns="188113" rIns="188113" bIns="188113" rtlCol="0"/>
          <a:lstStyle>
            <a:lvl1pPr algn="r">
              <a:defRPr sz="1300"/>
            </a:lvl1pPr>
          </a:lstStyle>
          <a:p>
            <a:fld id="{D893A924-A15F-FB45-9450-A978DD7F2A70}" type="datetimeFigureOut">
              <a:rPr lang="de-DE" sz="1100">
                <a:latin typeface="Meta IGM" panose="02000503040000020004" pitchFamily="2" charset="0"/>
              </a:rPr>
              <a:t>23.02.2023</a:t>
            </a:fld>
            <a:endParaRPr lang="de-DE" sz="1100" dirty="0">
              <a:latin typeface="Meta IGM" panose="02000503040000020004" pitchFamily="2" charset="0"/>
            </a:endParaRPr>
          </a:p>
        </p:txBody>
      </p:sp>
      <p:sp>
        <p:nvSpPr>
          <p:cNvPr id="4" name="Fußzeilenplatzhalter 3">
            <a:extLst>
              <a:ext uri="{FF2B5EF4-FFF2-40B4-BE49-F238E27FC236}">
                <a16:creationId xmlns:a16="http://schemas.microsoft.com/office/drawing/2014/main" id="{3951DF70-631C-BE4E-95FD-56CEFF6C4B0E}"/>
              </a:ext>
            </a:extLst>
          </p:cNvPr>
          <p:cNvSpPr>
            <a:spLocks noGrp="1"/>
          </p:cNvSpPr>
          <p:nvPr>
            <p:ph type="ftr" sz="quarter" idx="2"/>
          </p:nvPr>
        </p:nvSpPr>
        <p:spPr>
          <a:xfrm>
            <a:off x="0" y="9380334"/>
            <a:ext cx="2971800" cy="495506"/>
          </a:xfrm>
          <a:prstGeom prst="rect">
            <a:avLst/>
          </a:prstGeom>
        </p:spPr>
        <p:txBody>
          <a:bodyPr vert="horz" lIns="188113" tIns="188113" rIns="188113" bIns="188113" rtlCol="0" anchor="b"/>
          <a:lstStyle>
            <a:lvl1pPr algn="l">
              <a:defRPr sz="1300"/>
            </a:lvl1pPr>
          </a:lstStyle>
          <a:p>
            <a:endParaRPr lang="de-DE" sz="1100">
              <a:latin typeface="Meta IGM" panose="02000503040000020004" pitchFamily="2" charset="0"/>
            </a:endParaRPr>
          </a:p>
        </p:txBody>
      </p:sp>
      <p:sp>
        <p:nvSpPr>
          <p:cNvPr id="5" name="Foliennummernplatzhalter 4">
            <a:extLst>
              <a:ext uri="{FF2B5EF4-FFF2-40B4-BE49-F238E27FC236}">
                <a16:creationId xmlns:a16="http://schemas.microsoft.com/office/drawing/2014/main" id="{F1822CB3-F0D6-5A45-9129-191C5695EAB4}"/>
              </a:ext>
            </a:extLst>
          </p:cNvPr>
          <p:cNvSpPr>
            <a:spLocks noGrp="1"/>
          </p:cNvSpPr>
          <p:nvPr>
            <p:ph type="sldNum" sz="quarter" idx="3"/>
          </p:nvPr>
        </p:nvSpPr>
        <p:spPr>
          <a:xfrm>
            <a:off x="3884614" y="9380334"/>
            <a:ext cx="2971800" cy="495506"/>
          </a:xfrm>
          <a:prstGeom prst="rect">
            <a:avLst/>
          </a:prstGeom>
        </p:spPr>
        <p:txBody>
          <a:bodyPr vert="horz" lIns="188113" tIns="188113" rIns="188113" bIns="188113" rtlCol="0" anchor="b"/>
          <a:lstStyle>
            <a:lvl1pPr algn="r">
              <a:defRPr sz="1300"/>
            </a:lvl1pPr>
          </a:lstStyle>
          <a:p>
            <a:fld id="{53B84A8F-D800-3D49-A16E-28CD7380C913}" type="slidenum">
              <a:rPr lang="de-DE" sz="1100">
                <a:latin typeface="Meta IGM" panose="02000503040000020004" pitchFamily="2" charset="0"/>
              </a:rPr>
              <a:t>‹Nr.›</a:t>
            </a:fld>
            <a:endParaRPr lang="de-DE" sz="1100">
              <a:latin typeface="Meta IGM" panose="02000503040000020004" pitchFamily="2" charset="0"/>
            </a:endParaRPr>
          </a:p>
        </p:txBody>
      </p:sp>
    </p:spTree>
    <p:extLst>
      <p:ext uri="{BB962C8B-B14F-4D97-AF65-F5344CB8AC3E}">
        <p14:creationId xmlns:p14="http://schemas.microsoft.com/office/powerpoint/2010/main" val="418349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5507"/>
          </a:xfrm>
          <a:prstGeom prst="rect">
            <a:avLst/>
          </a:prstGeom>
        </p:spPr>
        <p:txBody>
          <a:bodyPr vert="horz" lIns="188113" tIns="188113" rIns="188113" bIns="188113" rtlCol="0"/>
          <a:lstStyle>
            <a:lvl1pPr algn="l">
              <a:defRPr sz="1100" b="0" i="0">
                <a:latin typeface="Meta IGM" panose="02000503040000020004" pitchFamily="2" charset="0"/>
              </a:defRPr>
            </a:lvl1pPr>
          </a:lstStyle>
          <a:p>
            <a:endParaRPr lang="de-DE" dirty="0"/>
          </a:p>
        </p:txBody>
      </p:sp>
      <p:sp>
        <p:nvSpPr>
          <p:cNvPr id="3" name="Datumsplatzhalter 2"/>
          <p:cNvSpPr>
            <a:spLocks noGrp="1"/>
          </p:cNvSpPr>
          <p:nvPr>
            <p:ph type="dt" idx="1"/>
          </p:nvPr>
        </p:nvSpPr>
        <p:spPr>
          <a:xfrm>
            <a:off x="3884614" y="0"/>
            <a:ext cx="2971800" cy="495507"/>
          </a:xfrm>
          <a:prstGeom prst="rect">
            <a:avLst/>
          </a:prstGeom>
        </p:spPr>
        <p:txBody>
          <a:bodyPr vert="horz" lIns="188113" tIns="188113" rIns="188113" bIns="188113" rtlCol="0"/>
          <a:lstStyle>
            <a:lvl1pPr algn="r">
              <a:defRPr sz="1100" b="0" i="0">
                <a:latin typeface="Meta IGM" panose="02000503040000020004" pitchFamily="2" charset="0"/>
              </a:defRPr>
            </a:lvl1pPr>
          </a:lstStyle>
          <a:p>
            <a:fld id="{16B77BA6-83BE-5742-8C0B-6F675812BA19}" type="datetimeFigureOut">
              <a:rPr lang="de-DE" smtClean="0"/>
              <a:pPr/>
              <a:t>23.02.2023</a:t>
            </a:fld>
            <a:endParaRPr lang="de-DE" dirty="0"/>
          </a:p>
        </p:txBody>
      </p:sp>
      <p:sp>
        <p:nvSpPr>
          <p:cNvPr id="4" name="Folienbildplatzhalter 3"/>
          <p:cNvSpPr>
            <a:spLocks noGrp="1" noRot="1" noChangeAspect="1"/>
          </p:cNvSpPr>
          <p:nvPr>
            <p:ph type="sldImg" idx="2"/>
          </p:nvPr>
        </p:nvSpPr>
        <p:spPr>
          <a:xfrm>
            <a:off x="466725" y="1235075"/>
            <a:ext cx="5924550" cy="3332163"/>
          </a:xfrm>
          <a:prstGeom prst="rect">
            <a:avLst/>
          </a:prstGeom>
          <a:noFill/>
          <a:ln w="12700">
            <a:solidFill>
              <a:prstClr val="black"/>
            </a:solidFill>
          </a:ln>
        </p:spPr>
        <p:txBody>
          <a:bodyPr vert="horz" lIns="95562" tIns="47781" rIns="95562" bIns="47781" rtlCol="0" anchor="ctr"/>
          <a:lstStyle/>
          <a:p>
            <a:endParaRPr lang="de-DE" dirty="0"/>
          </a:p>
        </p:txBody>
      </p:sp>
      <p:sp>
        <p:nvSpPr>
          <p:cNvPr id="5" name="Notizenplatzhalter 4"/>
          <p:cNvSpPr>
            <a:spLocks noGrp="1"/>
          </p:cNvSpPr>
          <p:nvPr>
            <p:ph type="body" sz="quarter" idx="3"/>
          </p:nvPr>
        </p:nvSpPr>
        <p:spPr>
          <a:xfrm>
            <a:off x="685801" y="4752747"/>
            <a:ext cx="5486400" cy="3888611"/>
          </a:xfrm>
          <a:prstGeom prst="rect">
            <a:avLst/>
          </a:prstGeom>
        </p:spPr>
        <p:txBody>
          <a:bodyPr vert="horz" lIns="95562" tIns="47781" rIns="95562" bIns="47781"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9380334"/>
            <a:ext cx="2971800" cy="495506"/>
          </a:xfrm>
          <a:prstGeom prst="rect">
            <a:avLst/>
          </a:prstGeom>
        </p:spPr>
        <p:txBody>
          <a:bodyPr vert="horz" lIns="188113" tIns="188113" rIns="188113" bIns="188113" rtlCol="0" anchor="b"/>
          <a:lstStyle>
            <a:lvl1pPr algn="l">
              <a:defRPr sz="1100" b="0" i="0">
                <a:latin typeface="Meta IGM" panose="02000503040000020004" pitchFamily="2" charset="0"/>
              </a:defRPr>
            </a:lvl1pPr>
          </a:lstStyle>
          <a:p>
            <a:endParaRPr lang="de-DE" dirty="0"/>
          </a:p>
        </p:txBody>
      </p:sp>
      <p:sp>
        <p:nvSpPr>
          <p:cNvPr id="7" name="Foliennummernplatzhalter 6"/>
          <p:cNvSpPr>
            <a:spLocks noGrp="1"/>
          </p:cNvSpPr>
          <p:nvPr>
            <p:ph type="sldNum" sz="quarter" idx="5"/>
          </p:nvPr>
        </p:nvSpPr>
        <p:spPr>
          <a:xfrm>
            <a:off x="3884614" y="9380334"/>
            <a:ext cx="2971800" cy="495506"/>
          </a:xfrm>
          <a:prstGeom prst="rect">
            <a:avLst/>
          </a:prstGeom>
        </p:spPr>
        <p:txBody>
          <a:bodyPr vert="horz" lIns="188113" tIns="188113" rIns="188113" bIns="188113" rtlCol="0" anchor="b"/>
          <a:lstStyle>
            <a:lvl1pPr algn="r">
              <a:defRPr sz="1100" b="0" i="0">
                <a:latin typeface="Meta IGM" panose="02000503040000020004" pitchFamily="2" charset="0"/>
              </a:defRPr>
            </a:lvl1pPr>
          </a:lstStyle>
          <a:p>
            <a:fld id="{AD868B3C-6C54-1D41-B938-33F4013C078E}" type="slidenum">
              <a:rPr lang="de-DE" smtClean="0"/>
              <a:pPr/>
              <a:t>‹Nr.›</a:t>
            </a:fld>
            <a:endParaRPr lang="de-DE" dirty="0"/>
          </a:p>
        </p:txBody>
      </p:sp>
    </p:spTree>
    <p:extLst>
      <p:ext uri="{BB962C8B-B14F-4D97-AF65-F5344CB8AC3E}">
        <p14:creationId xmlns:p14="http://schemas.microsoft.com/office/powerpoint/2010/main" val="2992191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eta IGM" panose="02000503040000020004" pitchFamily="2"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ap.igmetall.de/handreichung-ausbilden-jetzt-16624.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a:t>
            </a:fld>
            <a:endParaRPr lang="de-DE" dirty="0"/>
          </a:p>
        </p:txBody>
      </p:sp>
    </p:spTree>
    <p:extLst>
      <p:ext uri="{BB962C8B-B14F-4D97-AF65-F5344CB8AC3E}">
        <p14:creationId xmlns:p14="http://schemas.microsoft.com/office/powerpoint/2010/main" val="2999968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smtClean="0">
                <a:latin typeface="Arial" pitchFamily="34" charset="0"/>
                <a:cs typeface="Arial" pitchFamily="34" charset="0"/>
              </a:rPr>
              <a:t>Betriebsräte und Jugend- und Auszubildendenvertreter/innen sind wichtige Akteure in der beruflichen Bildung. Sie können mit dazu beitragen mehr Ausbildungsplätze im Betrieb zu schaffen und auch vermeintlich schwächeren Jugendlichen eine Ausbildung zu ermöglichen. Die IG Metall Handreichung „Ausbilden? Jetzt!“ zeigt Handlungsmöglichkeiten des Betriebsrats auf: </a:t>
            </a:r>
            <a:r>
              <a:rPr lang="de-DE" sz="1200" u="sng" dirty="0" smtClean="0">
                <a:latin typeface="Arial" pitchFamily="34" charset="0"/>
                <a:cs typeface="Arial" pitchFamily="34" charset="0"/>
                <a:hlinkClick r:id="rId3"/>
              </a:rPr>
              <a:t>https://wap.igmetall.de/handreichung-ausbilden-jetzt-16624.htm</a:t>
            </a:r>
            <a:endParaRPr lang="de-DE" sz="1200" dirty="0" smtClean="0">
              <a:latin typeface="Arial" pitchFamily="34" charset="0"/>
              <a:cs typeface="Arial" pitchFamily="34" charset="0"/>
            </a:endParaRPr>
          </a:p>
          <a:p>
            <a:r>
              <a:rPr lang="de-DE" sz="1200" dirty="0" smtClean="0">
                <a:latin typeface="Arial" pitchFamily="34" charset="0"/>
                <a:cs typeface="Arial" pitchFamily="34" charset="0"/>
              </a:rPr>
              <a:t> </a:t>
            </a:r>
          </a:p>
          <a:p>
            <a:r>
              <a:rPr lang="de-DE" sz="1200" dirty="0" smtClean="0">
                <a:latin typeface="Arial" pitchFamily="34" charset="0"/>
                <a:cs typeface="Arial" pitchFamily="34" charset="0"/>
              </a:rPr>
              <a:t>Es kommt darauf an, für mehr betriebliche Ausbildungsplätze am Ball zu bleiben:</a:t>
            </a:r>
          </a:p>
          <a:p>
            <a:pPr marL="179178" indent="-179178">
              <a:buFont typeface="Arial" panose="020B0604020202020204" pitchFamily="34" charset="0"/>
              <a:buChar char="•"/>
            </a:pPr>
            <a:r>
              <a:rPr lang="de-DE" sz="1400" b="1" i="0" u="none" strike="noStrike" kern="1200" baseline="0" dirty="0" smtClean="0">
                <a:solidFill>
                  <a:schemeClr val="tx1"/>
                </a:solidFill>
                <a:latin typeface="Meta IGM" panose="02000503040000020004" pitchFamily="2" charset="0"/>
                <a:ea typeface="+mn-ea"/>
                <a:cs typeface="+mn-cs"/>
              </a:rPr>
              <a:t>Ausbildungsanstrengungen der Betrieb steigern: </a:t>
            </a:r>
            <a:r>
              <a:rPr lang="de-DE" sz="1200" dirty="0" smtClean="0">
                <a:latin typeface="Arial" pitchFamily="34" charset="0"/>
                <a:cs typeface="Arial" pitchFamily="34" charset="0"/>
              </a:rPr>
              <a:t>Fachkräftebedarfsplanung für mindestens fünf Jahre beim Arbeitgeber einfordern</a:t>
            </a:r>
          </a:p>
          <a:p>
            <a:pPr marL="0" indent="0">
              <a:buFont typeface="Arial" panose="020B0604020202020204" pitchFamily="34" charset="0"/>
              <a:buNone/>
            </a:pPr>
            <a:endParaRPr lang="de-DE" sz="1200" baseline="0" dirty="0" smtClean="0">
              <a:latin typeface="Arial" pitchFamily="34" charset="0"/>
              <a:cs typeface="Arial" pitchFamily="34" charset="0"/>
            </a:endParaRPr>
          </a:p>
          <a:p>
            <a:pPr marL="179178" indent="-179178">
              <a:buFont typeface="Arial" panose="020B0604020202020204" pitchFamily="34" charset="0"/>
              <a:buChar char="•"/>
            </a:pPr>
            <a:r>
              <a:rPr lang="de-DE" sz="1200" b="1" dirty="0" smtClean="0">
                <a:latin typeface="Arial" pitchFamily="34" charset="0"/>
                <a:cs typeface="Arial" pitchFamily="34" charset="0"/>
              </a:rPr>
              <a:t>Die</a:t>
            </a:r>
            <a:r>
              <a:rPr lang="de-DE" sz="1200" b="1" baseline="0" dirty="0" smtClean="0">
                <a:latin typeface="Arial" pitchFamily="34" charset="0"/>
                <a:cs typeface="Arial" pitchFamily="34" charset="0"/>
              </a:rPr>
              <a:t> Besten müssen nicht die Richtigen sein: </a:t>
            </a:r>
            <a:r>
              <a:rPr lang="de-DE" sz="1200" dirty="0" smtClean="0">
                <a:latin typeface="Arial" pitchFamily="34" charset="0"/>
                <a:cs typeface="Arial" pitchFamily="34" charset="0"/>
              </a:rPr>
              <a:t>Auswahlverfahren neuer Auszubildender überprüfen und alle Jugendlichen berücksichtigen. </a:t>
            </a:r>
            <a:r>
              <a:rPr lang="de-DE" sz="1400" b="0" i="0" u="none" strike="noStrike" kern="1200" baseline="0" dirty="0" smtClean="0">
                <a:solidFill>
                  <a:schemeClr val="tx1"/>
                </a:solidFill>
                <a:latin typeface="Meta IGM" panose="02000503040000020004" pitchFamily="2" charset="0"/>
                <a:ea typeface="+mn-ea"/>
                <a:cs typeface="+mn-cs"/>
              </a:rPr>
              <a:t>Hier können Betriebsräte nach §95 BetrVG die Auswahlkriterien beeinflussen. </a:t>
            </a:r>
            <a:endParaRPr lang="de-DE" sz="1200" dirty="0" smtClean="0">
              <a:latin typeface="Arial" pitchFamily="34" charset="0"/>
              <a:cs typeface="Arial" pitchFamily="34" charset="0"/>
            </a:endParaRPr>
          </a:p>
          <a:p>
            <a:pPr marL="179178" indent="-179178">
              <a:buFont typeface="Arial" panose="020B0604020202020204" pitchFamily="34" charset="0"/>
              <a:buChar char="•"/>
            </a:pPr>
            <a:r>
              <a:rPr lang="de-DE" sz="1200" dirty="0" smtClean="0">
                <a:latin typeface="Arial" pitchFamily="34" charset="0"/>
                <a:cs typeface="Arial" pitchFamily="34" charset="0"/>
              </a:rPr>
              <a:t>Ressourcen für Ausbildung überprüfen, damit ggf. Fördermaßnahmen bei Auszubildenden mit Förderbedarfen realisiert werden können.</a:t>
            </a:r>
          </a:p>
          <a:p>
            <a:pPr marL="0" indent="0">
              <a:buFont typeface="Arial" panose="020B0604020202020204" pitchFamily="34" charset="0"/>
              <a:buNone/>
            </a:pPr>
            <a:endParaRPr lang="de-DE" sz="1200" dirty="0" smtClean="0">
              <a:latin typeface="Arial" pitchFamily="34" charset="0"/>
              <a:cs typeface="Arial" pitchFamily="34" charset="0"/>
            </a:endParaRPr>
          </a:p>
          <a:p>
            <a:pPr marL="179178" indent="-179178">
              <a:buFont typeface="Arial" panose="020B0604020202020204" pitchFamily="34" charset="0"/>
              <a:buChar char="•"/>
            </a:pPr>
            <a:r>
              <a:rPr lang="de-DE" sz="1400" b="1" i="0" u="none" strike="noStrike" kern="1200" baseline="0" dirty="0" smtClean="0">
                <a:solidFill>
                  <a:schemeClr val="tx1"/>
                </a:solidFill>
                <a:latin typeface="Meta IGM" panose="02000503040000020004" pitchFamily="2" charset="0"/>
                <a:ea typeface="+mn-ea"/>
                <a:cs typeface="+mn-cs"/>
              </a:rPr>
              <a:t>Ausbildungsqualität verbessern: </a:t>
            </a:r>
            <a:r>
              <a:rPr lang="de-DE" sz="1400" b="0" i="0" u="none" strike="noStrike" kern="1200" baseline="0" dirty="0" smtClean="0">
                <a:solidFill>
                  <a:schemeClr val="tx1"/>
                </a:solidFill>
                <a:latin typeface="Meta IGM" panose="02000503040000020004" pitchFamily="2" charset="0"/>
                <a:ea typeface="+mn-ea"/>
                <a:cs typeface="+mn-cs"/>
              </a:rPr>
              <a:t>Betriebsräte können ihre Mitbestimmungsrechte nach §96-98 </a:t>
            </a:r>
            <a:r>
              <a:rPr lang="de-DE" sz="1400" b="0" i="0" u="none" strike="noStrike" kern="1200" baseline="0" dirty="0" err="1" smtClean="0">
                <a:solidFill>
                  <a:schemeClr val="tx1"/>
                </a:solidFill>
                <a:latin typeface="Meta IGM" panose="02000503040000020004" pitchFamily="2" charset="0"/>
                <a:ea typeface="+mn-ea"/>
                <a:cs typeface="+mn-cs"/>
              </a:rPr>
              <a:t>BtrVG</a:t>
            </a:r>
            <a:r>
              <a:rPr lang="de-DE" sz="1400" b="0" i="0" u="none" strike="noStrike" kern="1200" baseline="0" dirty="0" smtClean="0">
                <a:solidFill>
                  <a:schemeClr val="tx1"/>
                </a:solidFill>
                <a:latin typeface="Meta IGM" panose="02000503040000020004" pitchFamily="2" charset="0"/>
                <a:ea typeface="+mn-ea"/>
                <a:cs typeface="+mn-cs"/>
              </a:rPr>
              <a:t> nutzen und von der Ausbildungsplanung bis zur Durchführung und Gestaltung der Ausbildung ihren Einfluss geltend machen.</a:t>
            </a:r>
            <a:endParaRPr lang="de-DE" sz="1200" dirty="0" smtClean="0">
              <a:latin typeface="Arial" pitchFamily="34" charset="0"/>
              <a:cs typeface="Arial" pitchFamily="34" charset="0"/>
            </a:endParaRPr>
          </a:p>
          <a:p>
            <a:endParaRPr lang="de-DE" sz="1200" dirty="0" smtClean="0"/>
          </a:p>
          <a:p>
            <a:endParaRPr lang="de-DE" sz="1200" dirty="0" smtClean="0"/>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12</a:t>
            </a:fld>
            <a:endParaRPr lang="de-DE" dirty="0"/>
          </a:p>
        </p:txBody>
      </p:sp>
    </p:spTree>
    <p:extLst>
      <p:ext uri="{BB962C8B-B14F-4D97-AF65-F5344CB8AC3E}">
        <p14:creationId xmlns:p14="http://schemas.microsoft.com/office/powerpoint/2010/main" val="3299176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868B3C-6C54-1D41-B938-33F4013C078E}" type="slidenum">
              <a:rPr lang="de-DE" smtClean="0"/>
              <a:pPr/>
              <a:t>13</a:t>
            </a:fld>
            <a:endParaRPr lang="de-DE" dirty="0"/>
          </a:p>
        </p:txBody>
      </p:sp>
    </p:spTree>
    <p:extLst>
      <p:ext uri="{BB962C8B-B14F-4D97-AF65-F5344CB8AC3E}">
        <p14:creationId xmlns:p14="http://schemas.microsoft.com/office/powerpoint/2010/main" val="2795824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868B3C-6C54-1D41-B938-33F4013C078E}" type="slidenum">
              <a:rPr lang="de-DE" smtClean="0"/>
              <a:pPr/>
              <a:t>14</a:t>
            </a:fld>
            <a:endParaRPr lang="de-DE" dirty="0"/>
          </a:p>
        </p:txBody>
      </p:sp>
    </p:spTree>
    <p:extLst>
      <p:ext uri="{BB962C8B-B14F-4D97-AF65-F5344CB8AC3E}">
        <p14:creationId xmlns:p14="http://schemas.microsoft.com/office/powerpoint/2010/main" val="1029982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16</a:t>
            </a:fld>
            <a:endParaRPr lang="de-DE" dirty="0"/>
          </a:p>
        </p:txBody>
      </p:sp>
    </p:spTree>
    <p:extLst>
      <p:ext uri="{BB962C8B-B14F-4D97-AF65-F5344CB8AC3E}">
        <p14:creationId xmlns:p14="http://schemas.microsoft.com/office/powerpoint/2010/main" val="984700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17</a:t>
            </a:fld>
            <a:endParaRPr lang="de-DE" dirty="0"/>
          </a:p>
        </p:txBody>
      </p:sp>
    </p:spTree>
    <p:extLst>
      <p:ext uri="{BB962C8B-B14F-4D97-AF65-F5344CB8AC3E}">
        <p14:creationId xmlns:p14="http://schemas.microsoft.com/office/powerpoint/2010/main" val="2479569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19</a:t>
            </a:fld>
            <a:endParaRPr lang="de-DE" dirty="0"/>
          </a:p>
        </p:txBody>
      </p:sp>
    </p:spTree>
    <p:extLst>
      <p:ext uri="{BB962C8B-B14F-4D97-AF65-F5344CB8AC3E}">
        <p14:creationId xmlns:p14="http://schemas.microsoft.com/office/powerpoint/2010/main" val="2363365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20</a:t>
            </a:fld>
            <a:endParaRPr lang="de-DE" dirty="0"/>
          </a:p>
        </p:txBody>
      </p:sp>
    </p:spTree>
    <p:extLst>
      <p:ext uri="{BB962C8B-B14F-4D97-AF65-F5344CB8AC3E}">
        <p14:creationId xmlns:p14="http://schemas.microsoft.com/office/powerpoint/2010/main" val="3049543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21</a:t>
            </a:fld>
            <a:endParaRPr lang="de-DE" dirty="0"/>
          </a:p>
        </p:txBody>
      </p:sp>
    </p:spTree>
    <p:extLst>
      <p:ext uri="{BB962C8B-B14F-4D97-AF65-F5344CB8AC3E}">
        <p14:creationId xmlns:p14="http://schemas.microsoft.com/office/powerpoint/2010/main" val="4071905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22</a:t>
            </a:fld>
            <a:endParaRPr lang="de-DE" dirty="0"/>
          </a:p>
        </p:txBody>
      </p:sp>
    </p:spTree>
    <p:extLst>
      <p:ext uri="{BB962C8B-B14F-4D97-AF65-F5344CB8AC3E}">
        <p14:creationId xmlns:p14="http://schemas.microsoft.com/office/powerpoint/2010/main" val="432263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23</a:t>
            </a:fld>
            <a:endParaRPr lang="de-DE" dirty="0"/>
          </a:p>
        </p:txBody>
      </p:sp>
    </p:spTree>
    <p:extLst>
      <p:ext uri="{BB962C8B-B14F-4D97-AF65-F5344CB8AC3E}">
        <p14:creationId xmlns:p14="http://schemas.microsoft.com/office/powerpoint/2010/main" val="3008025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smtClean="0"/>
              <a:t>Die Ausbildungsmarktentwicklung bleibt auch 2022 deutlich unter dem Niveau vor der Pandemie. Die deutlichen Einbrüche bei neu abgeschlossenen Ausbildungsverträge in der Corona-Krise konnte bisher, wie zuvor schon bei der Finanzmarktkriese 2008/09, nicht aufgeholt werden. So wird die Fachkräftesicherung nicht gelingen!</a:t>
            </a:r>
          </a:p>
          <a:p>
            <a:r>
              <a:rPr lang="de-DE" sz="1000" dirty="0" smtClean="0"/>
              <a:t>Zwar hat die Zahl der neu abgeschlossenen Ausbildungsverträge gegenüber dem Vorjahr um 0,4% auf insgesamt 475.143 Abschlüsse zugenommen, liegt aber immer noch 9,5% unter dem Vorkrisenniveau. Erfreulich ist, der leichte Zuwachs von Verträgen fand bei den Betrieben statt.</a:t>
            </a:r>
          </a:p>
          <a:p>
            <a:r>
              <a:rPr lang="de-DE" sz="1000" dirty="0" smtClean="0"/>
              <a:t>Das Angebot an Ausbildungsstellen besteht aus den geschlossenen Ausbildungsverträgen zuzüglich der noch offen gemeldeten Stellen. Die Nachfrage nach Ausbildungsstellen bezieht sich ebenso auf die geschlossenen Ausbildungsverträge zuzüglich der noch suchenden Bewerber*innen. Die betriebliche Angebots-Nachfragerelation, also ohne öffentlich geförderte außerbetriebliche Ausbildung, hat sich gegenüber dem Vorjahr leicht erhöht und beträgt 98,9%. Rein rechnerisch steht damit fast jedem ausbildungsplatzsuchenden Jugendlichen ein Angebot gegenüber. Allerdings liegt der Wert weiterhin deutlich unter der vom Bundesverfassungsgericht definierten Marke von 112,5% für ein auswahlfähiges Angebot. Vor allem regionale Unterschiede müssen beachtet werden, lediglich in Bayern besteht ein auswahlfähiges Angebot entsprechend der Definition des höchsten deutschen Gerichts.</a:t>
            </a:r>
          </a:p>
          <a:p>
            <a:r>
              <a:rPr lang="de-DE" sz="1000" dirty="0" smtClean="0"/>
              <a:t>Für ein auswahlfähiges Ausbildungsplatzangebot braucht es aber auch genügend Ausbildungsbetriebe. Die Ausbildungsbetriebsquote ist auf nur noch 19,4 Prozent gesunken, das bedeutet, mehr als vier Fünftel aller Betriebe bildet nicht aus. Es wird entscheidend sein, ob es gelingt, dass die Unternehmen im Wandel der Transformation weiter ausbilden und neue Unternehmen für die Ausbildung gewonnen werden. Dafür muss die duale Ausbildung für neue Geschäftsmodelle passende Berufe und berufliche Entwicklungspfade bieten und wir müssen diese in den Betrieben bekannt machen.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a:t>
            </a:fld>
            <a:endParaRPr lang="de-DE" dirty="0"/>
          </a:p>
        </p:txBody>
      </p:sp>
    </p:spTree>
    <p:extLst>
      <p:ext uri="{BB962C8B-B14F-4D97-AF65-F5344CB8AC3E}">
        <p14:creationId xmlns:p14="http://schemas.microsoft.com/office/powerpoint/2010/main" val="4107535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24</a:t>
            </a:fld>
            <a:endParaRPr lang="de-DE" dirty="0"/>
          </a:p>
        </p:txBody>
      </p:sp>
    </p:spTree>
    <p:extLst>
      <p:ext uri="{BB962C8B-B14F-4D97-AF65-F5344CB8AC3E}">
        <p14:creationId xmlns:p14="http://schemas.microsoft.com/office/powerpoint/2010/main" val="1920505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25</a:t>
            </a:fld>
            <a:endParaRPr lang="de-DE" dirty="0"/>
          </a:p>
        </p:txBody>
      </p:sp>
    </p:spTree>
    <p:extLst>
      <p:ext uri="{BB962C8B-B14F-4D97-AF65-F5344CB8AC3E}">
        <p14:creationId xmlns:p14="http://schemas.microsoft.com/office/powerpoint/2010/main" val="634817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6725" y="4567238"/>
            <a:ext cx="6126648" cy="6864226"/>
          </a:xfrm>
        </p:spPr>
        <p:txBody>
          <a:bodyPr/>
          <a:lstStyle/>
          <a:p>
            <a:endParaRPr lang="de-DE" sz="1050" b="1"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26</a:t>
            </a:fld>
            <a:endParaRPr lang="de-DE" dirty="0"/>
          </a:p>
        </p:txBody>
      </p:sp>
    </p:spTree>
    <p:extLst>
      <p:ext uri="{BB962C8B-B14F-4D97-AF65-F5344CB8AC3E}">
        <p14:creationId xmlns:p14="http://schemas.microsoft.com/office/powerpoint/2010/main" val="701095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Nur sieben von 16 Bundesländern konnten</a:t>
            </a:r>
            <a:r>
              <a:rPr lang="de-DE" baseline="0" dirty="0" smtClean="0"/>
              <a:t> bei den neu abgeschlossenen Verträgen zulegen. </a:t>
            </a:r>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3</a:t>
            </a:fld>
            <a:endParaRPr lang="de-DE" dirty="0"/>
          </a:p>
        </p:txBody>
      </p:sp>
    </p:spTree>
    <p:extLst>
      <p:ext uri="{BB962C8B-B14F-4D97-AF65-F5344CB8AC3E}">
        <p14:creationId xmlns:p14="http://schemas.microsoft.com/office/powerpoint/2010/main" val="3776584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Betriebe berichten von zunehmenden Besetzungsproblemen bei angebotenen Ausbildungsplätzen. So ist die Zahl der nicht besetzten Ausbildungsstellen auf einen neuen Höchstwert von 68.868 offenen Plätzen gestiegen. Gleichzeitig suchen weiterhin viele Jugendliche erfolglos nach einem Ausbildungsplatz. Die Zahl der erfolglosen Bewerber*innen sinkt zwar auf 60.400 Jugendliche, die Passungsprobleme am Ausbildungsmarkt bleiben aber eine der großen Herausforderungen. Neben regionalen sind vor allem auch die berufsfachlichen Gründe für das </a:t>
            </a:r>
            <a:r>
              <a:rPr lang="de-DE" dirty="0" err="1" smtClean="0"/>
              <a:t>Missmatch</a:t>
            </a:r>
            <a:r>
              <a:rPr lang="de-DE" dirty="0" smtClean="0"/>
              <a:t> verantwortlich. Ausbildungsbetriebe selektieren weiterhin bei der Besetzung von Ausbildungsstellen und sagen Bewerber*innen ab. Jugendliche sind wiederum nicht bereit für sie unattraktive Berufslaufbahnen einzuschlagen. Diese Zielkonflikte ließen sich zumindest teilweise beheben, wenn Betriebe auch vermeintlich nicht geeigneten Bewerber*innen eine Chance geben. Dafür können sie bei Bedarf auch die umfassende Förderung der Bundesagentur, Einstiegsqualifizierung und assistierte Ausbildung, nutzen. Um für Jugendliche attraktiv zu werden, braucht es in Berufen nach der Ausbildung eine deutlich bessere Bezahlung, bessere Arbeitsbedingungen und berufliche Entwicklungsmöglichkeiten. Bei vielen Berufen mit Besetzungsproblemen mangelt es genau daran.</a:t>
            </a:r>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4</a:t>
            </a:fld>
            <a:endParaRPr lang="de-DE" dirty="0"/>
          </a:p>
        </p:txBody>
      </p:sp>
    </p:spTree>
    <p:extLst>
      <p:ext uri="{BB962C8B-B14F-4D97-AF65-F5344CB8AC3E}">
        <p14:creationId xmlns:p14="http://schemas.microsoft.com/office/powerpoint/2010/main" val="1876024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Potentiale bei den Abgänger*innen aus den allgemeinbildenden Schulen werden bei Weitem nicht ausgeschöpft. Der Ausbildungsmarkt kann einen deutlich besseren Beitrag zur Fachkräftesicherung leisten, wenn es gelingt, ein breiteres Angebot an qualifizierten und attraktiven betrieblichen Ausbildungsstellen zu schaffen sowie die jungen Menschen in allen allgemeinbildenden Schulformen für eine duale Berufsausbildung zu begeistern und orientieren.</a:t>
            </a:r>
          </a:p>
          <a:p>
            <a:r>
              <a:rPr lang="de-DE" dirty="0" smtClean="0"/>
              <a:t>Die Einmündungsquote (EQI) beschreibt das Verhältnis Aller, die sich für eine duale Berufsausbildung interessiert haben und dann tatsächlich in eine solche Ausbildung gemündet sind. Die EQI ist gegenüber den letzten beiden Jahren auf 68% gestiegen. Zuletzt lag sie 2011 auf diesem Niveau. Gleichzeitig bedeutet dies aber auch, rund 224.000 Jugendlich haben sich für eine Ausbildung interessiert, sind aber nicht in ein Ausbildungsverhältnis gemündet. </a:t>
            </a:r>
          </a:p>
          <a:p>
            <a:r>
              <a:rPr lang="de-DE" dirty="0" smtClean="0"/>
              <a:t>Seit Jahren steigt die Zahl der jungen Menschen im Alter von 20 bis 34 Jahren, die keinen berufsqualifizierenden Abschluss haben, zuletzt waren es 2,33 Mio. Die beschriebene Entwicklung hinsichtlich ungenutzter Potentiale ist nicht geeignet diesen Trend zu stoppen oder gar umzukehren. Ein systematisches Übergangsmanagement von der Schule in die Arbeitswelt ist dringend geboten.</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5</a:t>
            </a:fld>
            <a:endParaRPr lang="de-DE" dirty="0"/>
          </a:p>
        </p:txBody>
      </p:sp>
    </p:spTree>
    <p:extLst>
      <p:ext uri="{BB962C8B-B14F-4D97-AF65-F5344CB8AC3E}">
        <p14:creationId xmlns:p14="http://schemas.microsoft.com/office/powerpoint/2010/main" val="2532193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1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de-DE" sz="11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852299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den letzten fünf Jahren ist die Ausbildungsquote im prozentualen Durchschnitt im IG Metall-Bereich von 5,1 Prozent auf 4,6 Prozent gesunken. Alle ausgewerteten Wirtschaftszweige sind vom Rückgang betroffen. Gegenüber 2019 gibt es rd. 28.000 Auszubildende weniger in den Wirtschaftszweigen. </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8</a:t>
            </a:fld>
            <a:endParaRPr lang="de-DE" dirty="0"/>
          </a:p>
        </p:txBody>
      </p:sp>
    </p:spTree>
    <p:extLst>
      <p:ext uri="{BB962C8B-B14F-4D97-AF65-F5344CB8AC3E}">
        <p14:creationId xmlns:p14="http://schemas.microsoft.com/office/powerpoint/2010/main" val="4032136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Neuverträgen in IG Metall-relevanten Ausbildungsberufen legen leicht zu, bleiben aber deutlich unter Vorkrisenniveau.</a:t>
            </a:r>
          </a:p>
          <a:p>
            <a:r>
              <a:rPr lang="de-DE" dirty="0" smtClean="0"/>
              <a:t>Die neu abgeschlossenen Ausbildungsverträge in IG Metall-relevanten Berufen haben gegenüber dem Vorjahr um rd. 4.000 zugelegt. Gegenüber vor der Pandemie 2019 sind es aber immer noch rd. 18.000 Neuverträge weniger. </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9</a:t>
            </a:fld>
            <a:endParaRPr lang="de-DE" dirty="0"/>
          </a:p>
        </p:txBody>
      </p:sp>
    </p:spTree>
    <p:extLst>
      <p:ext uri="{BB962C8B-B14F-4D97-AF65-F5344CB8AC3E}">
        <p14:creationId xmlns:p14="http://schemas.microsoft.com/office/powerpoint/2010/main" val="2693865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D868B3C-6C54-1D41-B938-33F4013C078E}" type="slidenum">
              <a:rPr lang="de-DE" smtClean="0"/>
              <a:pPr/>
              <a:t>10</a:t>
            </a:fld>
            <a:endParaRPr lang="de-DE" dirty="0"/>
          </a:p>
        </p:txBody>
      </p:sp>
    </p:spTree>
    <p:extLst>
      <p:ext uri="{BB962C8B-B14F-4D97-AF65-F5344CB8AC3E}">
        <p14:creationId xmlns:p14="http://schemas.microsoft.com/office/powerpoint/2010/main" val="1936632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hyperlink" Target="mailto:anke.muth@igmetall.de"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2"/>
          <a:stretch>
            <a:fillRect/>
          </a:stretch>
        </p:blipFill>
        <p:spPr>
          <a:xfrm>
            <a:off x="-264862" y="487943"/>
            <a:ext cx="6747304" cy="6661461"/>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2" name="Title 1"/>
          <p:cNvSpPr>
            <a:spLocks noGrp="1"/>
          </p:cNvSpPr>
          <p:nvPr>
            <p:ph type="ctrTitle" hasCustomPrompt="1"/>
          </p:nvPr>
        </p:nvSpPr>
        <p:spPr>
          <a:xfrm>
            <a:off x="250825" y="2876550"/>
            <a:ext cx="4859057" cy="1541626"/>
          </a:xfrm>
        </p:spPr>
        <p:txBody>
          <a:bodyPr anchor="b" anchorCtr="0"/>
          <a:lstStyle>
            <a:lvl1pPr algn="l">
              <a:defRPr sz="3500" b="1" i="0" spc="200" baseline="0">
                <a:solidFill>
                  <a:schemeClr val="bg1"/>
                </a:solidFill>
                <a:latin typeface="+mj-lt"/>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0"/>
            <a:ext cx="2514146" cy="379256"/>
          </a:xfrm>
        </p:spPr>
        <p:txBody>
          <a:bodyPr wrap="none" lIns="0" tIns="0" rIns="0" bIns="0" anchor="ctr" anchorCtr="0">
            <a:normAutofit/>
          </a:bodyPr>
          <a:lstStyle>
            <a:lvl1pPr marL="0" indent="0">
              <a:buNone/>
              <a:defRPr sz="2100" b="0" i="0" spc="100" baseline="0">
                <a:solidFill>
                  <a:schemeClr val="bg1"/>
                </a:solidFill>
                <a:latin typeface="+mn-lt"/>
              </a:defRPr>
            </a:lvl1pPr>
          </a:lstStyle>
          <a:p>
            <a:r>
              <a:rPr lang="de-DE" dirty="0"/>
              <a:t>Datum</a:t>
            </a:r>
          </a:p>
        </p:txBody>
      </p:sp>
    </p:spTree>
    <p:extLst>
      <p:ext uri="{BB962C8B-B14F-4D97-AF65-F5344CB8AC3E}">
        <p14:creationId xmlns:p14="http://schemas.microsoft.com/office/powerpoint/2010/main" val="633387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C8A545D-DAD0-0540-AAC9-9A022508D0A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6" name="Rechteck 5">
            <a:extLst>
              <a:ext uri="{FF2B5EF4-FFF2-40B4-BE49-F238E27FC236}">
                <a16:creationId xmlns:a16="http://schemas.microsoft.com/office/drawing/2014/main" id="{A40B9E7E-0156-544E-8B23-4556027F32C5}"/>
              </a:ext>
            </a:extLst>
          </p:cNvPr>
          <p:cNvSpPr/>
          <p:nvPr userDrawn="1"/>
        </p:nvSpPr>
        <p:spPr>
          <a:xfrm>
            <a:off x="6825727" y="4651717"/>
            <a:ext cx="2318273" cy="494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
        <p:nvSpPr>
          <p:cNvPr id="5" name="Textfeld 4">
            <a:extLst>
              <a:ext uri="{FF2B5EF4-FFF2-40B4-BE49-F238E27FC236}">
                <a16:creationId xmlns:a16="http://schemas.microsoft.com/office/drawing/2014/main" id="{027B3B13-3C71-104B-92CD-29B6205299BB}"/>
              </a:ext>
            </a:extLst>
          </p:cNvPr>
          <p:cNvSpPr txBox="1"/>
          <p:nvPr userDrawn="1"/>
        </p:nvSpPr>
        <p:spPr>
          <a:xfrm>
            <a:off x="5705475" y="3206009"/>
            <a:ext cx="3187699" cy="1692771"/>
          </a:xfrm>
          <a:prstGeom prst="rect">
            <a:avLst/>
          </a:prstGeom>
          <a:noFill/>
        </p:spPr>
        <p:txBody>
          <a:bodyPr wrap="square" lIns="0" tIns="0" rIns="0" bIns="0" rtlCol="0" anchor="b">
            <a:spAutoFit/>
          </a:bodyPr>
          <a:lstStyle/>
          <a:p>
            <a:pPr algn="r"/>
            <a:r>
              <a:rPr lang="de-DE" sz="1100" b="0" i="0" kern="1200" dirty="0">
                <a:solidFill>
                  <a:srgbClr val="3C3C3B"/>
                </a:solidFill>
                <a:effectLst/>
                <a:latin typeface="+mn-lt"/>
                <a:ea typeface="+mn-ea"/>
                <a:cs typeface="+mn-cs"/>
              </a:rPr>
              <a:t>IG METALL </a:t>
            </a:r>
            <a:br>
              <a:rPr lang="de-DE" sz="1100" b="0" i="0" kern="1200" dirty="0">
                <a:solidFill>
                  <a:srgbClr val="3C3C3B"/>
                </a:solidFill>
                <a:effectLst/>
                <a:latin typeface="+mn-lt"/>
                <a:ea typeface="+mn-ea"/>
                <a:cs typeface="+mn-cs"/>
              </a:rPr>
            </a:br>
            <a:r>
              <a:rPr lang="de-DE" sz="1100" b="1" i="0" kern="1200" dirty="0" smtClean="0">
                <a:solidFill>
                  <a:srgbClr val="3C3C3B"/>
                </a:solidFill>
                <a:effectLst/>
                <a:latin typeface="+mn-lt"/>
                <a:ea typeface="+mn-ea"/>
                <a:cs typeface="+mn-cs"/>
              </a:rPr>
              <a:t>Bildungs- und Qualifizierungspolitik</a:t>
            </a:r>
            <a:endParaRPr lang="de-DE" sz="1100" b="1" i="0" kern="1200" dirty="0">
              <a:solidFill>
                <a:srgbClr val="3C3C3B"/>
              </a:solidFill>
              <a:effectLst/>
              <a:latin typeface="+mn-lt"/>
              <a:ea typeface="+mn-ea"/>
              <a:cs typeface="+mn-cs"/>
            </a:endParaRPr>
          </a:p>
          <a:p>
            <a:pPr algn="r"/>
            <a:r>
              <a:rPr lang="de-DE" sz="1100" b="0" i="0" kern="1200" dirty="0" smtClean="0">
                <a:solidFill>
                  <a:srgbClr val="3C3C3B"/>
                </a:solidFill>
                <a:effectLst/>
                <a:latin typeface="+mn-lt"/>
                <a:ea typeface="+mn-ea"/>
                <a:cs typeface="+mn-cs"/>
              </a:rPr>
              <a:t>Wilhelm-</a:t>
            </a:r>
            <a:r>
              <a:rPr lang="de-DE" sz="1100" b="0" i="0" kern="1200" baseline="0" dirty="0" smtClean="0">
                <a:solidFill>
                  <a:srgbClr val="3C3C3B"/>
                </a:solidFill>
                <a:effectLst/>
                <a:latin typeface="+mn-lt"/>
                <a:ea typeface="+mn-ea"/>
                <a:cs typeface="+mn-cs"/>
              </a:rPr>
              <a:t> Leuschner-Str. 79</a:t>
            </a:r>
          </a:p>
          <a:p>
            <a:pPr algn="r"/>
            <a:r>
              <a:rPr lang="de-DE" sz="1100" b="0" i="0" kern="1200" baseline="0" dirty="0" smtClean="0">
                <a:solidFill>
                  <a:srgbClr val="3C3C3B"/>
                </a:solidFill>
                <a:effectLst/>
                <a:latin typeface="+mn-lt"/>
                <a:ea typeface="+mn-ea"/>
                <a:cs typeface="+mn-cs"/>
              </a:rPr>
              <a:t>60329 Frankfurt</a:t>
            </a:r>
            <a:endParaRPr lang="de-DE" sz="1100" b="0" i="0" kern="1200" dirty="0">
              <a:solidFill>
                <a:srgbClr val="3C3C3B"/>
              </a:solidFill>
              <a:effectLst/>
              <a:latin typeface="+mn-lt"/>
              <a:ea typeface="+mn-ea"/>
              <a:cs typeface="+mn-cs"/>
            </a:endParaRPr>
          </a:p>
          <a:p>
            <a:pPr algn="r"/>
            <a:endParaRPr lang="de-DE" sz="1100" b="0" i="0" kern="1200" dirty="0">
              <a:solidFill>
                <a:srgbClr val="3C3C3B"/>
              </a:solidFill>
              <a:effectLst/>
              <a:latin typeface="+mn-lt"/>
              <a:ea typeface="+mn-ea"/>
              <a:cs typeface="+mn-cs"/>
            </a:endParaRPr>
          </a:p>
          <a:p>
            <a:pPr algn="r"/>
            <a:r>
              <a:rPr lang="de-DE" sz="1100" b="0" i="0" kern="1200" dirty="0" smtClean="0">
                <a:solidFill>
                  <a:srgbClr val="3C3C3B"/>
                </a:solidFill>
                <a:effectLst/>
                <a:latin typeface="+mn-lt"/>
                <a:ea typeface="+mn-ea"/>
                <a:cs typeface="+mn-cs"/>
              </a:rPr>
              <a:t>Rückfragen</a:t>
            </a:r>
            <a:r>
              <a:rPr lang="de-DE" sz="1100" b="0" i="0" kern="1200" baseline="0" dirty="0" smtClean="0">
                <a:solidFill>
                  <a:srgbClr val="3C3C3B"/>
                </a:solidFill>
                <a:effectLst/>
                <a:latin typeface="+mn-lt"/>
                <a:ea typeface="+mn-ea"/>
                <a:cs typeface="+mn-cs"/>
              </a:rPr>
              <a:t> an </a:t>
            </a:r>
            <a:r>
              <a:rPr lang="de-DE" sz="1100" b="0" i="0" kern="1200" dirty="0">
                <a:solidFill>
                  <a:srgbClr val="3C3C3B"/>
                </a:solidFill>
                <a:effectLst/>
                <a:latin typeface="+mn-lt"/>
                <a:ea typeface="+mn-ea"/>
                <a:cs typeface="+mn-cs"/>
              </a:rPr>
              <a:t/>
            </a:r>
            <a:br>
              <a:rPr lang="de-DE" sz="1100" b="0" i="0" kern="1200" dirty="0">
                <a:solidFill>
                  <a:srgbClr val="3C3C3B"/>
                </a:solidFill>
                <a:effectLst/>
                <a:latin typeface="+mn-lt"/>
                <a:ea typeface="+mn-ea"/>
                <a:cs typeface="+mn-cs"/>
              </a:rPr>
            </a:br>
            <a:r>
              <a:rPr lang="de-DE" sz="1100" b="0" i="0" kern="1200" dirty="0" smtClean="0">
                <a:solidFill>
                  <a:srgbClr val="3C3C3B"/>
                </a:solidFill>
                <a:effectLst/>
                <a:latin typeface="+mn-lt"/>
                <a:ea typeface="+mn-ea"/>
                <a:cs typeface="+mn-cs"/>
                <a:hlinkClick r:id="rId4"/>
              </a:rPr>
              <a:t>thomas.ressel@igmetall.de</a:t>
            </a:r>
            <a:endParaRPr lang="de-DE" sz="1100" b="0" i="0" kern="1200" dirty="0" smtClean="0">
              <a:solidFill>
                <a:srgbClr val="3C3C3B"/>
              </a:solidFill>
              <a:effectLst/>
              <a:latin typeface="+mn-lt"/>
              <a:ea typeface="+mn-ea"/>
              <a:cs typeface="+mn-cs"/>
            </a:endParaRPr>
          </a:p>
          <a:p>
            <a:pPr algn="r"/>
            <a:endParaRPr lang="de-DE" sz="1100" b="0" i="0" kern="1200" dirty="0" smtClean="0">
              <a:solidFill>
                <a:srgbClr val="3C3C3B"/>
              </a:solidFill>
              <a:effectLst/>
              <a:latin typeface="+mn-lt"/>
              <a:ea typeface="+mn-ea"/>
              <a:cs typeface="+mn-cs"/>
            </a:endParaRPr>
          </a:p>
          <a:p>
            <a:pPr algn="r"/>
            <a:r>
              <a:rPr lang="de-DE" sz="1100" b="1" i="0" kern="1200" dirty="0" smtClean="0">
                <a:solidFill>
                  <a:srgbClr val="3C3C3B"/>
                </a:solidFill>
                <a:effectLst/>
                <a:latin typeface="+mn-lt"/>
                <a:ea typeface="+mn-ea"/>
                <a:cs typeface="+mn-cs"/>
              </a:rPr>
              <a:t>Das Bildungsportal der IG Metall</a:t>
            </a:r>
          </a:p>
          <a:p>
            <a:pPr algn="r"/>
            <a:r>
              <a:rPr lang="de-DE" sz="1100" b="0" i="0" kern="1200" dirty="0" smtClean="0">
                <a:solidFill>
                  <a:srgbClr val="FF0000"/>
                </a:solidFill>
                <a:effectLst/>
                <a:latin typeface="+mn-lt"/>
                <a:ea typeface="+mn-ea"/>
                <a:cs typeface="+mn-cs"/>
              </a:rPr>
              <a:t>wap.igmetall.de</a:t>
            </a:r>
            <a:endParaRPr lang="de-DE" sz="1100" b="0" i="0" kern="1200" dirty="0">
              <a:solidFill>
                <a:srgbClr val="FF0000"/>
              </a:solidFill>
              <a:effectLst/>
              <a:latin typeface="+mn-lt"/>
              <a:ea typeface="+mn-ea"/>
              <a:cs typeface="+mn-cs"/>
            </a:endParaRPr>
          </a:p>
        </p:txBody>
      </p:sp>
      <p:sp>
        <p:nvSpPr>
          <p:cNvPr id="7" name="Title 1">
            <a:extLst>
              <a:ext uri="{FF2B5EF4-FFF2-40B4-BE49-F238E27FC236}">
                <a16:creationId xmlns:a16="http://schemas.microsoft.com/office/drawing/2014/main" id="{C68D3693-BBC6-414A-8E27-D8298EF983B2}"/>
              </a:ext>
            </a:extLst>
          </p:cNvPr>
          <p:cNvSpPr>
            <a:spLocks noGrp="1"/>
          </p:cNvSpPr>
          <p:nvPr>
            <p:ph type="ctrTitle" hasCustomPrompt="1"/>
          </p:nvPr>
        </p:nvSpPr>
        <p:spPr>
          <a:xfrm>
            <a:off x="250825" y="1603659"/>
            <a:ext cx="4859057" cy="2524062"/>
          </a:xfrm>
        </p:spPr>
        <p:txBody>
          <a:bodyPr anchor="ctr" anchorCtr="0"/>
          <a:lstStyle>
            <a:lvl1pPr algn="l">
              <a:defRPr sz="3500" b="1" i="0" spc="200" baseline="0">
                <a:solidFill>
                  <a:schemeClr val="bg1"/>
                </a:solidFill>
                <a:latin typeface="+mj-lt"/>
              </a:defRPr>
            </a:lvl1pPr>
          </a:lstStyle>
          <a:p>
            <a:r>
              <a:rPr lang="de-DE" dirty="0" smtClean="0"/>
              <a:t/>
            </a:r>
            <a:br>
              <a:rPr lang="de-DE" dirty="0" smtClean="0"/>
            </a:br>
            <a:r>
              <a:rPr lang="de-DE" dirty="0" smtClean="0"/>
              <a:t>VIELEN DANK! </a:t>
            </a:r>
            <a:br>
              <a:rPr lang="de-DE" dirty="0" smtClean="0"/>
            </a:br>
            <a:endParaRPr lang="en-US" dirty="0"/>
          </a:p>
        </p:txBody>
      </p:sp>
    </p:spTree>
    <p:extLst>
      <p:ext uri="{BB962C8B-B14F-4D97-AF65-F5344CB8AC3E}">
        <p14:creationId xmlns:p14="http://schemas.microsoft.com/office/powerpoint/2010/main" val="18096386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6259033" cy="5143500"/>
          </a:xfrm>
          <a:prstGeom prst="rect">
            <a:avLst/>
          </a:prstGeom>
        </p:spPr>
      </p:pic>
      <p:sp>
        <p:nvSpPr>
          <p:cNvPr id="2" name="Title 1"/>
          <p:cNvSpPr>
            <a:spLocks noGrp="1"/>
          </p:cNvSpPr>
          <p:nvPr>
            <p:ph type="ctrTitle" hasCustomPrompt="1"/>
          </p:nvPr>
        </p:nvSpPr>
        <p:spPr>
          <a:xfrm>
            <a:off x="250825" y="2374211"/>
            <a:ext cx="6591039" cy="961628"/>
          </a:xfrm>
        </p:spPr>
        <p:txBody>
          <a:bodyPr anchor="ctr" anchorCtr="0"/>
          <a:lstStyle>
            <a:lvl1pPr algn="l">
              <a:defRPr sz="3500" spc="200" baseline="0">
                <a:solidFill>
                  <a:schemeClr val="bg1"/>
                </a:solidFill>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3352934"/>
            <a:ext cx="2514146" cy="34769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Tree>
    <p:extLst>
      <p:ext uri="{BB962C8B-B14F-4D97-AF65-F5344CB8AC3E}">
        <p14:creationId xmlns:p14="http://schemas.microsoft.com/office/powerpoint/2010/main" val="11974314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A6C4DE8-63EB-944F-9420-AFA164894E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648586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2" name="Title 1"/>
          <p:cNvSpPr>
            <a:spLocks noGrp="1"/>
          </p:cNvSpPr>
          <p:nvPr>
            <p:ph type="ctrTitle" hasCustomPrompt="1"/>
          </p:nvPr>
        </p:nvSpPr>
        <p:spPr>
          <a:xfrm>
            <a:off x="250825" y="1603659"/>
            <a:ext cx="4859057" cy="2524062"/>
          </a:xfrm>
        </p:spPr>
        <p:txBody>
          <a:bodyPr anchor="ctr" anchorCtr="0"/>
          <a:lstStyle>
            <a:lvl1pPr algn="l">
              <a:defRPr sz="3500" b="1" i="0" spc="200" baseline="0">
                <a:solidFill>
                  <a:schemeClr val="bg1"/>
                </a:solidFill>
                <a:latin typeface="+mj-lt"/>
              </a:defRPr>
            </a:lvl1pPr>
          </a:lstStyle>
          <a:p>
            <a:r>
              <a:rPr lang="de-DE" dirty="0"/>
              <a:t>ZWISCHENTITEL BEARBEITEN</a:t>
            </a:r>
            <a:endParaRPr lang="en-US" dirty="0"/>
          </a:p>
        </p:txBody>
      </p:sp>
    </p:spTree>
    <p:extLst>
      <p:ext uri="{BB962C8B-B14F-4D97-AF65-F5344CB8AC3E}">
        <p14:creationId xmlns:p14="http://schemas.microsoft.com/office/powerpoint/2010/main" val="36651749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5" y="484577"/>
            <a:ext cx="8642349" cy="454025"/>
          </a:xfrm>
        </p:spPr>
        <p:txBody>
          <a:bodyPr/>
          <a:lstStyle>
            <a:lvl1pPr>
              <a:defRPr spc="200" baseline="0"/>
            </a:lvl1pPr>
          </a:lstStyle>
          <a:p>
            <a:r>
              <a:rPr lang="de-DE" dirty="0"/>
              <a:t>TITEL BEARBEITEN</a:t>
            </a:r>
            <a:endParaRPr lang="en-US" dirty="0"/>
          </a:p>
        </p:txBody>
      </p:sp>
      <p:sp>
        <p:nvSpPr>
          <p:cNvPr id="3" name="Content Placeholder 2"/>
          <p:cNvSpPr>
            <a:spLocks noGrp="1"/>
          </p:cNvSpPr>
          <p:nvPr>
            <p:ph idx="1"/>
          </p:nvPr>
        </p:nvSpPr>
        <p:spPr>
          <a:xfrm>
            <a:off x="250825" y="1850064"/>
            <a:ext cx="8642349" cy="2568513"/>
          </a:xfrm>
        </p:spPr>
        <p:txBody>
          <a:bodyPr lIns="0" tIns="0" rIns="0" bIns="0">
            <a:normAutofit/>
          </a:bodyPr>
          <a:lstStyle>
            <a:lvl1pPr marL="280800" indent="-279450">
              <a:spcBef>
                <a:spcPts val="750"/>
              </a:spcBef>
              <a:buSzPct val="90000"/>
              <a:buFontTx/>
              <a:buBlip>
                <a:blip r:embed="rId2"/>
              </a:buBlip>
              <a:defRPr sz="1600" b="0" i="0">
                <a:solidFill>
                  <a:srgbClr val="3C3C3B"/>
                </a:solidFill>
                <a:latin typeface="+mn-lt"/>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dirty="0" smtClean="0"/>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5" y="977315"/>
            <a:ext cx="8642349" cy="495300"/>
          </a:xfrm>
        </p:spPr>
        <p:txBody>
          <a:bodyPr lIns="0" tIns="0" rIns="0" bIns="0" anchor="ctr" anchorCtr="0">
            <a:noAutofit/>
          </a:bodyPr>
          <a:lstStyle>
            <a:lvl1pPr marL="0" indent="0">
              <a:buNone/>
              <a:defRPr sz="2000" b="0" i="0" spc="100" baseline="0">
                <a:latin typeface="+mj-lt"/>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14369326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3" y="1732138"/>
            <a:ext cx="4895957" cy="2709233"/>
          </a:xfrm>
        </p:spPr>
        <p:txBody>
          <a:bodyPr lIns="0" tIns="0" rIns="0" bIns="0">
            <a:noAutofit/>
          </a:bodyPr>
          <a:lstStyle>
            <a:lvl1pPr marL="243450">
              <a:defRPr sz="1600" b="0" i="0">
                <a:latin typeface="+mn-lt"/>
              </a:defRPr>
            </a:lvl1pPr>
            <a:lvl2pPr>
              <a:defRPr/>
            </a:lvl2pPr>
            <a:lvl3pPr>
              <a:defRPr/>
            </a:lvl3pPr>
            <a:lvl4pPr>
              <a:defRPr/>
            </a:lvl4pPr>
            <a:lvl5pPr>
              <a:defRPr/>
            </a:lvl5pPr>
          </a:lstStyle>
          <a:p>
            <a:pPr lvl="0"/>
            <a:r>
              <a:rPr lang="de-DE" dirty="0" smtClean="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023853"/>
            <a:ext cx="4228967" cy="495300"/>
          </a:xfrm>
        </p:spPr>
        <p:txBody>
          <a:bodyPr lIns="0" tIns="0" rIns="0" bIns="0" anchor="ctr" anchorCtr="0">
            <a:noAutofit/>
          </a:bodyPr>
          <a:lstStyle>
            <a:lvl1pPr marL="0" indent="0">
              <a:buNone/>
              <a:defRPr sz="2000" b="0" i="0" spc="100" baseline="0">
                <a:latin typeface="+mj-lt"/>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4" y="439084"/>
            <a:ext cx="6943874" cy="472175"/>
          </a:xfrm>
        </p:spPr>
        <p:txBody>
          <a:bodyPr/>
          <a:lstStyle>
            <a:lvl1pPr>
              <a:defRPr spc="200" baseline="0"/>
            </a:lvl1pPr>
          </a:lstStyle>
          <a:p>
            <a:r>
              <a:rPr lang="de-DE" dirty="0"/>
              <a:t>TITEL BEARBEITEN</a:t>
            </a:r>
            <a:endParaRPr lang="en-US" dirty="0"/>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smtClean="0"/>
              <a:t>Bild durch Klicken auf Symbol hinzufügen</a:t>
            </a:r>
            <a:endParaRPr lang="de-DE" dirty="0"/>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smtClean="0"/>
              <a:t>Bild durch Klicken auf Symbol hinzufügen</a:t>
            </a:r>
            <a:endParaRPr lang="de-DE" dirty="0"/>
          </a:p>
        </p:txBody>
      </p:sp>
    </p:spTree>
    <p:extLst>
      <p:ext uri="{BB962C8B-B14F-4D97-AF65-F5344CB8AC3E}">
        <p14:creationId xmlns:p14="http://schemas.microsoft.com/office/powerpoint/2010/main" val="19778377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588039"/>
            <a:ext cx="4228968" cy="2853332"/>
          </a:xfrm>
        </p:spPr>
        <p:txBody>
          <a:bodyPr lIns="0" tIns="0" rIns="0" bIns="0">
            <a:noAutofit/>
          </a:bodyPr>
          <a:lstStyle>
            <a:lvl1pPr marL="243450">
              <a:defRPr sz="1600"/>
            </a:lvl1pPr>
            <a:lvl2pPr>
              <a:defRPr/>
            </a:lvl2pPr>
            <a:lvl3pPr>
              <a:defRPr/>
            </a:lvl3pPr>
            <a:lvl4pPr>
              <a:defRPr/>
            </a:lvl4pPr>
            <a:lvl5pPr>
              <a:defRPr/>
            </a:lvl5pPr>
          </a:lstStyle>
          <a:p>
            <a:pPr lvl="0"/>
            <a:r>
              <a:rPr lang="de-DE" dirty="0" smtClean="0"/>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856196"/>
            <a:ext cx="4228967" cy="495300"/>
          </a:xfrm>
        </p:spPr>
        <p:txBody>
          <a:bodyPr lIns="0" tIns="0" rIns="0" bIns="0" anchor="ctr" anchorCtr="0">
            <a:noAutofit/>
          </a:bodyPr>
          <a:lstStyle>
            <a:lvl1pPr marL="0" indent="0">
              <a:buNone/>
              <a:defRPr sz="2000" b="0" i="0" spc="100" baseline="0">
                <a:latin typeface="+mj-lt"/>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6" y="1080001"/>
            <a:ext cx="4147439" cy="3361632"/>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4" y="371162"/>
            <a:ext cx="7369176" cy="472175"/>
          </a:xfrm>
        </p:spPr>
        <p:txBody>
          <a:bodyPr/>
          <a:lstStyle>
            <a:lvl1pPr>
              <a:defRPr spc="200" baseline="0"/>
            </a:lvl1pPr>
          </a:lstStyle>
          <a:p>
            <a:r>
              <a:rPr lang="de-DE" dirty="0"/>
              <a:t>TITEL BEARBEITEN</a:t>
            </a:r>
            <a:endParaRPr lang="en-US" dirty="0"/>
          </a:p>
        </p:txBody>
      </p:sp>
    </p:spTree>
    <p:extLst>
      <p:ext uri="{BB962C8B-B14F-4D97-AF65-F5344CB8AC3E}">
        <p14:creationId xmlns:p14="http://schemas.microsoft.com/office/powerpoint/2010/main" val="3852051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250032" y="1080001"/>
            <a:ext cx="8643144" cy="3361632"/>
          </a:xfrm>
          <a:solidFill>
            <a:schemeClr val="accent6"/>
          </a:solidFill>
        </p:spPr>
        <p:txBody>
          <a:bodyPr lIns="0" tIns="0" rIns="0" bIns="0" anchor="ctr">
            <a:noAutofit/>
          </a:bodyPr>
          <a:lstStyle>
            <a:lvl1pPr marL="0" indent="0" algn="ctr">
              <a:buNone/>
              <a:defRPr/>
            </a:lvl1pPr>
          </a:lstStyle>
          <a:p>
            <a:r>
              <a:rPr lang="de-DE"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6030646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343033" y="444613"/>
            <a:ext cx="7298232" cy="472175"/>
          </a:xfrm>
        </p:spPr>
        <p:txBody>
          <a:bodyPr/>
          <a:lstStyle>
            <a:lvl1pPr>
              <a:defRPr spc="20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1290084"/>
            <a:ext cx="8642350" cy="3151741"/>
          </a:xfrm>
        </p:spPr>
        <p:txBody>
          <a:bodyPr/>
          <a:lstStyle>
            <a:lvl1pPr marL="0" indent="0">
              <a:buNone/>
              <a:defRPr/>
            </a:lvl1pPr>
          </a:lstStyle>
          <a:p>
            <a:r>
              <a:rPr lang="de-DE" dirty="0" smtClean="0"/>
              <a:t>Klicken Sie auf das Symbol, um die SmartArt-Grafik hinzuzufügen</a:t>
            </a:r>
            <a:endParaRPr lang="de-DE" dirty="0"/>
          </a:p>
        </p:txBody>
      </p:sp>
    </p:spTree>
    <p:extLst>
      <p:ext uri="{BB962C8B-B14F-4D97-AF65-F5344CB8AC3E}">
        <p14:creationId xmlns:p14="http://schemas.microsoft.com/office/powerpoint/2010/main" val="9282778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812010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666" y="504593"/>
            <a:ext cx="7722401" cy="454025"/>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5" y="1979525"/>
            <a:ext cx="8642349" cy="265319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8173175" y="238618"/>
            <a:ext cx="720000" cy="720000"/>
          </a:xfrm>
          <a:prstGeom prst="rect">
            <a:avLst/>
          </a:prstGeom>
        </p:spPr>
      </p:pic>
      <p:sp>
        <p:nvSpPr>
          <p:cNvPr id="4" name="Textfeld 3">
            <a:extLst>
              <a:ext uri="{FF2B5EF4-FFF2-40B4-BE49-F238E27FC236}">
                <a16:creationId xmlns:a16="http://schemas.microsoft.com/office/drawing/2014/main" id="{36E83AFE-0D76-C240-A33D-8D8C0966DBEB}"/>
              </a:ext>
            </a:extLst>
          </p:cNvPr>
          <p:cNvSpPr txBox="1"/>
          <p:nvPr userDrawn="1"/>
        </p:nvSpPr>
        <p:spPr>
          <a:xfrm>
            <a:off x="250825" y="4786476"/>
            <a:ext cx="3560456" cy="153888"/>
          </a:xfrm>
          <a:prstGeom prst="rect">
            <a:avLst/>
          </a:prstGeom>
          <a:noFill/>
        </p:spPr>
        <p:txBody>
          <a:bodyPr wrap="square" lIns="0" tIns="0" rIns="0" bIns="0" rtlCol="0" anchor="b" anchorCtr="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000" b="0" i="0" dirty="0" smtClean="0">
                <a:solidFill>
                  <a:srgbClr val="3C3C3B"/>
                </a:solidFill>
                <a:latin typeface="+mn-lt"/>
              </a:rPr>
              <a:t>IGM Ausbildungsbilanz</a:t>
            </a:r>
            <a:r>
              <a:rPr lang="de-DE" sz="1000" b="0" i="0" baseline="0" dirty="0" smtClean="0">
                <a:solidFill>
                  <a:srgbClr val="3C3C3B"/>
                </a:solidFill>
                <a:latin typeface="+mn-lt"/>
              </a:rPr>
              <a:t> 2022</a:t>
            </a:r>
            <a:r>
              <a:rPr lang="de-DE" sz="1000" b="0" i="0" dirty="0" smtClean="0">
                <a:solidFill>
                  <a:srgbClr val="3C3C3B"/>
                </a:solidFill>
                <a:latin typeface="+mn-lt"/>
              </a:rPr>
              <a:t> |</a:t>
            </a:r>
            <a:r>
              <a:rPr lang="de-DE" sz="1000" b="0" i="0" baseline="0" dirty="0" smtClean="0">
                <a:solidFill>
                  <a:srgbClr val="3C3C3B"/>
                </a:solidFill>
                <a:latin typeface="+mn-lt"/>
              </a:rPr>
              <a:t> Februar 2023</a:t>
            </a:r>
            <a:endParaRPr lang="de-DE" sz="1000" b="0" i="0" dirty="0">
              <a:solidFill>
                <a:srgbClr val="3C3C3B"/>
              </a:solidFill>
              <a:latin typeface="+mn-lt"/>
            </a:endParaRPr>
          </a:p>
        </p:txBody>
      </p:sp>
      <p:sp>
        <p:nvSpPr>
          <p:cNvPr id="7" name="Textfeld 6">
            <a:extLst>
              <a:ext uri="{FF2B5EF4-FFF2-40B4-BE49-F238E27FC236}">
                <a16:creationId xmlns:a16="http://schemas.microsoft.com/office/drawing/2014/main" id="{61566813-E909-A142-B31F-03FCE51CCD4D}"/>
              </a:ext>
            </a:extLst>
          </p:cNvPr>
          <p:cNvSpPr txBox="1"/>
          <p:nvPr userDrawn="1"/>
        </p:nvSpPr>
        <p:spPr>
          <a:xfrm>
            <a:off x="7172325" y="4663365"/>
            <a:ext cx="1797050" cy="276999"/>
          </a:xfrm>
          <a:prstGeom prst="rect">
            <a:avLst/>
          </a:prstGeom>
          <a:solidFill>
            <a:schemeClr val="bg1">
              <a:alpha val="40000"/>
            </a:schemeClr>
          </a:solidFill>
        </p:spPr>
        <p:txBody>
          <a:bodyPr wrap="square" lIns="0" tIns="0" rIns="72000" bIns="0" rtlCol="0" anchor="ctr" anchorCtr="0">
            <a:spAutoFit/>
          </a:bodyPr>
          <a:lstStyle/>
          <a:p>
            <a:pPr algn="r"/>
            <a:r>
              <a:rPr lang="de-DE" sz="900" b="0" i="0" kern="1200" dirty="0">
                <a:solidFill>
                  <a:schemeClr val="accent6">
                    <a:lumMod val="10000"/>
                  </a:schemeClr>
                </a:solidFill>
                <a:effectLst/>
                <a:latin typeface="+mn-lt"/>
                <a:ea typeface="+mn-ea"/>
                <a:cs typeface="+mn-cs"/>
              </a:rPr>
              <a:t>IG Metall</a:t>
            </a:r>
          </a:p>
          <a:p>
            <a:pPr algn="r"/>
            <a:r>
              <a:rPr lang="de-DE" sz="900" b="0" i="0" kern="1200" dirty="0" smtClean="0">
                <a:solidFill>
                  <a:schemeClr val="accent6">
                    <a:lumMod val="10000"/>
                  </a:schemeClr>
                </a:solidFill>
                <a:effectLst/>
                <a:latin typeface="+mn-lt"/>
                <a:ea typeface="+mn-ea"/>
                <a:cs typeface="+mn-cs"/>
              </a:rPr>
              <a:t>Bildungs- und Qualifizierungspolitik</a:t>
            </a:r>
            <a:endParaRPr lang="de-DE" sz="900" b="0" i="0" kern="1200" dirty="0">
              <a:solidFill>
                <a:schemeClr val="accent6">
                  <a:lumMod val="10000"/>
                </a:schemeClr>
              </a:solidFill>
              <a:effectLst/>
              <a:latin typeface="+mn-lt"/>
              <a:ea typeface="+mn-ea"/>
              <a:cs typeface="+mn-cs"/>
            </a:endParaRPr>
          </a:p>
        </p:txBody>
      </p:sp>
    </p:spTree>
    <p:extLst>
      <p:ext uri="{BB962C8B-B14F-4D97-AF65-F5344CB8AC3E}">
        <p14:creationId xmlns:p14="http://schemas.microsoft.com/office/powerpoint/2010/main" val="2581257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77" r:id="rId5"/>
    <p:sldLayoutId id="2147483675" r:id="rId6"/>
    <p:sldLayoutId id="2147483678" r:id="rId7"/>
    <p:sldLayoutId id="2147483676" r:id="rId8"/>
    <p:sldLayoutId id="2147483679" r:id="rId9"/>
    <p:sldLayoutId id="2147483674" r:id="rId10"/>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sldNum="0" hdr="0" ftr="0" dt="0"/>
  <p:txStyles>
    <p:titleStyle>
      <a:lvl1pPr algn="l" defTabSz="685800" rtl="0" eaLnBrk="1" latinLnBrk="0" hangingPunct="1">
        <a:lnSpc>
          <a:spcPct val="90000"/>
        </a:lnSpc>
        <a:spcBef>
          <a:spcPct val="0"/>
        </a:spcBef>
        <a:buNone/>
        <a:defRPr sz="2800" b="1" i="0" kern="1200" cap="all" spc="200" baseline="0">
          <a:solidFill>
            <a:srgbClr val="E3051B"/>
          </a:solidFill>
          <a:latin typeface="+mj-lt"/>
          <a:ea typeface="+mj-ea"/>
          <a:cs typeface="+mj-cs"/>
        </a:defRPr>
      </a:lvl1pPr>
    </p:titleStyle>
    <p:bodyStyle>
      <a:lvl1pPr marL="171450" indent="-243450" algn="l" defTabSz="685800" rtl="0" eaLnBrk="1" latinLnBrk="0" hangingPunct="1">
        <a:lnSpc>
          <a:spcPct val="90000"/>
        </a:lnSpc>
        <a:spcBef>
          <a:spcPts val="750"/>
        </a:spcBef>
        <a:buSzPct val="90000"/>
        <a:buFontTx/>
        <a:buBlip>
          <a:blip r:embed="rId13"/>
        </a:buBlip>
        <a:defRPr sz="1800" b="0" i="0" kern="1200">
          <a:solidFill>
            <a:srgbClr val="3C3C3B"/>
          </a:solidFill>
          <a:latin typeface="+mn-lt"/>
          <a:ea typeface="+mn-ea"/>
          <a:cs typeface="+mn-cs"/>
        </a:defRPr>
      </a:lvl1pPr>
      <a:lvl2pPr marL="5143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mn-lt"/>
          <a:ea typeface="+mn-ea"/>
          <a:cs typeface="+mn-cs"/>
        </a:defRPr>
      </a:lvl2pPr>
      <a:lvl3pPr marL="7852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mn-lt"/>
          <a:ea typeface="+mn-ea"/>
          <a:cs typeface="+mn-cs"/>
        </a:defRPr>
      </a:lvl3pPr>
      <a:lvl4pPr marL="10561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mn-lt"/>
          <a:ea typeface="+mn-ea"/>
          <a:cs typeface="+mn-cs"/>
        </a:defRPr>
      </a:lvl4pPr>
      <a:lvl5pPr marL="1327050" indent="-243450" algn="l" defTabSz="685800" rtl="0" eaLnBrk="1" latinLnBrk="0" hangingPunct="1">
        <a:lnSpc>
          <a:spcPct val="90000"/>
        </a:lnSpc>
        <a:spcBef>
          <a:spcPts val="375"/>
        </a:spcBef>
        <a:buFontTx/>
        <a:buBlip>
          <a:blip r:embed="rId13"/>
        </a:buBlip>
        <a:defRPr sz="1800" b="0" i="0" kern="1200">
          <a:solidFill>
            <a:srgbClr val="3C3C3B"/>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58">
          <p15:clr>
            <a:srgbClr val="F26B43"/>
          </p15:clr>
        </p15:guide>
        <p15:guide id="4" pos="5602">
          <p15:clr>
            <a:srgbClr val="F26B43"/>
          </p15:clr>
        </p15:guide>
        <p15:guide id="5" orient="horz" pos="146">
          <p15:clr>
            <a:srgbClr val="F26B43"/>
          </p15:clr>
        </p15:guide>
        <p15:guide id="6" orient="horz" pos="309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B062AD-6F39-8B4B-A769-7638138C83E4}"/>
              </a:ext>
            </a:extLst>
          </p:cNvPr>
          <p:cNvSpPr>
            <a:spLocks noGrp="1"/>
          </p:cNvSpPr>
          <p:nvPr>
            <p:ph type="ctrTitle"/>
          </p:nvPr>
        </p:nvSpPr>
        <p:spPr>
          <a:xfrm>
            <a:off x="250825" y="3267840"/>
            <a:ext cx="4859057" cy="1541626"/>
          </a:xfrm>
        </p:spPr>
        <p:txBody>
          <a:bodyPr/>
          <a:lstStyle/>
          <a:p>
            <a:r>
              <a:rPr lang="de-DE" dirty="0" smtClean="0"/>
              <a:t>Ausbildungsbilanz 2022</a:t>
            </a:r>
            <a:br>
              <a:rPr lang="de-DE" dirty="0" smtClean="0"/>
            </a:br>
            <a:endParaRPr lang="de-DE" dirty="0"/>
          </a:p>
        </p:txBody>
      </p:sp>
      <p:sp>
        <p:nvSpPr>
          <p:cNvPr id="3" name="Textplatzhalter 2">
            <a:extLst>
              <a:ext uri="{FF2B5EF4-FFF2-40B4-BE49-F238E27FC236}">
                <a16:creationId xmlns:a16="http://schemas.microsoft.com/office/drawing/2014/main" id="{8DF8A6E5-718B-B342-B559-A0649F43F9A1}"/>
              </a:ext>
            </a:extLst>
          </p:cNvPr>
          <p:cNvSpPr>
            <a:spLocks noGrp="1"/>
          </p:cNvSpPr>
          <p:nvPr>
            <p:ph type="body" sz="quarter" idx="14"/>
          </p:nvPr>
        </p:nvSpPr>
        <p:spPr/>
        <p:txBody>
          <a:bodyPr/>
          <a:lstStyle/>
          <a:p>
            <a:r>
              <a:rPr lang="de-DE" smtClean="0"/>
              <a:t>Eine Analyse der IG Metall</a:t>
            </a:r>
            <a:endParaRPr lang="de-DE" dirty="0"/>
          </a:p>
        </p:txBody>
      </p:sp>
      <p:sp>
        <p:nvSpPr>
          <p:cNvPr id="4" name="Textfeld 3"/>
          <p:cNvSpPr txBox="1"/>
          <p:nvPr/>
        </p:nvSpPr>
        <p:spPr>
          <a:xfrm rot="1024145">
            <a:off x="5190673" y="2044586"/>
            <a:ext cx="2698784" cy="523220"/>
          </a:xfrm>
          <a:prstGeom prst="rect">
            <a:avLst/>
          </a:prstGeom>
          <a:noFill/>
        </p:spPr>
        <p:txBody>
          <a:bodyPr wrap="square" rtlCol="0">
            <a:spAutoFit/>
          </a:bodyPr>
          <a:lstStyle/>
          <a:p>
            <a:r>
              <a:rPr lang="de-DE" sz="2800" dirty="0" smtClean="0">
                <a:solidFill>
                  <a:schemeClr val="bg1"/>
                </a:solidFill>
                <a:latin typeface="Meta Head IGM Cond Black" panose="02000A06040000020004" pitchFamily="2" charset="0"/>
              </a:rPr>
              <a:t>S.O.S. </a:t>
            </a:r>
            <a:r>
              <a:rPr lang="de-DE" sz="2800" b="1" dirty="0" smtClean="0">
                <a:solidFill>
                  <a:schemeClr val="bg1"/>
                </a:solidFill>
              </a:rPr>
              <a:t>Ausbildung</a:t>
            </a:r>
            <a:endParaRPr lang="de-DE" sz="2800" b="1" dirty="0">
              <a:solidFill>
                <a:schemeClr val="bg1"/>
              </a:solidFill>
            </a:endParaRPr>
          </a:p>
        </p:txBody>
      </p:sp>
    </p:spTree>
    <p:extLst>
      <p:ext uri="{BB962C8B-B14F-4D97-AF65-F5344CB8AC3E}">
        <p14:creationId xmlns:p14="http://schemas.microsoft.com/office/powerpoint/2010/main" val="2943510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803FE72-4804-F847-BDAB-E249CBEB5437}"/>
              </a:ext>
            </a:extLst>
          </p:cNvPr>
          <p:cNvSpPr>
            <a:spLocks noGrp="1"/>
          </p:cNvSpPr>
          <p:nvPr>
            <p:ph type="ctrTitle"/>
          </p:nvPr>
        </p:nvSpPr>
        <p:spPr/>
        <p:txBody>
          <a:bodyPr/>
          <a:lstStyle/>
          <a:p>
            <a:r>
              <a:rPr lang="de-DE" cap="none" dirty="0"/>
              <a:t>Die IG Metall setzt sich ein für …</a:t>
            </a:r>
          </a:p>
        </p:txBody>
      </p:sp>
    </p:spTree>
    <p:extLst>
      <p:ext uri="{BB962C8B-B14F-4D97-AF65-F5344CB8AC3E}">
        <p14:creationId xmlns:p14="http://schemas.microsoft.com/office/powerpoint/2010/main" val="37576507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cap="none" dirty="0" smtClean="0">
                <a:solidFill>
                  <a:srgbClr val="3C3C3B"/>
                </a:solidFill>
              </a:rPr>
              <a:t>Handlungsvorschläge der IG Metall</a:t>
            </a:r>
            <a:endParaRPr lang="de-DE" cap="none" dirty="0">
              <a:solidFill>
                <a:srgbClr val="3C3C3B"/>
              </a:solidFill>
            </a:endParaRPr>
          </a:p>
        </p:txBody>
      </p:sp>
      <p:sp>
        <p:nvSpPr>
          <p:cNvPr id="5" name="Inhaltsplatzhalter 4"/>
          <p:cNvSpPr>
            <a:spLocks noGrp="1"/>
          </p:cNvSpPr>
          <p:nvPr>
            <p:ph idx="1"/>
          </p:nvPr>
        </p:nvSpPr>
        <p:spPr>
          <a:xfrm>
            <a:off x="250825" y="1114816"/>
            <a:ext cx="8642349" cy="3588707"/>
          </a:xfrm>
        </p:spPr>
        <p:txBody>
          <a:bodyPr>
            <a:normAutofit/>
          </a:bodyPr>
          <a:lstStyle/>
          <a:p>
            <a:pPr lvl="0">
              <a:lnSpc>
                <a:spcPct val="100000"/>
              </a:lnSpc>
            </a:pPr>
            <a:r>
              <a:rPr lang="de-DE" sz="1700" dirty="0"/>
              <a:t>Bund und Länder müssen endlich ein </a:t>
            </a:r>
            <a:r>
              <a:rPr lang="de-DE" sz="1700" b="1" dirty="0"/>
              <a:t>systematisches Übergangsmanagement Schule – Beruf</a:t>
            </a:r>
            <a:r>
              <a:rPr lang="de-DE" sz="1700" dirty="0"/>
              <a:t> schaffen. Träger sollten Jugendberufsagenturen sein, die die institutionelle Stelle in jeder Region ist. Sie müssen personell hinreichend ausgestattet sein, um ein Netzwerk zwischen Betrieben und Schulen sowie den regional relevanten Akteuren aufzubauen. Die vielfältigen öffentlichen Förderstrukturen (Bund u. Länder) sollten hier gebündelt werden. So können ausreichend finanzielle Mittel bereitgestellt werden. </a:t>
            </a:r>
          </a:p>
          <a:p>
            <a:pPr lvl="0">
              <a:lnSpc>
                <a:spcPct val="100000"/>
              </a:lnSpc>
            </a:pPr>
            <a:r>
              <a:rPr lang="de-DE" sz="1700" dirty="0"/>
              <a:t>Die Assistierte Ausbildung muss weiter hinsichtlich einer </a:t>
            </a:r>
            <a:r>
              <a:rPr lang="de-DE" sz="1700" b="1" dirty="0"/>
              <a:t>einfachen und passgenauen Unterstützung für junge Menschen mit Förderbedarfen</a:t>
            </a:r>
            <a:r>
              <a:rPr lang="de-DE" sz="1700" dirty="0"/>
              <a:t> flexibilisiert werden. Betriebe und Förderbedürftige brauchen einen einfachen Zugang.  </a:t>
            </a:r>
          </a:p>
          <a:p>
            <a:pPr lvl="0">
              <a:lnSpc>
                <a:spcPct val="100000"/>
              </a:lnSpc>
            </a:pPr>
            <a:r>
              <a:rPr lang="de-DE" sz="1700" dirty="0"/>
              <a:t>Um ein auswahlfähiges Ausbildungsplatzangebot in allen Regionen sicherzustellen und die Kosten der Ausbildung gerecht auf alle Betriebe zu verteilen, sollte eine </a:t>
            </a:r>
            <a:r>
              <a:rPr lang="de-DE" sz="1700" b="1" dirty="0"/>
              <a:t>gesetzliche Umlagefinanzierung</a:t>
            </a:r>
            <a:r>
              <a:rPr lang="de-DE" sz="1700" dirty="0"/>
              <a:t> geschaffen werden. Beispielsweise so, wie sie bereits für die Pflegeausbildung bundesweit etabliert wurde.</a:t>
            </a:r>
          </a:p>
          <a:p>
            <a:endParaRPr lang="de-DE" dirty="0"/>
          </a:p>
        </p:txBody>
      </p:sp>
    </p:spTree>
    <p:extLst>
      <p:ext uri="{BB962C8B-B14F-4D97-AF65-F5344CB8AC3E}">
        <p14:creationId xmlns:p14="http://schemas.microsoft.com/office/powerpoint/2010/main" val="42174994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5" y="328002"/>
            <a:ext cx="7790885" cy="799341"/>
          </a:xfrm>
        </p:spPr>
        <p:txBody>
          <a:bodyPr/>
          <a:lstStyle/>
          <a:p>
            <a:r>
              <a:rPr lang="de-DE" cap="none" dirty="0" smtClean="0">
                <a:solidFill>
                  <a:srgbClr val="3C3C3B"/>
                </a:solidFill>
              </a:rPr>
              <a:t>S.O.S. </a:t>
            </a:r>
            <a:r>
              <a:rPr lang="de-DE" cap="none" dirty="0">
                <a:solidFill>
                  <a:srgbClr val="3C3C3B"/>
                </a:solidFill>
              </a:rPr>
              <a:t>Ausbildung: Ausbildung im Betrieb zum Thema machen</a:t>
            </a:r>
          </a:p>
        </p:txBody>
      </p:sp>
      <p:sp>
        <p:nvSpPr>
          <p:cNvPr id="3" name="Inhaltsplatzhalter 2"/>
          <p:cNvSpPr>
            <a:spLocks noGrp="1"/>
          </p:cNvSpPr>
          <p:nvPr>
            <p:ph idx="1"/>
          </p:nvPr>
        </p:nvSpPr>
        <p:spPr>
          <a:xfrm>
            <a:off x="250825" y="1559491"/>
            <a:ext cx="5335782" cy="2990610"/>
          </a:xfrm>
        </p:spPr>
        <p:txBody>
          <a:bodyPr>
            <a:normAutofit lnSpcReduction="10000"/>
          </a:bodyPr>
          <a:lstStyle/>
          <a:p>
            <a:pPr lvl="0">
              <a:lnSpc>
                <a:spcPct val="100000"/>
              </a:lnSpc>
            </a:pPr>
            <a:r>
              <a:rPr lang="de-DE" sz="1800" dirty="0"/>
              <a:t>Fachkräftebedarfsplanung für mindestens fünf Jahre beim Arbeitgeber einfordern.</a:t>
            </a:r>
          </a:p>
          <a:p>
            <a:pPr lvl="0">
              <a:lnSpc>
                <a:spcPct val="100000"/>
              </a:lnSpc>
            </a:pPr>
            <a:r>
              <a:rPr lang="de-DE" sz="1800" dirty="0"/>
              <a:t>Ausbildungsangebot hinsichtlich Berufe und Anzahl der Ausbildungsplätze mit dem Ziel der Erhöhung überprüfen.</a:t>
            </a:r>
          </a:p>
          <a:p>
            <a:pPr lvl="0">
              <a:lnSpc>
                <a:spcPct val="100000"/>
              </a:lnSpc>
            </a:pPr>
            <a:r>
              <a:rPr lang="de-DE" sz="1800" dirty="0"/>
              <a:t>Auswahlverfahren neuer Auszubildender überprüfen und alle Jugendlichen berücksichtigen.</a:t>
            </a:r>
          </a:p>
          <a:p>
            <a:pPr lvl="0">
              <a:lnSpc>
                <a:spcPct val="100000"/>
              </a:lnSpc>
            </a:pPr>
            <a:r>
              <a:rPr lang="de-DE" sz="1800" dirty="0"/>
              <a:t>Ressourcen für Ausbildung überprüfen, damit ggf. Fördermaßnahmen bei Auszubildenden mit Förderbedarfen realisiert werden können.</a:t>
            </a:r>
          </a:p>
          <a:p>
            <a:endParaRPr lang="de-DE" dirty="0"/>
          </a:p>
        </p:txBody>
      </p:sp>
      <p:pic>
        <p:nvPicPr>
          <p:cNvPr id="5" name="Grafik 4"/>
          <p:cNvPicPr>
            <a:picLocks noChangeAspect="1"/>
          </p:cNvPicPr>
          <p:nvPr/>
        </p:nvPicPr>
        <p:blipFill>
          <a:blip r:embed="rId3"/>
          <a:stretch>
            <a:fillRect/>
          </a:stretch>
        </p:blipFill>
        <p:spPr>
          <a:xfrm>
            <a:off x="5817326" y="1750423"/>
            <a:ext cx="2926303" cy="2518596"/>
          </a:xfrm>
          <a:prstGeom prst="rect">
            <a:avLst/>
          </a:prstGeom>
        </p:spPr>
      </p:pic>
      <p:sp>
        <p:nvSpPr>
          <p:cNvPr id="6" name="Textfeld 5"/>
          <p:cNvSpPr txBox="1"/>
          <p:nvPr/>
        </p:nvSpPr>
        <p:spPr>
          <a:xfrm rot="1024145">
            <a:off x="6634638" y="2868753"/>
            <a:ext cx="1537966" cy="307777"/>
          </a:xfrm>
          <a:prstGeom prst="rect">
            <a:avLst/>
          </a:prstGeom>
          <a:noFill/>
        </p:spPr>
        <p:txBody>
          <a:bodyPr wrap="square" rtlCol="0">
            <a:spAutoFit/>
          </a:bodyPr>
          <a:lstStyle/>
          <a:p>
            <a:r>
              <a:rPr lang="de-DE" sz="1400" b="1" dirty="0" smtClean="0">
                <a:solidFill>
                  <a:schemeClr val="bg1"/>
                </a:solidFill>
              </a:rPr>
              <a:t>S.O.S. Ausbildung</a:t>
            </a:r>
            <a:endParaRPr lang="de-DE" sz="1400" b="1" dirty="0">
              <a:solidFill>
                <a:schemeClr val="bg1"/>
              </a:solidFill>
            </a:endParaRPr>
          </a:p>
        </p:txBody>
      </p:sp>
    </p:spTree>
    <p:extLst>
      <p:ext uri="{BB962C8B-B14F-4D97-AF65-F5344CB8AC3E}">
        <p14:creationId xmlns:p14="http://schemas.microsoft.com/office/powerpoint/2010/main" val="10461809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D0AECFF-1BC9-CF47-8179-95783533018C}"/>
              </a:ext>
            </a:extLst>
          </p:cNvPr>
          <p:cNvSpPr>
            <a:spLocks noGrp="1"/>
          </p:cNvSpPr>
          <p:nvPr>
            <p:ph type="ctrTitle"/>
          </p:nvPr>
        </p:nvSpPr>
        <p:spPr/>
        <p:txBody>
          <a:bodyPr/>
          <a:lstStyle/>
          <a:p>
            <a:r>
              <a:rPr lang="de-DE" dirty="0" smtClean="0"/>
              <a:t/>
            </a:r>
            <a:br>
              <a:rPr lang="de-DE" dirty="0" smtClean="0"/>
            </a:br>
            <a:r>
              <a:rPr lang="de-DE" cap="none" dirty="0" smtClean="0"/>
              <a:t>Vielen Dank!</a:t>
            </a:r>
            <a:r>
              <a:rPr lang="de-DE" dirty="0" smtClean="0"/>
              <a:t/>
            </a:r>
            <a:br>
              <a:rPr lang="de-DE" dirty="0" smtClean="0"/>
            </a:br>
            <a:endParaRPr lang="de-DE" dirty="0"/>
          </a:p>
        </p:txBody>
      </p:sp>
    </p:spTree>
    <p:extLst>
      <p:ext uri="{BB962C8B-B14F-4D97-AF65-F5344CB8AC3E}">
        <p14:creationId xmlns:p14="http://schemas.microsoft.com/office/powerpoint/2010/main" val="820906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803FE72-4804-F847-BDAB-E249CBEB5437}"/>
              </a:ext>
            </a:extLst>
          </p:cNvPr>
          <p:cNvSpPr>
            <a:spLocks noGrp="1"/>
          </p:cNvSpPr>
          <p:nvPr>
            <p:ph type="ctrTitle"/>
          </p:nvPr>
        </p:nvSpPr>
        <p:spPr/>
        <p:txBody>
          <a:bodyPr/>
          <a:lstStyle/>
          <a:p>
            <a:r>
              <a:rPr lang="de-DE" cap="none" dirty="0" smtClean="0"/>
              <a:t>Anhang</a:t>
            </a:r>
            <a:endParaRPr lang="de-DE" cap="none" dirty="0"/>
          </a:p>
        </p:txBody>
      </p:sp>
    </p:spTree>
    <p:extLst>
      <p:ext uri="{BB962C8B-B14F-4D97-AF65-F5344CB8AC3E}">
        <p14:creationId xmlns:p14="http://schemas.microsoft.com/office/powerpoint/2010/main" val="19160391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343033" y="1197584"/>
            <a:ext cx="8511344" cy="3449571"/>
          </a:xfrm>
          <a:prstGeom prst="rect">
            <a:avLst/>
          </a:prstGeom>
        </p:spPr>
      </p:pic>
      <p:sp>
        <p:nvSpPr>
          <p:cNvPr id="6" name="Rechteck 5"/>
          <p:cNvSpPr/>
          <p:nvPr/>
        </p:nvSpPr>
        <p:spPr>
          <a:xfrm>
            <a:off x="338759" y="187185"/>
            <a:ext cx="7677195" cy="954107"/>
          </a:xfrm>
          <a:prstGeom prst="rect">
            <a:avLst/>
          </a:prstGeom>
        </p:spPr>
        <p:txBody>
          <a:bodyPr wrap="square">
            <a:spAutoFit/>
          </a:bodyPr>
          <a:lstStyle/>
          <a:p>
            <a:r>
              <a:rPr lang="de-DE" sz="2800" b="1" spc="200" dirty="0">
                <a:solidFill>
                  <a:srgbClr val="3C3C3B"/>
                </a:solidFill>
                <a:ea typeface="+mj-ea"/>
                <a:cs typeface="+mj-cs"/>
              </a:rPr>
              <a:t>Ausbildung in den Wirtschaftszweigen der IG Metall </a:t>
            </a:r>
            <a:endParaRPr lang="de-DE" dirty="0"/>
          </a:p>
        </p:txBody>
      </p:sp>
    </p:spTree>
    <p:extLst>
      <p:ext uri="{BB962C8B-B14F-4D97-AF65-F5344CB8AC3E}">
        <p14:creationId xmlns:p14="http://schemas.microsoft.com/office/powerpoint/2010/main" val="843884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324740" y="345783"/>
            <a:ext cx="7642943" cy="525889"/>
          </a:xfrm>
        </p:spPr>
        <p:txBody>
          <a:bodyPr/>
          <a:lstStyle/>
          <a:p>
            <a:r>
              <a:rPr lang="de-DE" sz="2400" cap="none" dirty="0" smtClean="0">
                <a:solidFill>
                  <a:srgbClr val="3C3C3B"/>
                </a:solidFill>
              </a:rPr>
              <a:t>Metall – und Elektroberufe</a:t>
            </a:r>
            <a:endParaRPr lang="de-DE" dirty="0">
              <a:solidFill>
                <a:srgbClr val="3C3C3B"/>
              </a:solidFill>
            </a:endParaRPr>
          </a:p>
        </p:txBody>
      </p:sp>
      <p:pic>
        <p:nvPicPr>
          <p:cNvPr id="5" name="Grafik 4"/>
          <p:cNvPicPr>
            <a:picLocks noChangeAspect="1"/>
          </p:cNvPicPr>
          <p:nvPr/>
        </p:nvPicPr>
        <p:blipFill>
          <a:blip r:embed="rId3"/>
          <a:stretch>
            <a:fillRect/>
          </a:stretch>
        </p:blipFill>
        <p:spPr>
          <a:xfrm>
            <a:off x="324741" y="765943"/>
            <a:ext cx="7797598" cy="3934243"/>
          </a:xfrm>
          <a:prstGeom prst="rect">
            <a:avLst/>
          </a:prstGeom>
        </p:spPr>
      </p:pic>
    </p:spTree>
    <p:extLst>
      <p:ext uri="{BB962C8B-B14F-4D97-AF65-F5344CB8AC3E}">
        <p14:creationId xmlns:p14="http://schemas.microsoft.com/office/powerpoint/2010/main" val="40046466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307649" y="345783"/>
            <a:ext cx="7642943" cy="525889"/>
          </a:xfrm>
        </p:spPr>
        <p:txBody>
          <a:bodyPr/>
          <a:lstStyle/>
          <a:p>
            <a:r>
              <a:rPr lang="de-DE" sz="2400" cap="none" dirty="0" smtClean="0">
                <a:solidFill>
                  <a:srgbClr val="3C3C3B"/>
                </a:solidFill>
              </a:rPr>
              <a:t>Metall – und Elektroberufe</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307649" y="769340"/>
            <a:ext cx="7691038" cy="3956484"/>
          </a:xfrm>
          <a:prstGeom prst="rect">
            <a:avLst/>
          </a:prstGeom>
        </p:spPr>
      </p:pic>
    </p:spTree>
    <p:extLst>
      <p:ext uri="{BB962C8B-B14F-4D97-AF65-F5344CB8AC3E}">
        <p14:creationId xmlns:p14="http://schemas.microsoft.com/office/powerpoint/2010/main" val="1484392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el 1"/>
          <p:cNvSpPr txBox="1">
            <a:spLocks/>
          </p:cNvSpPr>
          <p:nvPr/>
        </p:nvSpPr>
        <p:spPr>
          <a:xfrm>
            <a:off x="213646" y="285017"/>
            <a:ext cx="7642943" cy="385871"/>
          </a:xfrm>
          <a:prstGeom prst="rect">
            <a:avLst/>
          </a:prstGeom>
        </p:spPr>
        <p:txBody>
          <a:bodyPr/>
          <a:lstStyle>
            <a:lvl1pPr algn="l" defTabSz="685800" rtl="0" eaLnBrk="1" latinLnBrk="0" hangingPunct="1">
              <a:lnSpc>
                <a:spcPct val="90000"/>
              </a:lnSpc>
              <a:spcBef>
                <a:spcPct val="0"/>
              </a:spcBef>
              <a:buNone/>
              <a:defRPr sz="2800" b="1" i="0" kern="1200" cap="all" spc="200" baseline="0">
                <a:solidFill>
                  <a:srgbClr val="E3051B"/>
                </a:solidFill>
                <a:latin typeface="+mj-lt"/>
                <a:ea typeface="+mj-ea"/>
                <a:cs typeface="+mj-cs"/>
              </a:defRPr>
            </a:lvl1pPr>
          </a:lstStyle>
          <a:p>
            <a:r>
              <a:rPr lang="de-DE" sz="2400" cap="none" dirty="0" smtClean="0">
                <a:solidFill>
                  <a:srgbClr val="3C3C3B"/>
                </a:solidFill>
              </a:rPr>
              <a:t>Konstruktionsberufe</a:t>
            </a:r>
            <a:endParaRPr lang="de-DE" dirty="0">
              <a:solidFill>
                <a:srgbClr val="3C3C3B"/>
              </a:solidFill>
            </a:endParaRPr>
          </a:p>
        </p:txBody>
      </p:sp>
      <p:pic>
        <p:nvPicPr>
          <p:cNvPr id="7" name="Grafik 6"/>
          <p:cNvPicPr>
            <a:picLocks noChangeAspect="1"/>
          </p:cNvPicPr>
          <p:nvPr/>
        </p:nvPicPr>
        <p:blipFill>
          <a:blip r:embed="rId2"/>
          <a:stretch>
            <a:fillRect/>
          </a:stretch>
        </p:blipFill>
        <p:spPr>
          <a:xfrm>
            <a:off x="307649" y="798409"/>
            <a:ext cx="7810856" cy="1885105"/>
          </a:xfrm>
          <a:prstGeom prst="rect">
            <a:avLst/>
          </a:prstGeom>
        </p:spPr>
      </p:pic>
      <p:pic>
        <p:nvPicPr>
          <p:cNvPr id="8" name="Grafik 7"/>
          <p:cNvPicPr>
            <a:picLocks noChangeAspect="1"/>
          </p:cNvPicPr>
          <p:nvPr/>
        </p:nvPicPr>
        <p:blipFill>
          <a:blip r:embed="rId3"/>
          <a:stretch>
            <a:fillRect/>
          </a:stretch>
        </p:blipFill>
        <p:spPr>
          <a:xfrm>
            <a:off x="307649" y="2853765"/>
            <a:ext cx="7810856" cy="1662621"/>
          </a:xfrm>
          <a:prstGeom prst="rect">
            <a:avLst/>
          </a:prstGeom>
        </p:spPr>
      </p:pic>
    </p:spTree>
    <p:extLst>
      <p:ext uri="{BB962C8B-B14F-4D97-AF65-F5344CB8AC3E}">
        <p14:creationId xmlns:p14="http://schemas.microsoft.com/office/powerpoint/2010/main" val="971388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358924" y="385726"/>
            <a:ext cx="7668580" cy="383395"/>
          </a:xfrm>
        </p:spPr>
        <p:txBody>
          <a:bodyPr/>
          <a:lstStyle/>
          <a:p>
            <a:r>
              <a:rPr lang="de-DE" sz="2400" cap="none" dirty="0" smtClean="0">
                <a:solidFill>
                  <a:srgbClr val="3C3C3B"/>
                </a:solidFill>
              </a:rPr>
              <a:t>IT-Berufe</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358924" y="846035"/>
            <a:ext cx="7744817" cy="3589234"/>
          </a:xfrm>
          <a:prstGeom prst="rect">
            <a:avLst/>
          </a:prstGeom>
        </p:spPr>
      </p:pic>
    </p:spTree>
    <p:extLst>
      <p:ext uri="{BB962C8B-B14F-4D97-AF65-F5344CB8AC3E}">
        <p14:creationId xmlns:p14="http://schemas.microsoft.com/office/powerpoint/2010/main" val="3630536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343033" y="269249"/>
            <a:ext cx="7298232" cy="745360"/>
          </a:xfrm>
        </p:spPr>
        <p:txBody>
          <a:bodyPr/>
          <a:lstStyle/>
          <a:p>
            <a:r>
              <a:rPr lang="de-DE" cap="none" dirty="0">
                <a:solidFill>
                  <a:srgbClr val="3C3C3B"/>
                </a:solidFill>
              </a:rPr>
              <a:t>Gelingende Fachkräftesicherung braucht mehr betriebliche Ausbildung</a:t>
            </a:r>
          </a:p>
        </p:txBody>
      </p:sp>
      <p:grpSp>
        <p:nvGrpSpPr>
          <p:cNvPr id="11" name="Gruppieren 10"/>
          <p:cNvGrpSpPr/>
          <p:nvPr/>
        </p:nvGrpSpPr>
        <p:grpSpPr>
          <a:xfrm>
            <a:off x="464331" y="1091682"/>
            <a:ext cx="6793198" cy="3685591"/>
            <a:chOff x="464331" y="1091682"/>
            <a:chExt cx="6793198" cy="3685591"/>
          </a:xfrm>
        </p:grpSpPr>
        <p:pic>
          <p:nvPicPr>
            <p:cNvPr id="6" name="Grafik 5"/>
            <p:cNvPicPr>
              <a:picLocks noChangeAspect="1"/>
            </p:cNvPicPr>
            <p:nvPr/>
          </p:nvPicPr>
          <p:blipFill>
            <a:blip r:embed="rId3"/>
            <a:stretch>
              <a:fillRect/>
            </a:stretch>
          </p:blipFill>
          <p:spPr>
            <a:xfrm>
              <a:off x="464331" y="1091682"/>
              <a:ext cx="6793198" cy="3685591"/>
            </a:xfrm>
            <a:prstGeom prst="rect">
              <a:avLst/>
            </a:prstGeom>
          </p:spPr>
        </p:pic>
        <p:cxnSp>
          <p:nvCxnSpPr>
            <p:cNvPr id="5" name="Gerader Verbinder 4"/>
            <p:cNvCxnSpPr/>
            <p:nvPr/>
          </p:nvCxnSpPr>
          <p:spPr>
            <a:xfrm flipV="1">
              <a:off x="2305190" y="1698171"/>
              <a:ext cx="829897" cy="2573471"/>
            </a:xfrm>
            <a:prstGeom prst="line">
              <a:avLst/>
            </a:prstGeom>
            <a:ln w="9525" cap="flat" cmpd="sng" algn="ctr">
              <a:solidFill>
                <a:srgbClr val="3C3C3B"/>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Gerader Verbinder 6"/>
            <p:cNvCxnSpPr/>
            <p:nvPr/>
          </p:nvCxnSpPr>
          <p:spPr>
            <a:xfrm flipV="1">
              <a:off x="2224324" y="1698171"/>
              <a:ext cx="829897" cy="2573471"/>
            </a:xfrm>
            <a:prstGeom prst="line">
              <a:avLst/>
            </a:prstGeom>
            <a:ln w="9525" cap="flat" cmpd="sng" algn="ctr">
              <a:solidFill>
                <a:srgbClr val="3C3C3B"/>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 name="Ellipse 7"/>
            <p:cNvSpPr/>
            <p:nvPr/>
          </p:nvSpPr>
          <p:spPr>
            <a:xfrm rot="1169322">
              <a:off x="904032" y="2423344"/>
              <a:ext cx="1458861" cy="142055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dirty="0" smtClean="0"/>
                <a:t>Finanzkrise</a:t>
              </a:r>
            </a:p>
            <a:p>
              <a:pPr algn="ctr"/>
              <a:r>
                <a:rPr lang="de-DE" sz="2400" dirty="0" smtClean="0">
                  <a:latin typeface="Meta Head IGM Cond Light" panose="02000506030000020004" pitchFamily="2" charset="0"/>
                </a:rPr>
                <a:t>- 8,5 %</a:t>
              </a:r>
            </a:p>
            <a:p>
              <a:pPr algn="ctr"/>
              <a:r>
                <a:rPr lang="de-DE" sz="1600" b="1" dirty="0" smtClean="0"/>
                <a:t>&gt;&gt;&gt;&gt;&gt;&gt;&gt;</a:t>
              </a:r>
              <a:endParaRPr lang="de-DE" b="1" dirty="0"/>
            </a:p>
          </p:txBody>
        </p:sp>
        <p:sp>
          <p:nvSpPr>
            <p:cNvPr id="9" name="Ellipse 8"/>
            <p:cNvSpPr/>
            <p:nvPr/>
          </p:nvSpPr>
          <p:spPr>
            <a:xfrm rot="1169322">
              <a:off x="4749597" y="2623856"/>
              <a:ext cx="2162498" cy="144989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800" dirty="0" err="1" smtClean="0"/>
                <a:t>Coronakrise</a:t>
              </a:r>
              <a:endParaRPr lang="de-DE" sz="1800" dirty="0" smtClean="0"/>
            </a:p>
            <a:p>
              <a:pPr algn="ctr"/>
              <a:r>
                <a:rPr lang="de-DE" sz="3600" dirty="0" smtClean="0">
                  <a:latin typeface="Meta Head IGM Cond Light" panose="02000506030000020004" pitchFamily="2" charset="0"/>
                </a:rPr>
                <a:t>- 9,5 %</a:t>
              </a:r>
            </a:p>
            <a:p>
              <a:pPr algn="ctr"/>
              <a:r>
                <a:rPr lang="de-DE" sz="2400" b="1" dirty="0" smtClean="0"/>
                <a:t>&gt;&gt;&gt;&gt;&gt;&gt;&gt;</a:t>
              </a:r>
              <a:endParaRPr lang="de-DE" sz="1800" b="1" dirty="0"/>
            </a:p>
          </p:txBody>
        </p:sp>
        <p:sp>
          <p:nvSpPr>
            <p:cNvPr id="10" name="Freihandform 9"/>
            <p:cNvSpPr/>
            <p:nvPr/>
          </p:nvSpPr>
          <p:spPr>
            <a:xfrm>
              <a:off x="2224324" y="1845040"/>
              <a:ext cx="910763" cy="226356"/>
            </a:xfrm>
            <a:custGeom>
              <a:avLst/>
              <a:gdLst>
                <a:gd name="connsiteX0" fmla="*/ 0 w 1536700"/>
                <a:gd name="connsiteY0" fmla="*/ 91045 h 433945"/>
                <a:gd name="connsiteX1" fmla="*/ 254000 w 1536700"/>
                <a:gd name="connsiteY1" fmla="*/ 167245 h 433945"/>
                <a:gd name="connsiteX2" fmla="*/ 457200 w 1536700"/>
                <a:gd name="connsiteY2" fmla="*/ 2145 h 433945"/>
                <a:gd name="connsiteX3" fmla="*/ 685800 w 1536700"/>
                <a:gd name="connsiteY3" fmla="*/ 306945 h 433945"/>
                <a:gd name="connsiteX4" fmla="*/ 1536700 w 1536700"/>
                <a:gd name="connsiteY4" fmla="*/ 433945 h 433945"/>
                <a:gd name="connsiteX0" fmla="*/ 0 w 1536700"/>
                <a:gd name="connsiteY0" fmla="*/ 15933 h 358833"/>
                <a:gd name="connsiteX1" fmla="*/ 254000 w 1536700"/>
                <a:gd name="connsiteY1" fmla="*/ 92133 h 358833"/>
                <a:gd name="connsiteX2" fmla="*/ 457200 w 1536700"/>
                <a:gd name="connsiteY2" fmla="*/ 3233 h 358833"/>
                <a:gd name="connsiteX3" fmla="*/ 685800 w 1536700"/>
                <a:gd name="connsiteY3" fmla="*/ 231833 h 358833"/>
                <a:gd name="connsiteX4" fmla="*/ 1536700 w 1536700"/>
                <a:gd name="connsiteY4" fmla="*/ 358833 h 358833"/>
                <a:gd name="connsiteX0" fmla="*/ 0 w 1536700"/>
                <a:gd name="connsiteY0" fmla="*/ 38251 h 358926"/>
                <a:gd name="connsiteX1" fmla="*/ 254000 w 1536700"/>
                <a:gd name="connsiteY1" fmla="*/ 92226 h 358926"/>
                <a:gd name="connsiteX2" fmla="*/ 457200 w 1536700"/>
                <a:gd name="connsiteY2" fmla="*/ 3326 h 358926"/>
                <a:gd name="connsiteX3" fmla="*/ 685800 w 1536700"/>
                <a:gd name="connsiteY3" fmla="*/ 231926 h 358926"/>
                <a:gd name="connsiteX4" fmla="*/ 1536700 w 1536700"/>
                <a:gd name="connsiteY4" fmla="*/ 358926 h 358926"/>
                <a:gd name="connsiteX0" fmla="*/ 0 w 1533525"/>
                <a:gd name="connsiteY0" fmla="*/ 38251 h 352576"/>
                <a:gd name="connsiteX1" fmla="*/ 254000 w 1533525"/>
                <a:gd name="connsiteY1" fmla="*/ 92226 h 352576"/>
                <a:gd name="connsiteX2" fmla="*/ 457200 w 1533525"/>
                <a:gd name="connsiteY2" fmla="*/ 3326 h 352576"/>
                <a:gd name="connsiteX3" fmla="*/ 685800 w 1533525"/>
                <a:gd name="connsiteY3" fmla="*/ 231926 h 352576"/>
                <a:gd name="connsiteX4" fmla="*/ 1533525 w 1533525"/>
                <a:gd name="connsiteY4" fmla="*/ 352576 h 352576"/>
                <a:gd name="connsiteX0" fmla="*/ 0 w 1533525"/>
                <a:gd name="connsiteY0" fmla="*/ 38426 h 352751"/>
                <a:gd name="connsiteX1" fmla="*/ 254000 w 1533525"/>
                <a:gd name="connsiteY1" fmla="*/ 92401 h 352751"/>
                <a:gd name="connsiteX2" fmla="*/ 457200 w 1533525"/>
                <a:gd name="connsiteY2" fmla="*/ 3501 h 352751"/>
                <a:gd name="connsiteX3" fmla="*/ 685800 w 1533525"/>
                <a:gd name="connsiteY3" fmla="*/ 232101 h 352751"/>
                <a:gd name="connsiteX4" fmla="*/ 1533525 w 1533525"/>
                <a:gd name="connsiteY4" fmla="*/ 352751 h 352751"/>
                <a:gd name="connsiteX0" fmla="*/ 0 w 1533525"/>
                <a:gd name="connsiteY0" fmla="*/ 22783 h 337108"/>
                <a:gd name="connsiteX1" fmla="*/ 254000 w 1533525"/>
                <a:gd name="connsiteY1" fmla="*/ 76758 h 337108"/>
                <a:gd name="connsiteX2" fmla="*/ 463550 w 1533525"/>
                <a:gd name="connsiteY2" fmla="*/ 3733 h 337108"/>
                <a:gd name="connsiteX3" fmla="*/ 685800 w 1533525"/>
                <a:gd name="connsiteY3" fmla="*/ 216458 h 337108"/>
                <a:gd name="connsiteX4" fmla="*/ 1533525 w 1533525"/>
                <a:gd name="connsiteY4" fmla="*/ 337108 h 337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25" h="337108">
                  <a:moveTo>
                    <a:pt x="0" y="22783"/>
                  </a:moveTo>
                  <a:cubicBezTo>
                    <a:pt x="88900" y="68291"/>
                    <a:pt x="176742" y="79933"/>
                    <a:pt x="254000" y="76758"/>
                  </a:cubicBezTo>
                  <a:cubicBezTo>
                    <a:pt x="331258" y="73583"/>
                    <a:pt x="391583" y="-19550"/>
                    <a:pt x="463550" y="3733"/>
                  </a:cubicBezTo>
                  <a:cubicBezTo>
                    <a:pt x="535517" y="27016"/>
                    <a:pt x="507471" y="160896"/>
                    <a:pt x="685800" y="216458"/>
                  </a:cubicBezTo>
                  <a:cubicBezTo>
                    <a:pt x="864129" y="272020"/>
                    <a:pt x="1198033" y="309591"/>
                    <a:pt x="1533525" y="337108"/>
                  </a:cubicBezTo>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2" name="Textfeld 11"/>
          <p:cNvSpPr txBox="1"/>
          <p:nvPr/>
        </p:nvSpPr>
        <p:spPr>
          <a:xfrm>
            <a:off x="464331" y="4461354"/>
            <a:ext cx="1604853" cy="215444"/>
          </a:xfrm>
          <a:prstGeom prst="rect">
            <a:avLst/>
          </a:prstGeom>
          <a:noFill/>
        </p:spPr>
        <p:txBody>
          <a:bodyPr wrap="square" rtlCol="0">
            <a:spAutoFit/>
          </a:bodyPr>
          <a:lstStyle/>
          <a:p>
            <a:r>
              <a:rPr lang="de-DE" sz="800" i="1" dirty="0" smtClean="0">
                <a:solidFill>
                  <a:srgbClr val="3C3C3B"/>
                </a:solidFill>
              </a:rPr>
              <a:t>Quelle: </a:t>
            </a:r>
            <a:r>
              <a:rPr lang="de-DE" sz="800" i="1" dirty="0" smtClean="0">
                <a:solidFill>
                  <a:srgbClr val="3C3C3B"/>
                </a:solidFill>
              </a:rPr>
              <a:t>BIBB, eigene Darstellung</a:t>
            </a:r>
            <a:endParaRPr lang="de-DE" sz="800" i="1" dirty="0">
              <a:solidFill>
                <a:srgbClr val="3C3C3B"/>
              </a:solidFill>
            </a:endParaRPr>
          </a:p>
        </p:txBody>
      </p:sp>
    </p:spTree>
    <p:extLst>
      <p:ext uri="{BB962C8B-B14F-4D97-AF65-F5344CB8AC3E}">
        <p14:creationId xmlns:p14="http://schemas.microsoft.com/office/powerpoint/2010/main" val="3329571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358924" y="462640"/>
            <a:ext cx="7668580" cy="383395"/>
          </a:xfrm>
        </p:spPr>
        <p:txBody>
          <a:bodyPr/>
          <a:lstStyle/>
          <a:p>
            <a:r>
              <a:rPr lang="de-DE" sz="2400" cap="none" dirty="0" smtClean="0">
                <a:solidFill>
                  <a:srgbClr val="3C3C3B"/>
                </a:solidFill>
              </a:rPr>
              <a:t>IT-Berufe</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358924" y="1317566"/>
            <a:ext cx="7768126" cy="2365539"/>
          </a:xfrm>
          <a:prstGeom prst="rect">
            <a:avLst/>
          </a:prstGeom>
        </p:spPr>
      </p:pic>
    </p:spTree>
    <p:extLst>
      <p:ext uri="{BB962C8B-B14F-4D97-AF65-F5344CB8AC3E}">
        <p14:creationId xmlns:p14="http://schemas.microsoft.com/office/powerpoint/2010/main" val="32578538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26577" y="463846"/>
            <a:ext cx="7218717" cy="399279"/>
          </a:xfrm>
        </p:spPr>
        <p:txBody>
          <a:bodyPr/>
          <a:lstStyle/>
          <a:p>
            <a:r>
              <a:rPr lang="de-DE" sz="2400" cap="none" dirty="0" smtClean="0">
                <a:solidFill>
                  <a:srgbClr val="3C3C3B"/>
                </a:solidFill>
              </a:rPr>
              <a:t>Kaufleute und Logistik</a:t>
            </a:r>
            <a:endParaRPr lang="de-DE" dirty="0">
              <a:solidFill>
                <a:srgbClr val="3C3C3B"/>
              </a:solidFill>
            </a:endParaRPr>
          </a:p>
        </p:txBody>
      </p:sp>
      <p:pic>
        <p:nvPicPr>
          <p:cNvPr id="4" name="Grafik 3"/>
          <p:cNvPicPr>
            <a:picLocks noChangeAspect="1"/>
          </p:cNvPicPr>
          <p:nvPr/>
        </p:nvPicPr>
        <p:blipFill>
          <a:blip r:embed="rId3"/>
          <a:stretch>
            <a:fillRect/>
          </a:stretch>
        </p:blipFill>
        <p:spPr>
          <a:xfrm>
            <a:off x="426578" y="1367327"/>
            <a:ext cx="7793710" cy="2064121"/>
          </a:xfrm>
          <a:prstGeom prst="rect">
            <a:avLst/>
          </a:prstGeom>
        </p:spPr>
      </p:pic>
    </p:spTree>
    <p:extLst>
      <p:ext uri="{BB962C8B-B14F-4D97-AF65-F5344CB8AC3E}">
        <p14:creationId xmlns:p14="http://schemas.microsoft.com/office/powerpoint/2010/main" val="41097765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26577" y="463846"/>
            <a:ext cx="7218717" cy="399279"/>
          </a:xfrm>
        </p:spPr>
        <p:txBody>
          <a:bodyPr/>
          <a:lstStyle/>
          <a:p>
            <a:r>
              <a:rPr lang="de-DE" sz="2400" cap="none" dirty="0" smtClean="0">
                <a:solidFill>
                  <a:srgbClr val="3C3C3B"/>
                </a:solidFill>
              </a:rPr>
              <a:t>Kaufleute und Logistik</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426577" y="1343127"/>
            <a:ext cx="7628012" cy="1868400"/>
          </a:xfrm>
          <a:prstGeom prst="rect">
            <a:avLst/>
          </a:prstGeom>
        </p:spPr>
      </p:pic>
    </p:spTree>
    <p:extLst>
      <p:ext uri="{BB962C8B-B14F-4D97-AF65-F5344CB8AC3E}">
        <p14:creationId xmlns:p14="http://schemas.microsoft.com/office/powerpoint/2010/main" val="21664171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49597" y="438074"/>
            <a:ext cx="7218717" cy="450689"/>
          </a:xfrm>
        </p:spPr>
        <p:txBody>
          <a:bodyPr/>
          <a:lstStyle/>
          <a:p>
            <a:r>
              <a:rPr lang="de-DE" sz="2400" cap="none" dirty="0" smtClean="0">
                <a:solidFill>
                  <a:srgbClr val="3C3C3B"/>
                </a:solidFill>
              </a:rPr>
              <a:t>Handwerk</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449597" y="1162957"/>
            <a:ext cx="7703091" cy="2272808"/>
          </a:xfrm>
          <a:prstGeom prst="rect">
            <a:avLst/>
          </a:prstGeom>
        </p:spPr>
      </p:pic>
    </p:spTree>
    <p:extLst>
      <p:ext uri="{BB962C8B-B14F-4D97-AF65-F5344CB8AC3E}">
        <p14:creationId xmlns:p14="http://schemas.microsoft.com/office/powerpoint/2010/main" val="11798983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49597" y="438074"/>
            <a:ext cx="7218717" cy="450689"/>
          </a:xfrm>
        </p:spPr>
        <p:txBody>
          <a:bodyPr/>
          <a:lstStyle/>
          <a:p>
            <a:r>
              <a:rPr lang="de-DE" sz="2400" cap="none" dirty="0" smtClean="0">
                <a:solidFill>
                  <a:srgbClr val="3C3C3B"/>
                </a:solidFill>
              </a:rPr>
              <a:t>Handwerk</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449597" y="1272701"/>
            <a:ext cx="7677453" cy="2174012"/>
          </a:xfrm>
          <a:prstGeom prst="rect">
            <a:avLst/>
          </a:prstGeom>
        </p:spPr>
      </p:pic>
    </p:spTree>
    <p:extLst>
      <p:ext uri="{BB962C8B-B14F-4D97-AF65-F5344CB8AC3E}">
        <p14:creationId xmlns:p14="http://schemas.microsoft.com/office/powerpoint/2010/main" val="3933629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73613" y="525026"/>
            <a:ext cx="7218717" cy="389374"/>
          </a:xfrm>
        </p:spPr>
        <p:txBody>
          <a:bodyPr/>
          <a:lstStyle/>
          <a:p>
            <a:r>
              <a:rPr lang="de-DE" sz="2400" cap="none" dirty="0" smtClean="0">
                <a:solidFill>
                  <a:srgbClr val="3C3C3B"/>
                </a:solidFill>
              </a:rPr>
              <a:t>2-jährige Berufe</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473613" y="1446107"/>
            <a:ext cx="7567980" cy="2240520"/>
          </a:xfrm>
          <a:prstGeom prst="rect">
            <a:avLst/>
          </a:prstGeom>
        </p:spPr>
      </p:pic>
    </p:spTree>
    <p:extLst>
      <p:ext uri="{BB962C8B-B14F-4D97-AF65-F5344CB8AC3E}">
        <p14:creationId xmlns:p14="http://schemas.microsoft.com/office/powerpoint/2010/main" val="15623903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653075" y="525026"/>
            <a:ext cx="7218717" cy="389374"/>
          </a:xfrm>
        </p:spPr>
        <p:txBody>
          <a:bodyPr/>
          <a:lstStyle/>
          <a:p>
            <a:r>
              <a:rPr lang="de-DE" sz="2400" cap="none" dirty="0" smtClean="0">
                <a:solidFill>
                  <a:srgbClr val="3C3C3B"/>
                </a:solidFill>
              </a:rPr>
              <a:t>2-jährige Berufe</a:t>
            </a:r>
            <a:endParaRPr lang="de-DE" dirty="0">
              <a:solidFill>
                <a:srgbClr val="3C3C3B"/>
              </a:solidFill>
            </a:endParaRPr>
          </a:p>
        </p:txBody>
      </p:sp>
      <p:pic>
        <p:nvPicPr>
          <p:cNvPr id="3" name="Grafik 2"/>
          <p:cNvPicPr>
            <a:picLocks noChangeAspect="1"/>
          </p:cNvPicPr>
          <p:nvPr/>
        </p:nvPicPr>
        <p:blipFill>
          <a:blip r:embed="rId3"/>
          <a:stretch>
            <a:fillRect/>
          </a:stretch>
        </p:blipFill>
        <p:spPr>
          <a:xfrm>
            <a:off x="653501" y="1281415"/>
            <a:ext cx="7457101" cy="2153994"/>
          </a:xfrm>
          <a:prstGeom prst="rect">
            <a:avLst/>
          </a:prstGeom>
        </p:spPr>
      </p:pic>
    </p:spTree>
    <p:extLst>
      <p:ext uri="{BB962C8B-B14F-4D97-AF65-F5344CB8AC3E}">
        <p14:creationId xmlns:p14="http://schemas.microsoft.com/office/powerpoint/2010/main" val="774091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3032" y="369948"/>
            <a:ext cx="7621322" cy="453710"/>
          </a:xfrm>
        </p:spPr>
        <p:txBody>
          <a:bodyPr/>
          <a:lstStyle/>
          <a:p>
            <a:r>
              <a:rPr lang="de-DE" cap="none" dirty="0" smtClean="0">
                <a:solidFill>
                  <a:srgbClr val="3C3C3B"/>
                </a:solidFill>
              </a:rPr>
              <a:t>Regionale Unterschiede bei Neuverträge</a:t>
            </a:r>
            <a:endParaRPr lang="de-DE" cap="none" dirty="0">
              <a:solidFill>
                <a:srgbClr val="3C3C3B"/>
              </a:solidFill>
            </a:endParaRPr>
          </a:p>
        </p:txBody>
      </p:sp>
      <p:pic>
        <p:nvPicPr>
          <p:cNvPr id="4" name="Grafik 3"/>
          <p:cNvPicPr>
            <a:picLocks noChangeAspect="1"/>
          </p:cNvPicPr>
          <p:nvPr/>
        </p:nvPicPr>
        <p:blipFill>
          <a:blip r:embed="rId3"/>
          <a:stretch>
            <a:fillRect/>
          </a:stretch>
        </p:blipFill>
        <p:spPr>
          <a:xfrm>
            <a:off x="297216" y="1128068"/>
            <a:ext cx="7180822" cy="3623752"/>
          </a:xfrm>
          <a:prstGeom prst="rect">
            <a:avLst/>
          </a:prstGeom>
        </p:spPr>
      </p:pic>
    </p:spTree>
    <p:extLst>
      <p:ext uri="{BB962C8B-B14F-4D97-AF65-F5344CB8AC3E}">
        <p14:creationId xmlns:p14="http://schemas.microsoft.com/office/powerpoint/2010/main" val="32621150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p:cNvGraphicFramePr>
            <a:graphicFrameLocks/>
          </p:cNvGraphicFramePr>
          <p:nvPr>
            <p:extLst>
              <p:ext uri="{D42A27DB-BD31-4B8C-83A1-F6EECF244321}">
                <p14:modId xmlns:p14="http://schemas.microsoft.com/office/powerpoint/2010/main" val="2742513191"/>
              </p:ext>
            </p:extLst>
          </p:nvPr>
        </p:nvGraphicFramePr>
        <p:xfrm>
          <a:off x="393336" y="991922"/>
          <a:ext cx="6223849" cy="371383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p:cNvSpPr>
            <a:spLocks noGrp="1"/>
          </p:cNvSpPr>
          <p:nvPr>
            <p:ph type="title"/>
          </p:nvPr>
        </p:nvSpPr>
        <p:spPr>
          <a:xfrm>
            <a:off x="343033" y="402733"/>
            <a:ext cx="7298232" cy="472175"/>
          </a:xfrm>
        </p:spPr>
        <p:txBody>
          <a:bodyPr/>
          <a:lstStyle/>
          <a:p>
            <a:r>
              <a:rPr lang="de-DE" cap="none" dirty="0">
                <a:solidFill>
                  <a:srgbClr val="3C3C3B"/>
                </a:solidFill>
              </a:rPr>
              <a:t>Passungsprobleme nehmen weiter zu</a:t>
            </a:r>
          </a:p>
        </p:txBody>
      </p:sp>
      <p:sp>
        <p:nvSpPr>
          <p:cNvPr id="7" name="Textfeld 6"/>
          <p:cNvSpPr txBox="1"/>
          <p:nvPr/>
        </p:nvSpPr>
        <p:spPr>
          <a:xfrm>
            <a:off x="464331" y="4536762"/>
            <a:ext cx="1604853" cy="215444"/>
          </a:xfrm>
          <a:prstGeom prst="rect">
            <a:avLst/>
          </a:prstGeom>
          <a:noFill/>
        </p:spPr>
        <p:txBody>
          <a:bodyPr wrap="square" rtlCol="0">
            <a:spAutoFit/>
          </a:bodyPr>
          <a:lstStyle/>
          <a:p>
            <a:r>
              <a:rPr lang="de-DE" sz="800" i="1" dirty="0" smtClean="0">
                <a:solidFill>
                  <a:srgbClr val="3C3C3B"/>
                </a:solidFill>
              </a:rPr>
              <a:t>Quelle: </a:t>
            </a:r>
            <a:r>
              <a:rPr lang="de-DE" sz="800" i="1" dirty="0" smtClean="0">
                <a:solidFill>
                  <a:srgbClr val="3C3C3B"/>
                </a:solidFill>
              </a:rPr>
              <a:t>BIBB, eigene Darstellung</a:t>
            </a:r>
            <a:endParaRPr lang="de-DE" sz="800" i="1" dirty="0">
              <a:solidFill>
                <a:srgbClr val="3C3C3B"/>
              </a:solidFill>
            </a:endParaRPr>
          </a:p>
        </p:txBody>
      </p:sp>
    </p:spTree>
    <p:extLst>
      <p:ext uri="{BB962C8B-B14F-4D97-AF65-F5344CB8AC3E}">
        <p14:creationId xmlns:p14="http://schemas.microsoft.com/office/powerpoint/2010/main" val="10880313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3033" y="274078"/>
            <a:ext cx="7298232" cy="726571"/>
          </a:xfrm>
        </p:spPr>
        <p:txBody>
          <a:bodyPr/>
          <a:lstStyle/>
          <a:p>
            <a:r>
              <a:rPr lang="de-DE" cap="none" dirty="0" smtClean="0">
                <a:solidFill>
                  <a:srgbClr val="3C3C3B"/>
                </a:solidFill>
              </a:rPr>
              <a:t>Potentiale für Ausbildung müssen </a:t>
            </a:r>
            <a:r>
              <a:rPr lang="de-DE" cap="none" dirty="0">
                <a:solidFill>
                  <a:srgbClr val="3C3C3B"/>
                </a:solidFill>
              </a:rPr>
              <a:t>besser erschlossen werden</a:t>
            </a:r>
          </a:p>
        </p:txBody>
      </p:sp>
      <p:graphicFrame>
        <p:nvGraphicFramePr>
          <p:cNvPr id="6" name="Diagramm 5"/>
          <p:cNvGraphicFramePr>
            <a:graphicFrameLocks/>
          </p:cNvGraphicFramePr>
          <p:nvPr>
            <p:extLst>
              <p:ext uri="{D42A27DB-BD31-4B8C-83A1-F6EECF244321}">
                <p14:modId xmlns:p14="http://schemas.microsoft.com/office/powerpoint/2010/main" val="3010422603"/>
              </p:ext>
            </p:extLst>
          </p:nvPr>
        </p:nvGraphicFramePr>
        <p:xfrm>
          <a:off x="343032" y="1110171"/>
          <a:ext cx="6986127" cy="356653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feld 4"/>
          <p:cNvSpPr txBox="1"/>
          <p:nvPr/>
        </p:nvSpPr>
        <p:spPr>
          <a:xfrm>
            <a:off x="421952" y="4568980"/>
            <a:ext cx="1713219" cy="215444"/>
          </a:xfrm>
          <a:prstGeom prst="rect">
            <a:avLst/>
          </a:prstGeom>
          <a:noFill/>
        </p:spPr>
        <p:txBody>
          <a:bodyPr wrap="square" rtlCol="0">
            <a:spAutoFit/>
          </a:bodyPr>
          <a:lstStyle/>
          <a:p>
            <a:r>
              <a:rPr lang="de-DE" sz="800" i="1" dirty="0" smtClean="0">
                <a:solidFill>
                  <a:srgbClr val="3C3C3B"/>
                </a:solidFill>
              </a:rPr>
              <a:t>Quelle: BIBB, </a:t>
            </a:r>
            <a:r>
              <a:rPr lang="de-DE" sz="800" i="1" dirty="0" smtClean="0">
                <a:solidFill>
                  <a:srgbClr val="3C3C3B"/>
                </a:solidFill>
              </a:rPr>
              <a:t>KMK, eigen Darstellung</a:t>
            </a:r>
            <a:endParaRPr lang="de-DE" sz="800" i="1" dirty="0">
              <a:solidFill>
                <a:srgbClr val="3C3C3B"/>
              </a:solidFill>
            </a:endParaRPr>
          </a:p>
        </p:txBody>
      </p:sp>
    </p:spTree>
    <p:extLst>
      <p:ext uri="{BB962C8B-B14F-4D97-AF65-F5344CB8AC3E}">
        <p14:creationId xmlns:p14="http://schemas.microsoft.com/office/powerpoint/2010/main" val="42091131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6874" y="256723"/>
            <a:ext cx="7298232" cy="739096"/>
          </a:xfrm>
        </p:spPr>
        <p:txBody>
          <a:bodyPr/>
          <a:lstStyle/>
          <a:p>
            <a:r>
              <a:rPr lang="de-DE" cap="none" dirty="0" smtClean="0">
                <a:solidFill>
                  <a:srgbClr val="3C3C3B"/>
                </a:solidFill>
              </a:rPr>
              <a:t>Regionale Unterschiede bei der Einmündungsquote (EQI)</a:t>
            </a:r>
            <a:endParaRPr lang="de-DE" cap="none" dirty="0">
              <a:solidFill>
                <a:srgbClr val="3C3C3B"/>
              </a:solidFill>
            </a:endParaRPr>
          </a:p>
        </p:txBody>
      </p:sp>
      <p:pic>
        <p:nvPicPr>
          <p:cNvPr id="4" name="Grafik 3"/>
          <p:cNvPicPr>
            <a:picLocks noChangeAspect="1"/>
          </p:cNvPicPr>
          <p:nvPr/>
        </p:nvPicPr>
        <p:blipFill>
          <a:blip r:embed="rId2"/>
          <a:stretch>
            <a:fillRect/>
          </a:stretch>
        </p:blipFill>
        <p:spPr>
          <a:xfrm>
            <a:off x="386874" y="1135472"/>
            <a:ext cx="6991109" cy="3611592"/>
          </a:xfrm>
          <a:prstGeom prst="rect">
            <a:avLst/>
          </a:prstGeom>
        </p:spPr>
      </p:pic>
    </p:spTree>
    <p:extLst>
      <p:ext uri="{BB962C8B-B14F-4D97-AF65-F5344CB8AC3E}">
        <p14:creationId xmlns:p14="http://schemas.microsoft.com/office/powerpoint/2010/main" val="31365974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803FE72-4804-F847-BDAB-E249CBEB5437}"/>
              </a:ext>
            </a:extLst>
          </p:cNvPr>
          <p:cNvSpPr>
            <a:spLocks noGrp="1"/>
          </p:cNvSpPr>
          <p:nvPr>
            <p:ph type="ctrTitle"/>
          </p:nvPr>
        </p:nvSpPr>
        <p:spPr/>
        <p:txBody>
          <a:bodyPr/>
          <a:lstStyle/>
          <a:p>
            <a:r>
              <a:rPr lang="de-DE" cap="none" dirty="0" smtClean="0"/>
              <a:t>Ausbildung im Organisationsbereich der </a:t>
            </a:r>
            <a:r>
              <a:rPr lang="de-DE" cap="none" dirty="0"/>
              <a:t>IG </a:t>
            </a:r>
            <a:r>
              <a:rPr lang="de-DE" cap="none" dirty="0" smtClean="0"/>
              <a:t>Metall</a:t>
            </a:r>
            <a:endParaRPr lang="de-DE" cap="none" dirty="0"/>
          </a:p>
        </p:txBody>
      </p:sp>
    </p:spTree>
    <p:extLst>
      <p:ext uri="{BB962C8B-B14F-4D97-AF65-F5344CB8AC3E}">
        <p14:creationId xmlns:p14="http://schemas.microsoft.com/office/powerpoint/2010/main" val="33603256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43033" y="275512"/>
            <a:ext cx="7298232" cy="752971"/>
          </a:xfrm>
        </p:spPr>
        <p:txBody>
          <a:bodyPr/>
          <a:lstStyle/>
          <a:p>
            <a:r>
              <a:rPr lang="de-DE" cap="none" dirty="0">
                <a:solidFill>
                  <a:srgbClr val="3C3C3B"/>
                </a:solidFill>
              </a:rPr>
              <a:t>Ausbildung in den Wirtschaftszweigen der IG Metall weiter rückläufig</a:t>
            </a:r>
            <a:br>
              <a:rPr lang="de-DE" cap="none" dirty="0">
                <a:solidFill>
                  <a:srgbClr val="3C3C3B"/>
                </a:solidFill>
              </a:rPr>
            </a:br>
            <a:endParaRPr lang="de-DE" cap="none" dirty="0">
              <a:solidFill>
                <a:srgbClr val="3C3C3B"/>
              </a:solidFill>
            </a:endParaRPr>
          </a:p>
        </p:txBody>
      </p:sp>
      <p:pic>
        <p:nvPicPr>
          <p:cNvPr id="4" name="Grafik 3"/>
          <p:cNvPicPr>
            <a:picLocks noChangeAspect="1"/>
          </p:cNvPicPr>
          <p:nvPr/>
        </p:nvPicPr>
        <p:blipFill>
          <a:blip r:embed="rId3"/>
          <a:stretch>
            <a:fillRect/>
          </a:stretch>
        </p:blipFill>
        <p:spPr>
          <a:xfrm>
            <a:off x="343033" y="1004254"/>
            <a:ext cx="6945880" cy="3757830"/>
          </a:xfrm>
          <a:prstGeom prst="rect">
            <a:avLst/>
          </a:prstGeom>
        </p:spPr>
      </p:pic>
      <p:sp>
        <p:nvSpPr>
          <p:cNvPr id="2" name="Rechteck 1"/>
          <p:cNvSpPr/>
          <p:nvPr/>
        </p:nvSpPr>
        <p:spPr>
          <a:xfrm>
            <a:off x="7215189" y="3947696"/>
            <a:ext cx="1764506" cy="707886"/>
          </a:xfrm>
          <a:prstGeom prst="rect">
            <a:avLst/>
          </a:prstGeom>
        </p:spPr>
        <p:txBody>
          <a:bodyPr wrap="square">
            <a:spAutoFit/>
          </a:bodyPr>
          <a:lstStyle/>
          <a:p>
            <a:r>
              <a:rPr lang="de-DE" sz="800" i="1" dirty="0">
                <a:solidFill>
                  <a:srgbClr val="3F3F3F"/>
                </a:solidFill>
                <a:latin typeface="+mj-lt"/>
              </a:rPr>
              <a:t>Quelle: Bundesagentur für Arbeit, Daten jeweils 31.12.</a:t>
            </a:r>
            <a:br>
              <a:rPr lang="de-DE" sz="800" i="1" dirty="0">
                <a:solidFill>
                  <a:srgbClr val="3F3F3F"/>
                </a:solidFill>
                <a:latin typeface="+mj-lt"/>
              </a:rPr>
            </a:br>
            <a:r>
              <a:rPr lang="de-DE" sz="800" i="1" dirty="0">
                <a:solidFill>
                  <a:srgbClr val="3F3F3F"/>
                </a:solidFill>
                <a:latin typeface="+mj-lt"/>
              </a:rPr>
              <a:t>Aktuell liegen Daten bis 31.12.2021 vor. Daten für 2022 stehen erst Mitte 2023 zur Verfügung.</a:t>
            </a:r>
            <a:r>
              <a:rPr lang="de-DE" sz="800" dirty="0">
                <a:latin typeface="+mj-lt"/>
              </a:rPr>
              <a:t> </a:t>
            </a:r>
          </a:p>
        </p:txBody>
      </p:sp>
    </p:spTree>
    <p:extLst>
      <p:ext uri="{BB962C8B-B14F-4D97-AF65-F5344CB8AC3E}">
        <p14:creationId xmlns:p14="http://schemas.microsoft.com/office/powerpoint/2010/main" val="17748940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3033" y="256723"/>
            <a:ext cx="7298232" cy="776675"/>
          </a:xfrm>
        </p:spPr>
        <p:txBody>
          <a:bodyPr/>
          <a:lstStyle/>
          <a:p>
            <a:r>
              <a:rPr lang="de-DE" cap="none" dirty="0" smtClean="0">
                <a:solidFill>
                  <a:srgbClr val="3C3C3B"/>
                </a:solidFill>
              </a:rPr>
              <a:t>Neuverträge IG Metall-relevanten Berufen auf zu geringem Niveau</a:t>
            </a:r>
            <a:endParaRPr lang="de-DE" cap="none" dirty="0">
              <a:solidFill>
                <a:srgbClr val="3C3C3B"/>
              </a:solidFill>
            </a:endParaRPr>
          </a:p>
        </p:txBody>
      </p:sp>
      <p:pic>
        <p:nvPicPr>
          <p:cNvPr id="3" name="Grafik 2"/>
          <p:cNvPicPr>
            <a:picLocks noChangeAspect="1"/>
          </p:cNvPicPr>
          <p:nvPr/>
        </p:nvPicPr>
        <p:blipFill>
          <a:blip r:embed="rId3"/>
          <a:stretch>
            <a:fillRect/>
          </a:stretch>
        </p:blipFill>
        <p:spPr>
          <a:xfrm>
            <a:off x="294900" y="978344"/>
            <a:ext cx="7394497" cy="3760721"/>
          </a:xfrm>
          <a:prstGeom prst="rect">
            <a:avLst/>
          </a:prstGeom>
        </p:spPr>
      </p:pic>
      <p:sp>
        <p:nvSpPr>
          <p:cNvPr id="6" name="Textfeld 5"/>
          <p:cNvSpPr txBox="1"/>
          <p:nvPr/>
        </p:nvSpPr>
        <p:spPr>
          <a:xfrm>
            <a:off x="6838838" y="4521383"/>
            <a:ext cx="1604853" cy="215444"/>
          </a:xfrm>
          <a:prstGeom prst="rect">
            <a:avLst/>
          </a:prstGeom>
          <a:noFill/>
        </p:spPr>
        <p:txBody>
          <a:bodyPr wrap="square" rtlCol="0">
            <a:spAutoFit/>
          </a:bodyPr>
          <a:lstStyle/>
          <a:p>
            <a:r>
              <a:rPr lang="de-DE" sz="800" i="1" dirty="0" smtClean="0">
                <a:solidFill>
                  <a:srgbClr val="3C3C3B"/>
                </a:solidFill>
              </a:rPr>
              <a:t>Quelle: </a:t>
            </a:r>
            <a:r>
              <a:rPr lang="de-DE" sz="800" i="1" dirty="0" smtClean="0">
                <a:solidFill>
                  <a:srgbClr val="3C3C3B"/>
                </a:solidFill>
              </a:rPr>
              <a:t>BIBB, eigene Darstellung</a:t>
            </a:r>
            <a:endParaRPr lang="de-DE" sz="800" i="1" dirty="0">
              <a:solidFill>
                <a:srgbClr val="3C3C3B"/>
              </a:solidFill>
            </a:endParaRPr>
          </a:p>
        </p:txBody>
      </p:sp>
    </p:spTree>
    <p:extLst>
      <p:ext uri="{BB962C8B-B14F-4D97-AF65-F5344CB8AC3E}">
        <p14:creationId xmlns:p14="http://schemas.microsoft.com/office/powerpoint/2010/main" val="4193348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2" id="{3E6DA150-33F4-9041-86E3-32223AC9E950}" vid="{F4968D8E-2ED4-024D-851A-578515E88C0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0</TotalTime>
  <Words>1311</Words>
  <Application>Microsoft Office PowerPoint</Application>
  <PresentationFormat>Bildschirmpräsentation (16:9)</PresentationFormat>
  <Paragraphs>101</Paragraphs>
  <Slides>26</Slides>
  <Notes>22</Notes>
  <HiddenSlides>13</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26</vt:i4>
      </vt:variant>
    </vt:vector>
  </HeadingPairs>
  <TitlesOfParts>
    <vt:vector size="32" baseType="lpstr">
      <vt:lpstr>Arial</vt:lpstr>
      <vt:lpstr>Calibri</vt:lpstr>
      <vt:lpstr>Meta Head IGM Cond Light</vt:lpstr>
      <vt:lpstr>Meta Head IGM Cond Black</vt:lpstr>
      <vt:lpstr>Meta IGM</vt:lpstr>
      <vt:lpstr>Office</vt:lpstr>
      <vt:lpstr>Ausbildungsbilanz 2022 </vt:lpstr>
      <vt:lpstr>Gelingende Fachkräftesicherung braucht mehr betriebliche Ausbildung</vt:lpstr>
      <vt:lpstr>Regionale Unterschiede bei Neuverträge</vt:lpstr>
      <vt:lpstr>Passungsprobleme nehmen weiter zu</vt:lpstr>
      <vt:lpstr>Potentiale für Ausbildung müssen besser erschlossen werden</vt:lpstr>
      <vt:lpstr>Regionale Unterschiede bei der Einmündungsquote (EQI)</vt:lpstr>
      <vt:lpstr>Ausbildung im Organisationsbereich der IG Metall</vt:lpstr>
      <vt:lpstr>Ausbildung in den Wirtschaftszweigen der IG Metall weiter rückläufig </vt:lpstr>
      <vt:lpstr>Neuverträge IG Metall-relevanten Berufen auf zu geringem Niveau</vt:lpstr>
      <vt:lpstr>Die IG Metall setzt sich ein für …</vt:lpstr>
      <vt:lpstr>Handlungsvorschläge der IG Metall</vt:lpstr>
      <vt:lpstr>S.O.S. Ausbildung: Ausbildung im Betrieb zum Thema machen</vt:lpstr>
      <vt:lpstr> Vielen Dank! </vt:lpstr>
      <vt:lpstr>Anhang</vt:lpstr>
      <vt:lpstr>PowerPoint-Präsentation</vt:lpstr>
      <vt:lpstr>Metall – und Elektroberufe</vt:lpstr>
      <vt:lpstr>Metall – und Elektroberufe</vt:lpstr>
      <vt:lpstr>PowerPoint-Präsentation</vt:lpstr>
      <vt:lpstr>IT-Berufe</vt:lpstr>
      <vt:lpstr>IT-Berufe</vt:lpstr>
      <vt:lpstr>Kaufleute und Logistik</vt:lpstr>
      <vt:lpstr>Kaufleute und Logistik</vt:lpstr>
      <vt:lpstr>Handwerk</vt:lpstr>
      <vt:lpstr>Handwerk</vt:lpstr>
      <vt:lpstr>2-jährige Berufe</vt:lpstr>
      <vt:lpstr>2-jährige Berufe</vt:lpstr>
    </vt:vector>
  </TitlesOfParts>
  <Company>IG Metall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Kurz-Anleitung PowerPoint</dc:title>
  <dc:creator>Muth, Anke</dc:creator>
  <cp:lastModifiedBy>Ressel, Thomas</cp:lastModifiedBy>
  <cp:revision>292</cp:revision>
  <cp:lastPrinted>2021-03-30T06:12:50Z</cp:lastPrinted>
  <dcterms:created xsi:type="dcterms:W3CDTF">2019-03-04T15:28:24Z</dcterms:created>
  <dcterms:modified xsi:type="dcterms:W3CDTF">2023-02-23T07:41:14Z</dcterms:modified>
</cp:coreProperties>
</file>