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  <p:sldMasterId id="2147483680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6" r:id="rId15"/>
    <p:sldId id="281" r:id="rId16"/>
    <p:sldId id="282" r:id="rId17"/>
    <p:sldId id="268" r:id="rId18"/>
    <p:sldId id="273" r:id="rId19"/>
    <p:sldId id="277" r:id="rId20"/>
    <p:sldId id="270" r:id="rId21"/>
    <p:sldId id="279" r:id="rId22"/>
    <p:sldId id="274" r:id="rId23"/>
    <p:sldId id="275" r:id="rId24"/>
    <p:sldId id="278" r:id="rId25"/>
  </p:sldIdLst>
  <p:sldSz cx="9144000" cy="5143500" type="screen16x9"/>
  <p:notesSz cx="6858000" cy="9144000"/>
  <p:embeddedFontLst>
    <p:embeddedFont>
      <p:font typeface="Meta Head IGM Cond Black" panose="02000A06040000020004" pitchFamily="2" charset="0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Meta IGM" panose="02000503040000020004" pitchFamily="2" charset="0"/>
      <p:regular r:id="rId33"/>
      <p:bold r:id="rId34"/>
      <p:italic r:id="rId35"/>
      <p:boldItalic r:id="rId36"/>
    </p:embeddedFont>
    <p:embeddedFont>
      <p:font typeface="Meta Head IGM Cond Light" panose="02000506030000020004" pitchFamily="2" charset="0"/>
      <p:regular r:id="rId37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B"/>
    <a:srgbClr val="E30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6472" autoAdjust="0"/>
  </p:normalViewPr>
  <p:slideViewPr>
    <p:cSldViewPr snapToGrid="0" snapToObjects="1" showGuides="1">
      <p:cViewPr varScale="1">
        <p:scale>
          <a:sx n="146" d="100"/>
          <a:sy n="146" d="100"/>
        </p:scale>
        <p:origin x="51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5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200"/>
            </a:lvl1pPr>
          </a:lstStyle>
          <a:p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 smtClean="0">
                <a:latin typeface="Meta IGM" panose="02000503040000020004" pitchFamily="2" charset="0"/>
              </a:rPr>
              <a:t>29.03.2023</a:t>
            </a:fld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 smtClean="0">
                <a:latin typeface="Meta IGM" panose="02000503040000020004" pitchFamily="2" charset="0"/>
              </a:rPr>
              <a:t>‹Nr.›</a:t>
            </a:fld>
            <a:endParaRPr lang="de-DE" sz="100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29.03.2023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ta IGM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2393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735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3820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3241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9129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2202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868B3C-6C54-1D41-B938-33F4013C078E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IGM" panose="0200050304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046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6781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5418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8973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1611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14811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868B3C-6C54-1D41-B938-33F4013C078E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ta IGM" panose="02000503040000020004" pitchFamily="2" charset="0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ta IGM" panose="0200050304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86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400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8366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0759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011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2874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256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5520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9144000" cy="4064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650656">
            <a:off x="6423609" y="1644959"/>
            <a:ext cx="1838576" cy="5178460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59418" y="958618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6333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2190346"/>
            <a:ext cx="3187699" cy="270843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Gliederung einfügen</a:t>
            </a: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Max Mustermann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Musterstraße 12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45678 Musterstadt</a:t>
            </a: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Tel 0123 456789-0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max.mustermann@igmetall.de</a:t>
            </a: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600" b="1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Impressum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Wilhelm-Leuschner-Str. 79, 60329 Frankfurt am Main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Vertreten durch den Vorstand, 1. Vorsitzender: Jörg Hofmann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Kontakt: vorstand@igmetall.de</a:t>
            </a:r>
          </a:p>
          <a:p>
            <a:pPr algn="r"/>
            <a:endParaRPr lang="de-DE" sz="6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600" b="0" i="0" kern="1200" dirty="0" err="1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V.i.S.d.P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. / Verantwortlich nach § 18 Abs. 2 </a:t>
            </a:r>
            <a:r>
              <a:rPr lang="de-DE" sz="600" b="0" i="0" kern="1200" dirty="0" err="1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MStV</a:t>
            </a:r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: 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Vorname Nachname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Gliederung/Funktion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Musterstraße 123, 12345 Musterstadt</a:t>
            </a:r>
          </a:p>
          <a:p>
            <a:pPr algn="r"/>
            <a:r>
              <a:rPr lang="de-DE" sz="6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Kontakt: </a:t>
            </a:r>
            <a:r>
              <a:rPr lang="de-DE" sz="600" b="0" i="0" kern="1200" dirty="0" err="1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muster@igmetall.de</a:t>
            </a:r>
            <a:endParaRPr lang="de-DE" sz="6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IHRE</a:t>
            </a:r>
            <a:br>
              <a:rPr lang="de-DE" dirty="0"/>
            </a:br>
            <a:r>
              <a:rPr lang="de-DE" dirty="0"/>
              <a:t>AUFMERKSAMKEIT.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9144000" cy="4064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 smtClean="0"/>
              <a:t>Katrin Mohr,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457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374211"/>
            <a:ext cx="6591039" cy="961628"/>
          </a:xfrm>
        </p:spPr>
        <p:txBody>
          <a:bodyPr anchor="ctr" anchorCtr="0"/>
          <a:lstStyle>
            <a:lvl1pPr algn="l">
              <a:defRPr sz="3500" spc="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11358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937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99168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59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5250569" y="3766384"/>
            <a:ext cx="3791420" cy="3543684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696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618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06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1644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8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374211"/>
            <a:ext cx="6591039" cy="961628"/>
          </a:xfrm>
        </p:spPr>
        <p:txBody>
          <a:bodyPr anchor="ctr" anchorCtr="0"/>
          <a:lstStyle>
            <a:lvl1pPr algn="l">
              <a:defRPr sz="3500" spc="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197431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3036732"/>
            <a:ext cx="3187699" cy="186204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</a:p>
          <a:p>
            <a:pPr algn="r"/>
            <a:r>
              <a:rPr lang="de-DE" sz="11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FB Grundsatzfragen </a:t>
            </a:r>
          </a:p>
          <a:p>
            <a:pPr algn="r"/>
            <a:r>
              <a:rPr lang="de-DE" sz="11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und Gesellschaftspolitik</a:t>
            </a:r>
            <a:endParaRPr lang="de-DE" sz="11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Dr.</a:t>
            </a:r>
            <a:r>
              <a:rPr lang="de-DE" sz="1100" b="0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Katrin</a:t>
            </a: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Mohr</a:t>
            </a: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/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Alte</a:t>
            </a:r>
            <a:r>
              <a:rPr lang="de-DE" sz="1100" b="0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Jakobstr. 149</a:t>
            </a: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/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10969</a:t>
            </a:r>
            <a:r>
              <a:rPr lang="de-DE" sz="1100" b="0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Berlin</a:t>
            </a:r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Tel </a:t>
            </a: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030/2592705-25</a:t>
            </a: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/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katrin.mohr@igmetall.de</a:t>
            </a:r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</a:t>
            </a:r>
            <a:r>
              <a:rPr lang="de-DE" dirty="0" smtClean="0"/>
              <a:t>    Ihre/ Eure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AUFMERKSAMKEIT!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7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4" y="248727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70660"/>
            <a:ext cx="8642349" cy="3147917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3" y="714701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5000411" y="4643667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5250569" y="3766384"/>
            <a:ext cx="3791420" cy="3543684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01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50605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056904"/>
            <a:ext cx="8642349" cy="3575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5" y="4786476"/>
            <a:ext cx="5645274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Ergebnisse</a:t>
            </a:r>
            <a:r>
              <a:rPr lang="de-DE" sz="1000" b="0" i="0" baseline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Fallstudien betriebliche Weiterbildung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</a:t>
            </a:r>
            <a:r>
              <a:rPr lang="de-DE" sz="1000" b="0" i="0" dirty="0">
                <a:solidFill>
                  <a:srgbClr val="3C3C3B"/>
                </a:solidFill>
                <a:latin typeface="Meta IGM" panose="02000503040000020004" pitchFamily="2" charset="0"/>
              </a:rPr>
              <a:t>| 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Katrin</a:t>
            </a:r>
            <a:r>
              <a:rPr lang="de-DE" sz="1000" b="0" i="0" baseline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Mohr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</a:t>
            </a:r>
            <a:r>
              <a:rPr lang="de-DE" sz="1000" b="0" i="0" dirty="0">
                <a:solidFill>
                  <a:srgbClr val="3C3C3B"/>
                </a:solidFill>
                <a:latin typeface="Meta IGM" panose="02000503040000020004" pitchFamily="2" charset="0"/>
              </a:rPr>
              <a:t>| 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März</a:t>
            </a:r>
            <a:r>
              <a:rPr lang="de-DE" sz="1000" b="0" i="0" baseline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2023</a:t>
            </a:r>
            <a:endParaRPr lang="de-DE" sz="1000" b="0" i="0" dirty="0">
              <a:solidFill>
                <a:srgbClr val="3C3C3B"/>
              </a:solidFill>
              <a:latin typeface="Meta IGM" panose="02000503040000020004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10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FB</a:t>
            </a:r>
            <a:r>
              <a:rPr lang="de-DE" sz="10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Grundsatz</a:t>
            </a:r>
            <a:r>
              <a:rPr lang="de-DE" sz="1000" b="1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|</a:t>
            </a:r>
            <a:r>
              <a:rPr lang="de-DE" sz="1000" b="1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Ressort Grundsatzfragen</a:t>
            </a:r>
            <a:r>
              <a:rPr lang="de-DE" sz="1000" b="1" i="0" kern="1200" baseline="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 </a:t>
            </a:r>
            <a:endParaRPr lang="de-DE" sz="10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77" r:id="rId5"/>
    <p:sldLayoutId id="2147483675" r:id="rId6"/>
    <p:sldLayoutId id="2147483678" r:id="rId7"/>
    <p:sldLayoutId id="2147483676" r:id="rId8"/>
    <p:sldLayoutId id="2147483679" r:id="rId9"/>
    <p:sldLayoutId id="2147483674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5" y="4632587"/>
            <a:ext cx="3560456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Welchen</a:t>
            </a:r>
            <a:r>
              <a:rPr lang="de-DE" sz="1000" b="0" i="0" baseline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Sozialstaat brauchen wir für den digitalen Wandel?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</a:t>
            </a:r>
            <a:r>
              <a:rPr lang="de-DE" sz="1000" b="0" i="0" dirty="0">
                <a:solidFill>
                  <a:srgbClr val="3C3C3B"/>
                </a:solidFill>
                <a:latin typeface="Meta IGM" panose="02000503040000020004" pitchFamily="2" charset="0"/>
              </a:rPr>
              <a:t>| 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Katrin</a:t>
            </a:r>
            <a:r>
              <a:rPr lang="de-DE" sz="1000" b="0" i="0" baseline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Mohr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</a:t>
            </a:r>
            <a:r>
              <a:rPr lang="de-DE" sz="1000" b="0" i="0" dirty="0">
                <a:solidFill>
                  <a:srgbClr val="3C3C3B"/>
                </a:solidFill>
                <a:latin typeface="Meta IGM" panose="02000503040000020004" pitchFamily="2" charset="0"/>
              </a:rPr>
              <a:t>| </a:t>
            </a:r>
            <a:r>
              <a:rPr lang="de-DE" sz="1000" b="0" i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7.</a:t>
            </a:r>
            <a:r>
              <a:rPr lang="de-DE" sz="1000" b="0" i="0" baseline="0" dirty="0" smtClean="0">
                <a:solidFill>
                  <a:srgbClr val="3C3C3B"/>
                </a:solidFill>
                <a:latin typeface="Meta IGM" panose="02000503040000020004" pitchFamily="2" charset="0"/>
              </a:rPr>
              <a:t> Dezember 2019</a:t>
            </a:r>
            <a:endParaRPr lang="de-DE" sz="1000" b="0" i="0" dirty="0">
              <a:solidFill>
                <a:srgbClr val="3C3C3B"/>
              </a:solidFill>
              <a:latin typeface="Meta IGM" panose="02000503040000020004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1000" b="1" i="0" kern="1200" dirty="0" smtClean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Vorstand</a:t>
            </a:r>
            <a:endParaRPr lang="de-DE" sz="1000" b="1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98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062AD-6F39-8B4B-A769-7638138C8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825" y="3074402"/>
            <a:ext cx="4859057" cy="1541626"/>
          </a:xfrm>
        </p:spPr>
        <p:txBody>
          <a:bodyPr/>
          <a:lstStyle/>
          <a:p>
            <a:r>
              <a:rPr lang="de-DE" dirty="0"/>
              <a:t>Fallstudien betriebliche Weiterbildung </a:t>
            </a:r>
            <a:r>
              <a:rPr lang="de-DE" dirty="0" smtClean="0"/>
              <a:t>–</a:t>
            </a:r>
            <a:br>
              <a:rPr lang="de-DE" dirty="0" smtClean="0"/>
            </a:br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F8A6E5-718B-B342-B559-A0649F43F9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825" y="4616028"/>
            <a:ext cx="2514146" cy="379256"/>
          </a:xfrm>
        </p:spPr>
        <p:txBody>
          <a:bodyPr/>
          <a:lstStyle/>
          <a:p>
            <a:r>
              <a:rPr lang="de-DE" smtClean="0"/>
              <a:t>März </a:t>
            </a:r>
            <a:r>
              <a:rPr lang="de-DE" dirty="0" smtClean="0"/>
              <a:t>2023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 rot="10800000">
            <a:off x="8928212" y="1297171"/>
            <a:ext cx="261610" cy="85769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de-DE" sz="500" dirty="0" smtClean="0">
                <a:solidFill>
                  <a:schemeClr val="bg1"/>
                </a:solidFill>
              </a:rPr>
              <a:t> ©</a:t>
            </a:r>
            <a:r>
              <a:rPr lang="de-DE" sz="500" dirty="0" err="1" smtClean="0">
                <a:solidFill>
                  <a:schemeClr val="bg1"/>
                </a:solidFill>
              </a:rPr>
              <a:t>iStock</a:t>
            </a:r>
            <a:r>
              <a:rPr lang="de-DE" sz="500" dirty="0">
                <a:solidFill>
                  <a:schemeClr val="bg1"/>
                </a:solidFill>
              </a:rPr>
              <a:t>/ </a:t>
            </a:r>
            <a:r>
              <a:rPr lang="de-DE" sz="500" dirty="0" err="1">
                <a:solidFill>
                  <a:schemeClr val="bg1"/>
                </a:solidFill>
              </a:rPr>
              <a:t>Morsa</a:t>
            </a:r>
            <a:r>
              <a:rPr lang="de-DE" sz="500" dirty="0">
                <a:solidFill>
                  <a:schemeClr val="bg1"/>
                </a:solidFill>
              </a:rPr>
              <a:t> Images</a:t>
            </a:r>
          </a:p>
        </p:txBody>
      </p:sp>
    </p:spTree>
    <p:extLst>
      <p:ext uri="{BB962C8B-B14F-4D97-AF65-F5344CB8AC3E}">
        <p14:creationId xmlns:p14="http://schemas.microsoft.com/office/powerpoint/2010/main" val="29435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3" y="660298"/>
            <a:ext cx="8642349" cy="495300"/>
          </a:xfrm>
        </p:spPr>
        <p:txBody>
          <a:bodyPr/>
          <a:lstStyle/>
          <a:p>
            <a:r>
              <a:rPr lang="de-DE" dirty="0" smtClean="0"/>
              <a:t>Regelungsinhalte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3772664" y="1155598"/>
            <a:ext cx="5120508" cy="325473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Da wo Betriebsparteien sich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auf die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Notwendigkeit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betrieblicher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WB-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M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aßnahmen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geeinigt haben, werden i.d.R. die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Kosten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voll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vom AG getragen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und die Beschäftigten für die Zeit der Maßnahme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freigestellt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.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Bei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Zukunftstarifverträgen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 leisten die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Beschäftigten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 i.d.R. einen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Beitrag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 in Form zusätzlicher wöchentlicher Arbeitsstunden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oder (tariflich aufgestockter)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Kurzarbeit </a:t>
            </a:r>
            <a:endParaRPr lang="de-DE" dirty="0" smtClean="0">
              <a:solidFill>
                <a:prstClr val="black"/>
              </a:solidFill>
              <a:latin typeface="Meta IGM" panose="02000503040000020004" pitchFamily="2" charset="0"/>
            </a:endParaRPr>
          </a:p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In 8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Fällen wurde durch Zukunftstarifvertrag oder (G)BV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paritätisch besetzte Gremien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geschaffen, in denen AG und BR sich über WBM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verständigen.</a:t>
            </a:r>
            <a:endParaRPr lang="de-DE" dirty="0">
              <a:solidFill>
                <a:prstClr val="black"/>
              </a:solidFill>
              <a:latin typeface="Meta IGM" panose="02000503040000020004" pitchFamily="2" charset="0"/>
            </a:endParaRPr>
          </a:p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Die Nutzung von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digitalen Lernplattformen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war in 6 Fällen expliziter Regelungsgegenstand der WB-Initiative, in 3 Fällen der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Zugang von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Produktionsbeschäftigten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zu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digitalen Endgeräten.</a:t>
            </a:r>
          </a:p>
          <a:p>
            <a:pPr lvl="0" defTabSz="914400"/>
            <a:endParaRPr lang="de-DE" sz="1200" dirty="0">
              <a:solidFill>
                <a:prstClr val="black"/>
              </a:solidFill>
              <a:latin typeface="Meta IGM" panose="02000503040000020004" pitchFamily="2" charset="0"/>
            </a:endParaRPr>
          </a:p>
          <a:p>
            <a:pPr lvl="0" defTabSz="914400"/>
            <a:endParaRPr lang="de-DE" sz="1800" dirty="0" smtClean="0">
              <a:solidFill>
                <a:prstClr val="black"/>
              </a:solidFill>
              <a:latin typeface="Meta IGM" panose="02000503040000020004" pitchFamily="2" charset="0"/>
            </a:endParaRP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227813"/>
              </p:ext>
            </p:extLst>
          </p:nvPr>
        </p:nvGraphicFramePr>
        <p:xfrm>
          <a:off x="250824" y="1155598"/>
          <a:ext cx="3331148" cy="3602032"/>
        </p:xfrm>
        <a:graphic>
          <a:graphicData uri="http://schemas.openxmlformats.org/drawingml/2006/table">
            <a:tbl>
              <a:tblPr/>
              <a:tblGrid>
                <a:gridCol w="961502">
                  <a:extLst>
                    <a:ext uri="{9D8B030D-6E8A-4147-A177-3AD203B41FA5}">
                      <a16:colId xmlns:a16="http://schemas.microsoft.com/office/drawing/2014/main" val="427821141"/>
                    </a:ext>
                  </a:extLst>
                </a:gridCol>
                <a:gridCol w="467757">
                  <a:extLst>
                    <a:ext uri="{9D8B030D-6E8A-4147-A177-3AD203B41FA5}">
                      <a16:colId xmlns:a16="http://schemas.microsoft.com/office/drawing/2014/main" val="3550018804"/>
                    </a:ext>
                  </a:extLst>
                </a:gridCol>
                <a:gridCol w="482375">
                  <a:extLst>
                    <a:ext uri="{9D8B030D-6E8A-4147-A177-3AD203B41FA5}">
                      <a16:colId xmlns:a16="http://schemas.microsoft.com/office/drawing/2014/main" val="1843351893"/>
                    </a:ext>
                  </a:extLst>
                </a:gridCol>
                <a:gridCol w="482375">
                  <a:extLst>
                    <a:ext uri="{9D8B030D-6E8A-4147-A177-3AD203B41FA5}">
                      <a16:colId xmlns:a16="http://schemas.microsoft.com/office/drawing/2014/main" val="114785729"/>
                    </a:ext>
                  </a:extLst>
                </a:gridCol>
                <a:gridCol w="474254">
                  <a:extLst>
                    <a:ext uri="{9D8B030D-6E8A-4147-A177-3AD203B41FA5}">
                      <a16:colId xmlns:a16="http://schemas.microsoft.com/office/drawing/2014/main" val="3934394172"/>
                    </a:ext>
                  </a:extLst>
                </a:gridCol>
                <a:gridCol w="462885">
                  <a:extLst>
                    <a:ext uri="{9D8B030D-6E8A-4147-A177-3AD203B41FA5}">
                      <a16:colId xmlns:a16="http://schemas.microsoft.com/office/drawing/2014/main" val="2923942734"/>
                    </a:ext>
                  </a:extLst>
                </a:gridCol>
              </a:tblGrid>
              <a:tr h="300168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bzw. Konzern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Freistellung während WB-Maßnahme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Kostenüber-     nahme AG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Paritätische Gremien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Zugang digitale Endgeräte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Nutzung v. dig. Lernplatt-formen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788042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122074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744891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</a:t>
                      </a:r>
                      <a:b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570100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169113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                                     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414115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327225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533223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              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769753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Automobilzulieferindustrie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471579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Automobilindustrie (OEM)                                                                                           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075235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502219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175365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Schiffbau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190395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467403"/>
                  </a:ext>
                </a:extLst>
              </a:tr>
              <a:tr h="200113">
                <a:tc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Automobilindustrie (OEM)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568942"/>
                  </a:ext>
                </a:extLst>
              </a:tr>
              <a:tr h="100056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Gesamt: 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513147"/>
                  </a:ext>
                </a:extLst>
              </a:tr>
              <a:tr h="200113">
                <a:tc gridSpan="2">
                  <a:txBody>
                    <a:bodyPr/>
                    <a:lstStyle/>
                    <a:p>
                      <a:pPr algn="l" fontAlgn="t"/>
                      <a:r>
                        <a:rPr lang="de-DE" sz="500" b="0" i="0" u="none" strike="noStrike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dunkelgelb: vollständig; hellgelb: anteilig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* Zukunfts-TV in der Mache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* BV in der Mache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049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91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1020451"/>
            <a:ext cx="8642349" cy="3584206"/>
          </a:xfrm>
        </p:spPr>
        <p:txBody>
          <a:bodyPr>
            <a:normAutofit lnSpcReduction="10000"/>
          </a:bodyPr>
          <a:lstStyle/>
          <a:p>
            <a:endParaRPr lang="de-DE" dirty="0" smtClean="0"/>
          </a:p>
          <a:p>
            <a:r>
              <a:rPr lang="de-DE" b="1" dirty="0"/>
              <a:t>Alle BR </a:t>
            </a:r>
            <a:r>
              <a:rPr lang="de-DE" dirty="0"/>
              <a:t>außer einem besitzen </a:t>
            </a:r>
            <a:r>
              <a:rPr lang="de-DE" b="1" dirty="0"/>
              <a:t>eigene Arbeitsstrukturen </a:t>
            </a:r>
            <a:r>
              <a:rPr lang="de-DE" dirty="0"/>
              <a:t>zum Thema </a:t>
            </a:r>
            <a:r>
              <a:rPr lang="de-DE" dirty="0" smtClean="0"/>
              <a:t>Qualifizierung; häufig auch Arbeitsstrukturen im GBR oder KBR.</a:t>
            </a:r>
            <a:endParaRPr lang="de-DE" dirty="0"/>
          </a:p>
          <a:p>
            <a:r>
              <a:rPr lang="de-DE" dirty="0"/>
              <a:t>In fast allen Fällen wurde bei der Etablierung der WB-Initiativen mit der </a:t>
            </a:r>
            <a:r>
              <a:rPr lang="de-DE" dirty="0" smtClean="0"/>
              <a:t>(örtlichen) </a:t>
            </a:r>
            <a:r>
              <a:rPr lang="de-DE" b="1" dirty="0" smtClean="0"/>
              <a:t>IG </a:t>
            </a:r>
            <a:r>
              <a:rPr lang="de-DE" b="1" dirty="0"/>
              <a:t>Metall </a:t>
            </a:r>
            <a:r>
              <a:rPr lang="de-DE" b="1" dirty="0" smtClean="0"/>
              <a:t>zusammengearbeitet </a:t>
            </a:r>
            <a:r>
              <a:rPr lang="de-DE" dirty="0" smtClean="0"/>
              <a:t>(v.a. Unterstützung bei Aushandlung BV</a:t>
            </a:r>
            <a:r>
              <a:rPr lang="de-DE" dirty="0"/>
              <a:t> </a:t>
            </a:r>
            <a:r>
              <a:rPr lang="de-DE" dirty="0" smtClean="0"/>
              <a:t>bzw. Zukunftsvereinbarungen)</a:t>
            </a:r>
            <a:endParaRPr lang="de-DE" b="1" dirty="0" smtClean="0"/>
          </a:p>
          <a:p>
            <a:r>
              <a:rPr lang="de-DE" b="1" dirty="0" smtClean="0"/>
              <a:t>Förderung </a:t>
            </a:r>
            <a:r>
              <a:rPr lang="de-DE" dirty="0" smtClean="0"/>
              <a:t>durch die </a:t>
            </a:r>
            <a:r>
              <a:rPr lang="de-DE" b="1" dirty="0" smtClean="0"/>
              <a:t>Bundesagentur für Arbeit</a:t>
            </a:r>
            <a:r>
              <a:rPr lang="de-DE" dirty="0" smtClean="0"/>
              <a:t>: </a:t>
            </a:r>
            <a:r>
              <a:rPr lang="de-DE" dirty="0"/>
              <a:t>wird in 10 Betrieben in Anspruch genommen, i.d.R. für abschlussbezogene WB oder in Form von </a:t>
            </a:r>
            <a:r>
              <a:rPr lang="de-DE" dirty="0" smtClean="0"/>
              <a:t>Kurzarbeitergeld; </a:t>
            </a:r>
            <a:r>
              <a:rPr lang="de-DE" dirty="0"/>
              <a:t>Zusammenarbeit mit örtlicher BA wird als gut </a:t>
            </a:r>
            <a:r>
              <a:rPr lang="de-DE" dirty="0" smtClean="0"/>
              <a:t>wahrgenommen; wird i.d.R. nicht proaktiv vom BR gesucht</a:t>
            </a:r>
            <a:endParaRPr lang="de-DE" dirty="0"/>
          </a:p>
          <a:p>
            <a:r>
              <a:rPr lang="de-DE" dirty="0" smtClean="0"/>
              <a:t>Es </a:t>
            </a:r>
            <a:r>
              <a:rPr lang="de-DE" dirty="0"/>
              <a:t>gibt einzelne Rückmeldungen (N=5), dass </a:t>
            </a:r>
            <a:r>
              <a:rPr lang="de-DE" b="1" dirty="0"/>
              <a:t>Fördervoraussetzungen</a:t>
            </a:r>
            <a:r>
              <a:rPr lang="de-DE" dirty="0"/>
              <a:t> Nutzung </a:t>
            </a:r>
            <a:r>
              <a:rPr lang="de-DE" dirty="0" smtClean="0"/>
              <a:t>der Förderung </a:t>
            </a:r>
            <a:r>
              <a:rPr lang="de-DE" b="1" dirty="0" smtClean="0"/>
              <a:t>schwierig</a:t>
            </a:r>
            <a:r>
              <a:rPr lang="de-DE" dirty="0" smtClean="0"/>
              <a:t> </a:t>
            </a:r>
            <a:r>
              <a:rPr lang="de-DE" dirty="0"/>
              <a:t>machen (120h-Mindestdauer, AZAV-Zertifizierung der Maßnahme</a:t>
            </a:r>
            <a:r>
              <a:rPr lang="de-DE" dirty="0" smtClean="0"/>
              <a:t>).</a:t>
            </a:r>
            <a:endParaRPr lang="de-DE" dirty="0"/>
          </a:p>
          <a:p>
            <a:r>
              <a:rPr lang="de-DE" dirty="0" smtClean="0"/>
              <a:t>Andere </a:t>
            </a:r>
            <a:r>
              <a:rPr lang="de-DE" dirty="0"/>
              <a:t>Akteure wie </a:t>
            </a:r>
            <a:r>
              <a:rPr lang="de-DE" b="1" dirty="0"/>
              <a:t>Beratungsgesellschaften</a:t>
            </a:r>
            <a:r>
              <a:rPr lang="de-DE" dirty="0"/>
              <a:t> o.Ä. spielen kaum eine Rolle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Arbeitsstrukturen &amp; Unterstützung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622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4" y="248727"/>
            <a:ext cx="8642349" cy="454025"/>
          </a:xfrm>
        </p:spPr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4" y="617849"/>
            <a:ext cx="8642349" cy="495300"/>
          </a:xfrm>
        </p:spPr>
        <p:txBody>
          <a:bodyPr/>
          <a:lstStyle/>
          <a:p>
            <a:r>
              <a:rPr lang="de-DE" dirty="0" smtClean="0"/>
              <a:t>Auswirkungen und Erfolge</a:t>
            </a:r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069034"/>
              </p:ext>
            </p:extLst>
          </p:nvPr>
        </p:nvGraphicFramePr>
        <p:xfrm>
          <a:off x="250822" y="1057283"/>
          <a:ext cx="4884942" cy="3693471"/>
        </p:xfrm>
        <a:graphic>
          <a:graphicData uri="http://schemas.openxmlformats.org/drawingml/2006/table">
            <a:tbl>
              <a:tblPr/>
              <a:tblGrid>
                <a:gridCol w="1151089">
                  <a:extLst>
                    <a:ext uri="{9D8B030D-6E8A-4147-A177-3AD203B41FA5}">
                      <a16:colId xmlns:a16="http://schemas.microsoft.com/office/drawing/2014/main" val="2606205154"/>
                    </a:ext>
                  </a:extLst>
                </a:gridCol>
                <a:gridCol w="542583">
                  <a:extLst>
                    <a:ext uri="{9D8B030D-6E8A-4147-A177-3AD203B41FA5}">
                      <a16:colId xmlns:a16="http://schemas.microsoft.com/office/drawing/2014/main" val="328341998"/>
                    </a:ext>
                  </a:extLst>
                </a:gridCol>
                <a:gridCol w="527371">
                  <a:extLst>
                    <a:ext uri="{9D8B030D-6E8A-4147-A177-3AD203B41FA5}">
                      <a16:colId xmlns:a16="http://schemas.microsoft.com/office/drawing/2014/main" val="2616699384"/>
                    </a:ext>
                  </a:extLst>
                </a:gridCol>
                <a:gridCol w="574699">
                  <a:extLst>
                    <a:ext uri="{9D8B030D-6E8A-4147-A177-3AD203B41FA5}">
                      <a16:colId xmlns:a16="http://schemas.microsoft.com/office/drawing/2014/main" val="3447800970"/>
                    </a:ext>
                  </a:extLst>
                </a:gridCol>
                <a:gridCol w="527371">
                  <a:extLst>
                    <a:ext uri="{9D8B030D-6E8A-4147-A177-3AD203B41FA5}">
                      <a16:colId xmlns:a16="http://schemas.microsoft.com/office/drawing/2014/main" val="3664512008"/>
                    </a:ext>
                  </a:extLst>
                </a:gridCol>
                <a:gridCol w="574699">
                  <a:extLst>
                    <a:ext uri="{9D8B030D-6E8A-4147-A177-3AD203B41FA5}">
                      <a16:colId xmlns:a16="http://schemas.microsoft.com/office/drawing/2014/main" val="2764521844"/>
                    </a:ext>
                  </a:extLst>
                </a:gridCol>
                <a:gridCol w="493565">
                  <a:extLst>
                    <a:ext uri="{9D8B030D-6E8A-4147-A177-3AD203B41FA5}">
                      <a16:colId xmlns:a16="http://schemas.microsoft.com/office/drawing/2014/main" val="249340024"/>
                    </a:ext>
                  </a:extLst>
                </a:gridCol>
                <a:gridCol w="493565">
                  <a:extLst>
                    <a:ext uri="{9D8B030D-6E8A-4147-A177-3AD203B41FA5}">
                      <a16:colId xmlns:a16="http://schemas.microsoft.com/office/drawing/2014/main" val="3320196676"/>
                    </a:ext>
                  </a:extLst>
                </a:gridCol>
              </a:tblGrid>
              <a:tr h="28265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bzw. Konzern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Erwerb v. Zukunftskompe-tenzen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Beschäftugungs-sicherung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Berufsabschluss + höheres Entgelt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Deckung Fachkräfte-bedarf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Etablierung/Optimierung WB-Kultur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Haltung AG verbessert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Haltung AN verbessert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672776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341497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983966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</a:t>
                      </a:r>
                      <a:b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097694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216720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                                     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787416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1588383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535350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              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82074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Automobilzulieferindustrie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847383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Automobilindustrie (OEM)                                                                                           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019354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3619180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557290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Schiffbau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968997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908629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Automobilindustrie (OEM)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456170"/>
                  </a:ext>
                </a:extLst>
              </a:tr>
              <a:tr h="206716"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Gesamt: 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924582"/>
                  </a:ext>
                </a:extLst>
              </a:tr>
              <a:tr h="103359">
                <a:tc gridSpan="5"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dunkelgelb: größter Erfolg; hellgelb: weiterer Erfolg; weiß: auch erreicht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049352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5307645" y="1057276"/>
            <a:ext cx="3585528" cy="362406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Der Erfolg der WB-Initiative wurde von den interviewten Betriebsräten vor allem im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 Erwerb von Zukunftskompetenzen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gesehen.</a:t>
            </a:r>
          </a:p>
          <a:p>
            <a:pPr marL="171450" lvl="0" indent="-171450" defTabSz="914400">
              <a:buFontTx/>
              <a:buChar char="-"/>
            </a:pP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Beschäftigungssicherung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spielte in knapp der Hälfte der Betriebe eine Rolle, v.a. in der Automobilindustrie. 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Die Erlangung eines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Berufsabschlusses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bzw. einer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besseren Eingruppierung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wurde ebenfalls in knapp der Hälfte der Betriebe als Erfolg gewertet.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In 8 Betrieben hat die WB-Initiative geholfen, eine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WB-Kultur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zu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etablieren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oder zu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verbessern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. In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6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Fällen wurde dadurch auch eine Verbesserung der Haltung des Arbeitgebers gegenüber WB erreicht. </a:t>
            </a:r>
            <a:endParaRPr lang="de-DE" sz="1800" dirty="0" smtClean="0">
              <a:solidFill>
                <a:prstClr val="black"/>
              </a:solidFill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768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4" y="248727"/>
            <a:ext cx="8642349" cy="454025"/>
          </a:xfrm>
        </p:spPr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4" y="617849"/>
            <a:ext cx="8642349" cy="495300"/>
          </a:xfrm>
        </p:spPr>
        <p:txBody>
          <a:bodyPr/>
          <a:lstStyle/>
          <a:p>
            <a:r>
              <a:rPr lang="de-DE" dirty="0" smtClean="0"/>
              <a:t>Förderliche Bedingungen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691976" y="1057276"/>
            <a:ext cx="5201197" cy="352404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lvl="0" indent="-171450" defTabSz="914400">
              <a:buFontTx/>
              <a:buChar char="-"/>
            </a:pP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Eigeninteresse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 des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Arbeitgebers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an Fachkräften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in 7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Betrieben förderlich; dort i.d.R. keine Konfliktsituation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und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treibende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Kraft eher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AG</a:t>
            </a:r>
            <a:endParaRPr lang="de-DE" dirty="0">
              <a:solidFill>
                <a:prstClr val="black"/>
              </a:solidFill>
              <a:latin typeface="Meta IGM" panose="02000503040000020004" pitchFamily="2" charset="0"/>
            </a:endParaRPr>
          </a:p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E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benfalls förderlich: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gegenüber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WB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aufgeschlossene Geschäftsführungen, Abteilungsleitungen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und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Personalabteilungen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.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In 13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Betrieben positive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Rolle bei der Förderung und Implementierung von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WB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attestiert.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-Dennoch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trug in 7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Fällen eine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Konfliktsituation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 um Arbeitsplätze oder Entgelt zum Entstehen der WB-Initiative bei bzw. initiierte sie. 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Von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einem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in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Sachen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WB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bereits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aktiven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Betriebsrat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kann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in 6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unserer Fälle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gesprochen werden: Hier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war der BR oder GBR die treibende Kraft oder der Initiator der WB-Initiative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12 unserer Fälle spielte die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Unterstützung durch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die IG Metall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 eine wichtige Rolle und wurde von den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Interviewten i.d.R.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sehr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positiv bewertet.</a:t>
            </a:r>
            <a:endParaRPr lang="de-DE" sz="1800" dirty="0" smtClean="0">
              <a:solidFill>
                <a:prstClr val="black"/>
              </a:solidFill>
              <a:latin typeface="Meta IGM" panose="02000503040000020004" pitchFamily="2" charset="0"/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959868"/>
              </p:ext>
            </p:extLst>
          </p:nvPr>
        </p:nvGraphicFramePr>
        <p:xfrm>
          <a:off x="250824" y="1077245"/>
          <a:ext cx="3244206" cy="3575050"/>
        </p:xfrm>
        <a:graphic>
          <a:graphicData uri="http://schemas.openxmlformats.org/drawingml/2006/table">
            <a:tbl>
              <a:tblPr/>
              <a:tblGrid>
                <a:gridCol w="995746">
                  <a:extLst>
                    <a:ext uri="{9D8B030D-6E8A-4147-A177-3AD203B41FA5}">
                      <a16:colId xmlns:a16="http://schemas.microsoft.com/office/drawing/2014/main" val="1927529317"/>
                    </a:ext>
                  </a:extLst>
                </a:gridCol>
                <a:gridCol w="449692">
                  <a:extLst>
                    <a:ext uri="{9D8B030D-6E8A-4147-A177-3AD203B41FA5}">
                      <a16:colId xmlns:a16="http://schemas.microsoft.com/office/drawing/2014/main" val="1198719521"/>
                    </a:ext>
                  </a:extLst>
                </a:gridCol>
                <a:gridCol w="449692">
                  <a:extLst>
                    <a:ext uri="{9D8B030D-6E8A-4147-A177-3AD203B41FA5}">
                      <a16:colId xmlns:a16="http://schemas.microsoft.com/office/drawing/2014/main" val="1923447308"/>
                    </a:ext>
                  </a:extLst>
                </a:gridCol>
                <a:gridCol w="449692">
                  <a:extLst>
                    <a:ext uri="{9D8B030D-6E8A-4147-A177-3AD203B41FA5}">
                      <a16:colId xmlns:a16="http://schemas.microsoft.com/office/drawing/2014/main" val="3489920103"/>
                    </a:ext>
                  </a:extLst>
                </a:gridCol>
                <a:gridCol w="449692">
                  <a:extLst>
                    <a:ext uri="{9D8B030D-6E8A-4147-A177-3AD203B41FA5}">
                      <a16:colId xmlns:a16="http://schemas.microsoft.com/office/drawing/2014/main" val="1669528883"/>
                    </a:ext>
                  </a:extLst>
                </a:gridCol>
                <a:gridCol w="449692">
                  <a:extLst>
                    <a:ext uri="{9D8B030D-6E8A-4147-A177-3AD203B41FA5}">
                      <a16:colId xmlns:a16="http://schemas.microsoft.com/office/drawing/2014/main" val="3549851196"/>
                    </a:ext>
                  </a:extLst>
                </a:gridCol>
              </a:tblGrid>
              <a:tr h="404723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bzw. Konzern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Eigeninter-esse AG an Fachkräften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WB-aktive GF, HR u./o. Abt.Leitungen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WB-aktiver BR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Konflikt-       situation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Unterstüt-zung IGM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597261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515138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309282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</a:t>
                      </a:r>
                      <a:b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545329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144853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                                     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29459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878526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715456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              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069236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Automobilzulieferindustrie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001756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Automobilindustrie (OEM)                                                                                           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193614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608831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112256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Schiffbau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965744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951190"/>
                  </a:ext>
                </a:extLst>
              </a:tr>
              <a:tr h="192725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Automobilindustrie (OEM)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313237"/>
                  </a:ext>
                </a:extLst>
              </a:tr>
              <a:tr h="96363"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Gesamt: 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437557"/>
                  </a:ext>
                </a:extLst>
              </a:tr>
              <a:tr h="183089">
                <a:tc gridSpan="6"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 dirty="0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dunkelgelb: zentrale förderliche Bedingung, hellgelb: war auch wichtig, weiß: auch vorhanden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100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586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Hürden &amp; Hindernisse 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Zeit</a:t>
            </a:r>
            <a:r>
              <a:rPr lang="de-DE" dirty="0"/>
              <a:t> als </a:t>
            </a:r>
            <a:r>
              <a:rPr lang="de-DE" dirty="0" smtClean="0"/>
              <a:t>das zentrale Hindernis (für Beschäftigte, AG + BR) (N=10)</a:t>
            </a:r>
          </a:p>
          <a:p>
            <a:r>
              <a:rPr lang="de-DE" b="1" dirty="0" smtClean="0"/>
              <a:t>Widerstände Arbeitgeber</a:t>
            </a:r>
            <a:r>
              <a:rPr lang="de-DE" dirty="0" smtClean="0"/>
              <a:t> mit Blick auf </a:t>
            </a:r>
            <a:r>
              <a:rPr lang="de-DE" b="1" dirty="0" smtClean="0"/>
              <a:t>Kosten </a:t>
            </a:r>
            <a:r>
              <a:rPr lang="de-DE" dirty="0" smtClean="0"/>
              <a:t>(N=8)</a:t>
            </a:r>
          </a:p>
          <a:p>
            <a:r>
              <a:rPr lang="de-DE" b="1" dirty="0" smtClean="0"/>
              <a:t>Verschiedene Umsetzungskonzepte </a:t>
            </a:r>
            <a:r>
              <a:rPr lang="de-DE" dirty="0" smtClean="0"/>
              <a:t>AG/BR, v.a. Konflikte um Zielgruppen und Zugang für alle Beschäftigten (N=7)</a:t>
            </a:r>
          </a:p>
          <a:p>
            <a:r>
              <a:rPr lang="de-DE" b="1" dirty="0" smtClean="0"/>
              <a:t>Mangelnde</a:t>
            </a:r>
            <a:r>
              <a:rPr lang="de-DE" dirty="0" smtClean="0"/>
              <a:t> (externe) </a:t>
            </a:r>
            <a:r>
              <a:rPr lang="de-DE" b="1" dirty="0" smtClean="0"/>
              <a:t>WB-Angebote </a:t>
            </a:r>
            <a:r>
              <a:rPr lang="de-DE" dirty="0"/>
              <a:t>(N=5)</a:t>
            </a:r>
          </a:p>
          <a:p>
            <a:r>
              <a:rPr lang="de-DE" dirty="0" smtClean="0"/>
              <a:t>Wahrnehmung der </a:t>
            </a:r>
            <a:r>
              <a:rPr lang="de-DE" b="1" dirty="0" smtClean="0"/>
              <a:t>Förderbedingungen</a:t>
            </a:r>
            <a:r>
              <a:rPr lang="de-DE" dirty="0" smtClean="0"/>
              <a:t> Bundesagentur für Arbeit </a:t>
            </a:r>
            <a:r>
              <a:rPr lang="de-DE" dirty="0"/>
              <a:t>(N=5</a:t>
            </a:r>
            <a:r>
              <a:rPr lang="de-DE" dirty="0" smtClean="0"/>
              <a:t>)</a:t>
            </a:r>
            <a:endParaRPr lang="de-DE" b="1" dirty="0"/>
          </a:p>
          <a:p>
            <a:r>
              <a:rPr lang="de-DE" b="1" dirty="0"/>
              <a:t>Mangelnde Strategie</a:t>
            </a:r>
            <a:r>
              <a:rPr lang="de-DE" dirty="0"/>
              <a:t> </a:t>
            </a:r>
            <a:r>
              <a:rPr lang="de-DE" dirty="0" smtClean="0"/>
              <a:t>des </a:t>
            </a:r>
            <a:r>
              <a:rPr lang="de-DE" b="1" dirty="0" smtClean="0"/>
              <a:t>Arbeitgebers </a:t>
            </a:r>
            <a:r>
              <a:rPr lang="de-DE" dirty="0" smtClean="0"/>
              <a:t>für </a:t>
            </a:r>
            <a:r>
              <a:rPr lang="de-DE" dirty="0"/>
              <a:t>Transformation (v.a. Automobil-Zulieferer</a:t>
            </a:r>
            <a:r>
              <a:rPr lang="de-DE" dirty="0" smtClean="0"/>
              <a:t>) (N=4; vermutlich Selektionseffekt: untersuchte Betriebe haben sich i.d.R. bereits auf den Weg gemacht)</a:t>
            </a:r>
          </a:p>
          <a:p>
            <a:r>
              <a:rPr lang="de-DE" dirty="0" smtClean="0"/>
              <a:t>Bis auf Einzelfälle </a:t>
            </a:r>
            <a:r>
              <a:rPr lang="de-DE" b="1" dirty="0" smtClean="0"/>
              <a:t>keine Widerstände der Beschäftigten gegenüber WB</a:t>
            </a:r>
            <a:r>
              <a:rPr lang="de-DE" dirty="0" smtClean="0"/>
              <a:t> berichtet.</a:t>
            </a:r>
            <a:endParaRPr lang="de-DE" dirty="0"/>
          </a:p>
          <a:p>
            <a:endParaRPr lang="de-DE" b="1" dirty="0" smtClean="0"/>
          </a:p>
          <a:p>
            <a:endParaRPr lang="de-DE" b="1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90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a</a:t>
            </a:r>
            <a:r>
              <a:rPr lang="de-DE" dirty="0" smtClean="0"/>
              <a:t>n den </a:t>
            </a:r>
            <a:r>
              <a:rPr lang="de-DE" b="1" dirty="0" smtClean="0"/>
              <a:t>Arbeitgeber</a:t>
            </a:r>
            <a:r>
              <a:rPr lang="de-DE" dirty="0" smtClean="0"/>
              <a:t>:</a:t>
            </a:r>
          </a:p>
          <a:p>
            <a:pPr lvl="1"/>
            <a:r>
              <a:rPr lang="de-DE" dirty="0"/>
              <a:t>h</a:t>
            </a:r>
            <a:r>
              <a:rPr lang="de-DE" dirty="0" smtClean="0"/>
              <a:t>öherer Stellenwert für WB inkl. Zeit + Budget</a:t>
            </a:r>
          </a:p>
          <a:p>
            <a:pPr lvl="1"/>
            <a:r>
              <a:rPr lang="de-DE" dirty="0" smtClean="0"/>
              <a:t>WB </a:t>
            </a:r>
            <a:r>
              <a:rPr lang="de-DE" u="sng" dirty="0" smtClean="0"/>
              <a:t>aller</a:t>
            </a:r>
            <a:r>
              <a:rPr lang="de-DE" dirty="0" smtClean="0"/>
              <a:t> Beschäftigten als Aufgabe begreifen</a:t>
            </a:r>
          </a:p>
          <a:p>
            <a:r>
              <a:rPr lang="de-DE" dirty="0"/>
              <a:t>a</a:t>
            </a:r>
            <a:r>
              <a:rPr lang="de-DE" dirty="0" smtClean="0"/>
              <a:t>n den </a:t>
            </a:r>
            <a:r>
              <a:rPr lang="de-DE" b="1" dirty="0" smtClean="0"/>
              <a:t>Gesetzgeber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Freistellungsansprüche für WB</a:t>
            </a:r>
          </a:p>
          <a:p>
            <a:r>
              <a:rPr lang="de-DE" dirty="0"/>
              <a:t>a</a:t>
            </a:r>
            <a:r>
              <a:rPr lang="de-DE" dirty="0" smtClean="0"/>
              <a:t>n die </a:t>
            </a:r>
            <a:r>
              <a:rPr lang="de-DE" b="1" dirty="0" smtClean="0"/>
              <a:t>IG Metall</a:t>
            </a:r>
            <a:r>
              <a:rPr lang="de-DE" dirty="0" smtClean="0"/>
              <a:t>:</a:t>
            </a:r>
          </a:p>
          <a:p>
            <a:pPr lvl="1"/>
            <a:r>
              <a:rPr lang="de-DE" dirty="0" smtClean="0"/>
              <a:t>Projektarbeit (wie in WBM-Projekt) dauerhaft unterstützen</a:t>
            </a:r>
          </a:p>
          <a:p>
            <a:pPr lvl="1"/>
            <a:r>
              <a:rPr lang="de-DE" dirty="0" smtClean="0"/>
              <a:t>Hilfsangebote bekannter machen; Handreichungen zur einfachen Kommunikation von TV </a:t>
            </a:r>
            <a:r>
              <a:rPr lang="de-DE" dirty="0" err="1" smtClean="0"/>
              <a:t>Quali</a:t>
            </a:r>
            <a:r>
              <a:rPr lang="de-DE" dirty="0" smtClean="0"/>
              <a:t>/Bildung</a:t>
            </a:r>
          </a:p>
          <a:p>
            <a:pPr lvl="1"/>
            <a:r>
              <a:rPr lang="de-DE" dirty="0"/>
              <a:t>r</a:t>
            </a:r>
            <a:r>
              <a:rPr lang="de-DE" dirty="0" smtClean="0"/>
              <a:t>egionale Vernetzung unterstützen</a:t>
            </a:r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Wünsche der Betriebsräte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968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2" y="223113"/>
            <a:ext cx="8642349" cy="454025"/>
          </a:xfrm>
        </p:spPr>
        <p:txBody>
          <a:bodyPr/>
          <a:lstStyle/>
          <a:p>
            <a:r>
              <a:rPr lang="de-DE" dirty="0" smtClean="0"/>
              <a:t>Erkenntnisse &amp; Schlussfolgerungen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1889714"/>
            <a:ext cx="8642349" cy="2652617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Wie kann </a:t>
            </a:r>
            <a:r>
              <a:rPr lang="de-DE" b="1" dirty="0" smtClean="0"/>
              <a:t>proaktives Handeln </a:t>
            </a:r>
            <a:r>
              <a:rPr lang="de-DE" dirty="0" smtClean="0"/>
              <a:t>von</a:t>
            </a:r>
            <a:r>
              <a:rPr lang="de-DE" b="1" dirty="0" smtClean="0"/>
              <a:t> BR </a:t>
            </a:r>
            <a:r>
              <a:rPr lang="de-DE" dirty="0" smtClean="0"/>
              <a:t>in Sachen Personalentwicklung gefördert werden? </a:t>
            </a:r>
          </a:p>
          <a:p>
            <a:r>
              <a:rPr lang="de-DE" b="1" dirty="0" smtClean="0"/>
              <a:t>Zukunftskompetenzen</a:t>
            </a:r>
            <a:r>
              <a:rPr lang="de-DE" dirty="0" smtClean="0"/>
              <a:t>: oft nicht klar, wo die Reise hingeht</a:t>
            </a:r>
          </a:p>
          <a:p>
            <a:pPr lvl="1"/>
            <a:r>
              <a:rPr lang="de-DE" dirty="0"/>
              <a:t>d</a:t>
            </a:r>
            <a:r>
              <a:rPr lang="de-DE" dirty="0" smtClean="0"/>
              <a:t>azu in einigen Betrieben </a:t>
            </a:r>
            <a:r>
              <a:rPr lang="de-DE" b="1" dirty="0" smtClean="0"/>
              <a:t>Qualifizierungsmatrizen</a:t>
            </a:r>
            <a:r>
              <a:rPr lang="de-DE" dirty="0" smtClean="0"/>
              <a:t> als Instrument eingesetzt</a:t>
            </a:r>
          </a:p>
          <a:p>
            <a:pPr lvl="1"/>
            <a:r>
              <a:rPr lang="de-DE" dirty="0" smtClean="0"/>
              <a:t>Wie kann man systematischer mit diesem Instrument arbeiten und es auch für KMU anwendbar machen?</a:t>
            </a:r>
          </a:p>
          <a:p>
            <a:r>
              <a:rPr lang="de-DE" dirty="0" smtClean="0"/>
              <a:t>Wie können </a:t>
            </a:r>
            <a:r>
              <a:rPr lang="de-DE" b="1" dirty="0" smtClean="0"/>
              <a:t>Zeiten für WB</a:t>
            </a:r>
            <a:r>
              <a:rPr lang="de-DE" dirty="0" smtClean="0"/>
              <a:t> ermöglicht und abgesichert werden?</a:t>
            </a:r>
          </a:p>
          <a:p>
            <a:r>
              <a:rPr lang="de-DE" dirty="0" smtClean="0"/>
              <a:t>Was wäre zu tun, um die </a:t>
            </a:r>
            <a:r>
              <a:rPr lang="de-DE" b="1" dirty="0" smtClean="0"/>
              <a:t>Zusammenarbeit von BR und regionalen Akteuren </a:t>
            </a:r>
            <a:r>
              <a:rPr lang="de-DE" dirty="0" smtClean="0"/>
              <a:t>(u.a. BA) zu stärken?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1" y="1270660"/>
            <a:ext cx="8642349" cy="495300"/>
          </a:xfrm>
        </p:spPr>
        <p:txBody>
          <a:bodyPr/>
          <a:lstStyle/>
          <a:p>
            <a:r>
              <a:rPr lang="de-DE" dirty="0" smtClean="0"/>
              <a:t>Aufgeworfene Fragen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4063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822" y="223113"/>
            <a:ext cx="8642349" cy="454025"/>
          </a:xfrm>
        </p:spPr>
        <p:txBody>
          <a:bodyPr/>
          <a:lstStyle/>
          <a:p>
            <a:r>
              <a:rPr lang="de-DE" dirty="0" smtClean="0"/>
              <a:t>Erkenntnisse &amp; Schlussfolgerungen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951" y="1540091"/>
            <a:ext cx="8642349" cy="2560089"/>
          </a:xfrm>
        </p:spPr>
        <p:txBody>
          <a:bodyPr>
            <a:normAutofit fontScale="85000" lnSpcReduction="10000"/>
          </a:bodyPr>
          <a:lstStyle/>
          <a:p>
            <a:pPr marL="1350" indent="0">
              <a:buNone/>
            </a:pPr>
            <a:endParaRPr lang="de-DE" dirty="0" smtClean="0"/>
          </a:p>
          <a:p>
            <a:r>
              <a:rPr lang="de-DE" b="1" dirty="0" smtClean="0"/>
              <a:t>BR unterstützen</a:t>
            </a:r>
            <a:r>
              <a:rPr lang="de-DE" dirty="0" smtClean="0"/>
              <a:t>, </a:t>
            </a:r>
            <a:r>
              <a:rPr lang="de-DE" b="1" dirty="0"/>
              <a:t>Strategien</a:t>
            </a:r>
            <a:r>
              <a:rPr lang="de-DE" dirty="0"/>
              <a:t> zur Personalentwicklung &amp; Fachkräftesicherung </a:t>
            </a:r>
            <a:r>
              <a:rPr lang="de-DE" b="1" dirty="0" smtClean="0"/>
              <a:t>proaktiv</a:t>
            </a:r>
            <a:r>
              <a:rPr lang="de-DE" dirty="0" smtClean="0"/>
              <a:t> </a:t>
            </a:r>
            <a:r>
              <a:rPr lang="de-DE" b="1" dirty="0" smtClean="0"/>
              <a:t>einzufordern</a:t>
            </a:r>
            <a:r>
              <a:rPr lang="de-DE" dirty="0" smtClean="0"/>
              <a:t> </a:t>
            </a:r>
            <a:r>
              <a:rPr lang="de-DE" dirty="0"/>
              <a:t>bzw. zu </a:t>
            </a:r>
            <a:r>
              <a:rPr lang="de-DE" dirty="0" smtClean="0"/>
              <a:t>entwickeln</a:t>
            </a:r>
          </a:p>
          <a:p>
            <a:pPr lvl="1"/>
            <a:r>
              <a:rPr lang="de-DE" b="1" dirty="0" smtClean="0"/>
              <a:t>WB-Mentor*innen</a:t>
            </a:r>
            <a:r>
              <a:rPr lang="de-DE" dirty="0" smtClean="0"/>
              <a:t> (WBM) als </a:t>
            </a:r>
            <a:r>
              <a:rPr lang="de-DE" b="1" dirty="0" smtClean="0"/>
              <a:t>Schlüsselfiguren</a:t>
            </a:r>
          </a:p>
          <a:p>
            <a:pPr lvl="1"/>
            <a:r>
              <a:rPr lang="de-DE" dirty="0" smtClean="0"/>
              <a:t>Erfahrungen und </a:t>
            </a:r>
            <a:r>
              <a:rPr lang="de-DE" b="1" dirty="0" smtClean="0"/>
              <a:t>Handlungsansätze</a:t>
            </a:r>
            <a:r>
              <a:rPr lang="de-DE" dirty="0" smtClean="0"/>
              <a:t> aus WBM-Projekt </a:t>
            </a:r>
            <a:r>
              <a:rPr lang="de-DE" b="1" dirty="0" smtClean="0"/>
              <a:t>dauerhaft</a:t>
            </a:r>
            <a:r>
              <a:rPr lang="de-DE" dirty="0" smtClean="0"/>
              <a:t> in den Betrieben verankern </a:t>
            </a:r>
          </a:p>
          <a:p>
            <a:r>
              <a:rPr lang="de-DE" dirty="0"/>
              <a:t>Unterstützung von BR </a:t>
            </a:r>
            <a:r>
              <a:rPr lang="de-DE" b="1" dirty="0"/>
              <a:t>in Konfliktsituationen, WB als Mittel zu nutzen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Welche Formate, Handreichungen und Schulungen könnten hierfür nützlich sein</a:t>
            </a:r>
            <a:r>
              <a:rPr lang="de-DE" dirty="0" smtClean="0"/>
              <a:t>?</a:t>
            </a:r>
            <a:endParaRPr lang="de-DE" b="1" dirty="0" smtClean="0"/>
          </a:p>
          <a:p>
            <a:r>
              <a:rPr lang="de-DE" dirty="0" smtClean="0"/>
              <a:t>BR stärken, </a:t>
            </a:r>
            <a:r>
              <a:rPr lang="de-DE" b="1" dirty="0" smtClean="0"/>
              <a:t>sozialer Selektivität entgegenzuwirken </a:t>
            </a:r>
          </a:p>
          <a:p>
            <a:pPr lvl="2"/>
            <a:r>
              <a:rPr lang="de-DE" b="1" dirty="0" smtClean="0"/>
              <a:t>Best Practice-Transfer </a:t>
            </a:r>
            <a:r>
              <a:rPr lang="de-DE" dirty="0" smtClean="0"/>
              <a:t>WB-Angebote für Produktionsbeschäftigte, für </a:t>
            </a:r>
            <a:r>
              <a:rPr lang="de-DE" dirty="0" err="1" smtClean="0"/>
              <a:t>Un</a:t>
            </a:r>
            <a:r>
              <a:rPr lang="de-DE" dirty="0" smtClean="0"/>
              <a:t>-/Angelernte, digitale Teilhabe aller etc.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1" y="1270660"/>
            <a:ext cx="8642349" cy="495300"/>
          </a:xfrm>
        </p:spPr>
        <p:txBody>
          <a:bodyPr/>
          <a:lstStyle/>
          <a:p>
            <a:r>
              <a:rPr lang="de-DE" dirty="0" smtClean="0"/>
              <a:t>Ableitungen für Handlungsbedarf (I)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7824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Erkenntnisse &amp; Schlussfolgerungen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4701" y="1759432"/>
            <a:ext cx="8642349" cy="2772657"/>
          </a:xfrm>
        </p:spPr>
        <p:txBody>
          <a:bodyPr>
            <a:normAutofit lnSpcReduction="10000"/>
          </a:bodyPr>
          <a:lstStyle/>
          <a:p>
            <a:pPr lvl="1"/>
            <a:r>
              <a:rPr lang="de-DE" b="1" dirty="0" smtClean="0"/>
              <a:t>Nutzung Fördermittel:</a:t>
            </a:r>
            <a:r>
              <a:rPr lang="de-DE" dirty="0" smtClean="0"/>
              <a:t>	</a:t>
            </a:r>
          </a:p>
          <a:p>
            <a:pPr lvl="2"/>
            <a:r>
              <a:rPr lang="de-DE" dirty="0" smtClean="0"/>
              <a:t>Anregung BR zur Zusammenarbeit mit den lokalen Arbeitsagenturen</a:t>
            </a:r>
          </a:p>
          <a:p>
            <a:pPr lvl="2"/>
            <a:r>
              <a:rPr lang="de-DE" dirty="0" smtClean="0"/>
              <a:t>Unterstützung bei Entwicklung + Zertifizierung passgenauer Angebote in Zusammenarbeit mit lokalen Akteuren (Hochschulen, IHK </a:t>
            </a:r>
            <a:r>
              <a:rPr lang="de-DE" dirty="0" err="1" smtClean="0"/>
              <a:t>etc</a:t>
            </a:r>
            <a:r>
              <a:rPr lang="de-DE" dirty="0" smtClean="0"/>
              <a:t>)</a:t>
            </a:r>
          </a:p>
          <a:p>
            <a:pPr lvl="1"/>
            <a:r>
              <a:rPr lang="de-DE" b="1" dirty="0" smtClean="0"/>
              <a:t>Digitale Lernplattformen</a:t>
            </a:r>
            <a:r>
              <a:rPr lang="de-DE" dirty="0" smtClean="0"/>
              <a:t>: </a:t>
            </a:r>
          </a:p>
          <a:p>
            <a:pPr lvl="3"/>
            <a:r>
              <a:rPr lang="de-DE" dirty="0" smtClean="0"/>
              <a:t>Sensibilisierung von BR für Chancen, aber auch Risiken</a:t>
            </a:r>
          </a:p>
          <a:p>
            <a:pPr lvl="3"/>
            <a:r>
              <a:rPr lang="de-DE" dirty="0" smtClean="0"/>
              <a:t>Fragen des Zugangs für Produktionsbeschäftigte</a:t>
            </a:r>
          </a:p>
          <a:p>
            <a:pPr lvl="3"/>
            <a:r>
              <a:rPr lang="de-DE" dirty="0" smtClean="0"/>
              <a:t>Entwicklung von Handlungsempfehlungen zur Nutzung digitaler Lernplattformen in der betrieblichen WB</a:t>
            </a:r>
          </a:p>
          <a:p>
            <a:pPr marL="306900" lvl="1" indent="0">
              <a:buNone/>
            </a:pPr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06680" y="1206576"/>
            <a:ext cx="8642349" cy="546541"/>
          </a:xfrm>
        </p:spPr>
        <p:txBody>
          <a:bodyPr/>
          <a:lstStyle/>
          <a:p>
            <a:r>
              <a:rPr lang="de-DE" dirty="0"/>
              <a:t>Ableitungen für Handlungsbedarf (</a:t>
            </a:r>
            <a:r>
              <a:rPr lang="de-DE" dirty="0" smtClean="0"/>
              <a:t>II)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6399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Erkenntnisse &amp; Schlussfolgerungen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4701" y="1759432"/>
            <a:ext cx="8642349" cy="2772657"/>
          </a:xfrm>
        </p:spPr>
        <p:txBody>
          <a:bodyPr>
            <a:normAutofit/>
          </a:bodyPr>
          <a:lstStyle/>
          <a:p>
            <a:pPr lvl="1"/>
            <a:r>
              <a:rPr lang="de-DE" b="1" dirty="0" smtClean="0"/>
              <a:t>Zeit als größte Hürde </a:t>
            </a:r>
            <a:r>
              <a:rPr lang="de-DE" dirty="0" smtClean="0"/>
              <a:t>für betriebliche Weiterbildung:	</a:t>
            </a:r>
          </a:p>
          <a:p>
            <a:pPr lvl="2"/>
            <a:r>
              <a:rPr lang="de-DE" b="1" dirty="0"/>
              <a:t>b</a:t>
            </a:r>
            <a:r>
              <a:rPr lang="de-DE" b="1" dirty="0" smtClean="0"/>
              <a:t>etriebliche + tarifliche Konzepte </a:t>
            </a:r>
            <a:r>
              <a:rPr lang="de-DE" dirty="0" smtClean="0"/>
              <a:t>und Strategien für </a:t>
            </a:r>
            <a:r>
              <a:rPr lang="de-DE" b="1" dirty="0" smtClean="0"/>
              <a:t>WB-Zeiten</a:t>
            </a:r>
            <a:r>
              <a:rPr lang="de-DE" dirty="0" smtClean="0"/>
              <a:t> entwickeln</a:t>
            </a:r>
          </a:p>
          <a:p>
            <a:pPr lvl="2"/>
            <a:r>
              <a:rPr lang="de-DE" b="1" dirty="0" smtClean="0"/>
              <a:t>Transfer Best Practices </a:t>
            </a:r>
            <a:r>
              <a:rPr lang="de-DE" dirty="0" smtClean="0"/>
              <a:t>organisieren</a:t>
            </a:r>
          </a:p>
          <a:p>
            <a:pPr lvl="2"/>
            <a:r>
              <a:rPr lang="de-DE" b="1" dirty="0" smtClean="0"/>
              <a:t>Gesetzliche Ebene</a:t>
            </a:r>
            <a:r>
              <a:rPr lang="de-DE" dirty="0" smtClean="0"/>
              <a:t>: </a:t>
            </a:r>
          </a:p>
          <a:p>
            <a:pPr lvl="3"/>
            <a:r>
              <a:rPr lang="de-DE" b="1" dirty="0" smtClean="0"/>
              <a:t>Stärkung von Zeitansprüchen </a:t>
            </a:r>
            <a:r>
              <a:rPr lang="de-DE" dirty="0" smtClean="0"/>
              <a:t>durch </a:t>
            </a:r>
            <a:r>
              <a:rPr lang="de-DE" dirty="0" err="1" smtClean="0"/>
              <a:t>Bildungs</a:t>
            </a:r>
            <a:r>
              <a:rPr lang="de-DE" dirty="0" smtClean="0"/>
              <a:t>(teil)zeit und Qualifizierungsgeld</a:t>
            </a:r>
          </a:p>
          <a:p>
            <a:pPr lvl="3"/>
            <a:r>
              <a:rPr lang="de-DE" dirty="0" smtClean="0"/>
              <a:t>Druck auf Gesetzgeber </a:t>
            </a:r>
          </a:p>
          <a:p>
            <a:pPr lvl="1"/>
            <a:endParaRPr lang="de-DE" dirty="0" smtClean="0"/>
          </a:p>
          <a:p>
            <a:pPr marL="306900" lvl="1" indent="0">
              <a:buNone/>
            </a:pP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3" y="1263340"/>
            <a:ext cx="8642349" cy="357355"/>
          </a:xfrm>
        </p:spPr>
        <p:txBody>
          <a:bodyPr/>
          <a:lstStyle/>
          <a:p>
            <a:r>
              <a:rPr lang="de-DE" dirty="0"/>
              <a:t>Ableitungen für Handlungsbedarf (</a:t>
            </a:r>
            <a:r>
              <a:rPr lang="de-DE" dirty="0" smtClean="0"/>
              <a:t>III)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862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Ziel der Fallstudien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Relevanz von </a:t>
            </a:r>
            <a:r>
              <a:rPr lang="de-DE" b="1" dirty="0" smtClean="0"/>
              <a:t>Weiterbildung </a:t>
            </a:r>
            <a:r>
              <a:rPr lang="de-DE" dirty="0" smtClean="0"/>
              <a:t>(WB) </a:t>
            </a:r>
            <a:r>
              <a:rPr lang="de-DE" dirty="0"/>
              <a:t>steigt im Zeichen der </a:t>
            </a:r>
            <a:r>
              <a:rPr lang="de-DE" dirty="0" smtClean="0"/>
              <a:t>Transformation</a:t>
            </a:r>
          </a:p>
          <a:p>
            <a:r>
              <a:rPr lang="de-DE" b="1" dirty="0" smtClean="0"/>
              <a:t>Forschungslücke</a:t>
            </a:r>
            <a:r>
              <a:rPr lang="de-DE" smtClean="0"/>
              <a:t>: analytischer </a:t>
            </a:r>
            <a:r>
              <a:rPr lang="de-DE" dirty="0" smtClean="0"/>
              <a:t>Blick auf betriebliche Beispiele mit Blick auf Erfolgsfaktoren </a:t>
            </a:r>
            <a:r>
              <a:rPr lang="de-DE" dirty="0"/>
              <a:t>und </a:t>
            </a:r>
            <a:r>
              <a:rPr lang="de-DE" dirty="0" smtClean="0"/>
              <a:t>Hindernisse</a:t>
            </a:r>
          </a:p>
          <a:p>
            <a:r>
              <a:rPr lang="de-DE" b="1" dirty="0" smtClean="0"/>
              <a:t>Ziel(e)</a:t>
            </a:r>
            <a:r>
              <a:rPr lang="de-DE" dirty="0" smtClean="0"/>
              <a:t>:</a:t>
            </a:r>
          </a:p>
          <a:p>
            <a:pPr lvl="1"/>
            <a:r>
              <a:rPr lang="de-DE" b="1" dirty="0" smtClean="0"/>
              <a:t>Analyse</a:t>
            </a:r>
            <a:r>
              <a:rPr lang="de-DE" dirty="0" smtClean="0"/>
              <a:t> von </a:t>
            </a:r>
            <a:r>
              <a:rPr lang="de-DE" b="1" dirty="0" err="1" smtClean="0"/>
              <a:t>Gelingensbedingungen</a:t>
            </a:r>
            <a:r>
              <a:rPr lang="de-DE" dirty="0" smtClean="0"/>
              <a:t> betrieblicher Weiterbildung</a:t>
            </a:r>
            <a:endParaRPr lang="de-DE" b="1" dirty="0" smtClean="0"/>
          </a:p>
          <a:p>
            <a:pPr lvl="1"/>
            <a:r>
              <a:rPr lang="de-DE" b="1" dirty="0" smtClean="0"/>
              <a:t>Transfer</a:t>
            </a:r>
            <a:r>
              <a:rPr lang="de-DE" dirty="0" smtClean="0"/>
              <a:t>: Verallgemeinerung von </a:t>
            </a:r>
            <a:r>
              <a:rPr lang="de-DE" dirty="0"/>
              <a:t>B</a:t>
            </a:r>
            <a:r>
              <a:rPr lang="de-DE" dirty="0" smtClean="0"/>
              <a:t>est Practices</a:t>
            </a:r>
          </a:p>
          <a:p>
            <a:pPr lvl="1"/>
            <a:r>
              <a:rPr lang="de-DE" b="1" dirty="0"/>
              <a:t>p</a:t>
            </a:r>
            <a:r>
              <a:rPr lang="de-DE" b="1" dirty="0" smtClean="0"/>
              <a:t>olitisch-strategische Schlussfolgerungen</a:t>
            </a:r>
            <a:r>
              <a:rPr lang="de-DE" dirty="0" smtClean="0"/>
              <a:t> für betriebliche, tarifliche und politische Aktivitäten der IG Metall beim Thema Weiterbildung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Intention &amp; Relevanz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834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Vielen Dank für Eure Aufmerksamkeit!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481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Vorgehen &amp; Fallauswahl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3" y="1024718"/>
            <a:ext cx="8642349" cy="3538815"/>
          </a:xfrm>
        </p:spPr>
        <p:txBody>
          <a:bodyPr>
            <a:normAutofit fontScale="85000" lnSpcReduction="20000"/>
          </a:bodyPr>
          <a:lstStyle/>
          <a:p>
            <a:r>
              <a:rPr lang="de-DE" b="1" dirty="0" smtClean="0"/>
              <a:t>Identifikation </a:t>
            </a:r>
            <a:r>
              <a:rPr lang="de-DE" b="1" dirty="0"/>
              <a:t>von betrieblichen Beispielen </a:t>
            </a:r>
            <a:endParaRPr lang="de-DE" b="1" dirty="0" smtClean="0"/>
          </a:p>
          <a:p>
            <a:pPr lvl="1"/>
            <a:r>
              <a:rPr lang="de-DE" dirty="0" smtClean="0"/>
              <a:t>durch Literatursichtung	</a:t>
            </a:r>
          </a:p>
          <a:p>
            <a:pPr lvl="1"/>
            <a:r>
              <a:rPr lang="de-DE" dirty="0" smtClean="0"/>
              <a:t>über Weiterbildungs-Coaches </a:t>
            </a:r>
            <a:r>
              <a:rPr lang="de-DE" dirty="0"/>
              <a:t>in den </a:t>
            </a:r>
            <a:r>
              <a:rPr lang="de-DE" dirty="0" smtClean="0"/>
              <a:t>Bezirken	</a:t>
            </a:r>
          </a:p>
          <a:p>
            <a:pPr lvl="1"/>
            <a:r>
              <a:rPr lang="de-DE" dirty="0" smtClean="0"/>
              <a:t>über </a:t>
            </a:r>
            <a:r>
              <a:rPr lang="de-DE" dirty="0"/>
              <a:t>einzelne Bevollmächtigte</a:t>
            </a:r>
          </a:p>
          <a:p>
            <a:r>
              <a:rPr lang="de-DE" b="1" dirty="0" smtClean="0"/>
              <a:t>Auswahlkriterien</a:t>
            </a:r>
          </a:p>
          <a:p>
            <a:pPr lvl="1"/>
            <a:r>
              <a:rPr lang="de-DE" dirty="0" smtClean="0"/>
              <a:t>im </a:t>
            </a:r>
            <a:r>
              <a:rPr lang="de-DE" dirty="0"/>
              <a:t>Betrieb läuft etwas Interessantes in Sachen </a:t>
            </a:r>
            <a:r>
              <a:rPr lang="de-DE" dirty="0" smtClean="0"/>
              <a:t>WB (innovative WB-Initiative oder zur </a:t>
            </a:r>
            <a:r>
              <a:rPr lang="de-DE" dirty="0"/>
              <a:t>Bewältigung der </a:t>
            </a:r>
            <a:r>
              <a:rPr lang="de-DE" dirty="0" smtClean="0"/>
              <a:t>Transformation)</a:t>
            </a:r>
          </a:p>
          <a:p>
            <a:pPr lvl="1"/>
            <a:r>
              <a:rPr lang="de-DE" dirty="0" smtClean="0"/>
              <a:t>Betriebsräte </a:t>
            </a:r>
            <a:r>
              <a:rPr lang="de-DE" dirty="0"/>
              <a:t>haben sich beim Thema WB auf den Weg gemacht</a:t>
            </a:r>
          </a:p>
          <a:p>
            <a:r>
              <a:rPr lang="de-DE" b="1" dirty="0" smtClean="0"/>
              <a:t>Vermittlung </a:t>
            </a:r>
            <a:r>
              <a:rPr lang="de-DE" b="1" dirty="0"/>
              <a:t>der Interviewpartner*innen</a:t>
            </a:r>
            <a:r>
              <a:rPr lang="de-DE" dirty="0"/>
              <a:t>: über WB-Coaches bzw. </a:t>
            </a:r>
            <a:r>
              <a:rPr lang="de-DE" dirty="0" err="1"/>
              <a:t>Bevos</a:t>
            </a:r>
            <a:r>
              <a:rPr lang="de-DE" dirty="0"/>
              <a:t>; i.d.R. </a:t>
            </a:r>
            <a:r>
              <a:rPr lang="de-DE" dirty="0" smtClean="0"/>
              <a:t>BR-Vorsitzende </a:t>
            </a:r>
            <a:r>
              <a:rPr lang="de-DE" dirty="0"/>
              <a:t>und/oder auf Seiten BR federführend bei WB-Initiative </a:t>
            </a:r>
          </a:p>
          <a:p>
            <a:r>
              <a:rPr lang="de-DE" b="1" dirty="0" smtClean="0"/>
              <a:t>Vorgehen </a:t>
            </a:r>
            <a:r>
              <a:rPr lang="de-DE" b="1" dirty="0"/>
              <a:t>bei den </a:t>
            </a:r>
            <a:r>
              <a:rPr lang="de-DE" b="1" dirty="0" smtClean="0"/>
              <a:t>Interviews</a:t>
            </a:r>
            <a:r>
              <a:rPr lang="de-DE" dirty="0" smtClean="0"/>
              <a:t>: </a:t>
            </a:r>
            <a:r>
              <a:rPr lang="de-DE" dirty="0"/>
              <a:t>digital, mithilfe Leitfaden, Transkription, </a:t>
            </a:r>
            <a:r>
              <a:rPr lang="de-DE" dirty="0" smtClean="0"/>
              <a:t>Auswertung </a:t>
            </a:r>
            <a:r>
              <a:rPr lang="de-DE" dirty="0"/>
              <a:t>mit </a:t>
            </a:r>
            <a:r>
              <a:rPr lang="de-DE" dirty="0" err="1" smtClean="0"/>
              <a:t>MaxQDA</a:t>
            </a:r>
            <a:endParaRPr lang="de-DE" dirty="0" smtClean="0"/>
          </a:p>
          <a:p>
            <a:r>
              <a:rPr lang="de-DE" b="1" dirty="0" smtClean="0"/>
              <a:t>15 Interviews </a:t>
            </a:r>
            <a:r>
              <a:rPr lang="de-DE" dirty="0" smtClean="0"/>
              <a:t>im Zeitraum Juni bis Oktober 2022</a:t>
            </a:r>
            <a:endParaRPr lang="de-DE" dirty="0"/>
          </a:p>
          <a:p>
            <a:r>
              <a:rPr lang="de-DE" dirty="0" smtClean="0"/>
              <a:t>Erstellung </a:t>
            </a:r>
            <a:r>
              <a:rPr lang="de-DE" dirty="0"/>
              <a:t>von </a:t>
            </a:r>
            <a:r>
              <a:rPr lang="de-DE" b="1" dirty="0"/>
              <a:t>Betriebsporträts</a:t>
            </a:r>
            <a:r>
              <a:rPr lang="de-DE" dirty="0"/>
              <a:t> </a:t>
            </a:r>
            <a:r>
              <a:rPr lang="de-DE" dirty="0" smtClean="0"/>
              <a:t>auf </a:t>
            </a:r>
            <a:r>
              <a:rPr lang="de-DE" dirty="0"/>
              <a:t>Basis </a:t>
            </a:r>
            <a:r>
              <a:rPr lang="de-DE" dirty="0" smtClean="0"/>
              <a:t>Interviews und </a:t>
            </a:r>
            <a:r>
              <a:rPr lang="de-DE" b="1" dirty="0"/>
              <a:t>vergleichende </a:t>
            </a:r>
            <a:r>
              <a:rPr lang="de-DE" b="1" dirty="0" smtClean="0"/>
              <a:t>Analyse </a:t>
            </a:r>
            <a:r>
              <a:rPr lang="de-DE" dirty="0" smtClean="0"/>
              <a:t>(Ergebnisse in dieser Präsentation)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066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184" y="248727"/>
            <a:ext cx="8642349" cy="454025"/>
          </a:xfrm>
        </p:spPr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01544" y="651795"/>
            <a:ext cx="8642349" cy="495300"/>
          </a:xfrm>
        </p:spPr>
        <p:txBody>
          <a:bodyPr/>
          <a:lstStyle/>
          <a:p>
            <a:r>
              <a:rPr lang="de-DE" dirty="0" smtClean="0"/>
              <a:t>Ausgangssituation &amp; Transformationsherausforderungen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4220561" y="1195007"/>
            <a:ext cx="4647971" cy="32624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250" u="sng" dirty="0" smtClean="0">
                <a:solidFill>
                  <a:srgbClr val="3C3C3B"/>
                </a:solidFill>
              </a:rPr>
              <a:t>Untersuchte Betriebe: </a:t>
            </a:r>
          </a:p>
          <a:p>
            <a:pPr marL="285750" indent="-285750">
              <a:buFontTx/>
              <a:buChar char="-"/>
            </a:pPr>
            <a:r>
              <a:rPr lang="de-DE" sz="1250" dirty="0">
                <a:solidFill>
                  <a:srgbClr val="3C3C3B"/>
                </a:solidFill>
              </a:rPr>
              <a:t>f</a:t>
            </a:r>
            <a:r>
              <a:rPr lang="de-DE" sz="1250" dirty="0" smtClean="0">
                <a:solidFill>
                  <a:srgbClr val="3C3C3B"/>
                </a:solidFill>
              </a:rPr>
              <a:t>ast alle </a:t>
            </a:r>
            <a:r>
              <a:rPr lang="de-DE" sz="1250" b="1" dirty="0" smtClean="0">
                <a:solidFill>
                  <a:srgbClr val="3C3C3B"/>
                </a:solidFill>
              </a:rPr>
              <a:t>Großbetriebe</a:t>
            </a:r>
            <a:r>
              <a:rPr lang="de-DE" sz="1250" dirty="0" smtClean="0">
                <a:solidFill>
                  <a:srgbClr val="3C3C3B"/>
                </a:solidFill>
              </a:rPr>
              <a:t>, </a:t>
            </a:r>
            <a:r>
              <a:rPr lang="de-DE" sz="1250" dirty="0">
                <a:solidFill>
                  <a:srgbClr val="3C3C3B"/>
                </a:solidFill>
              </a:rPr>
              <a:t>häufig eingebunden in </a:t>
            </a:r>
            <a:r>
              <a:rPr lang="de-DE" sz="1250" b="1" dirty="0" smtClean="0">
                <a:solidFill>
                  <a:srgbClr val="3C3C3B"/>
                </a:solidFill>
              </a:rPr>
              <a:t>Konzern</a:t>
            </a:r>
            <a:r>
              <a:rPr lang="de-DE" sz="1250" dirty="0" smtClean="0">
                <a:solidFill>
                  <a:srgbClr val="3C3C3B"/>
                </a:solidFill>
              </a:rPr>
              <a:t>strukturen</a:t>
            </a:r>
          </a:p>
          <a:p>
            <a:pPr marL="285750" indent="-285750">
              <a:buFontTx/>
              <a:buChar char="-"/>
            </a:pPr>
            <a:r>
              <a:rPr lang="de-DE" sz="1250" dirty="0" smtClean="0">
                <a:solidFill>
                  <a:srgbClr val="3C3C3B"/>
                </a:solidFill>
              </a:rPr>
              <a:t>i.d.R</a:t>
            </a:r>
            <a:r>
              <a:rPr lang="de-DE" sz="1250" dirty="0">
                <a:solidFill>
                  <a:srgbClr val="3C3C3B"/>
                </a:solidFill>
              </a:rPr>
              <a:t>. </a:t>
            </a:r>
            <a:r>
              <a:rPr lang="de-DE" sz="1250" b="1" dirty="0">
                <a:solidFill>
                  <a:srgbClr val="3C3C3B"/>
                </a:solidFill>
              </a:rPr>
              <a:t>hoher Anteil von Produktionsbeschäftigten </a:t>
            </a:r>
            <a:r>
              <a:rPr lang="de-DE" sz="1250" dirty="0">
                <a:solidFill>
                  <a:srgbClr val="3C3C3B"/>
                </a:solidFill>
              </a:rPr>
              <a:t>auf dem mittleren Qualifikationsniveau (</a:t>
            </a:r>
            <a:r>
              <a:rPr lang="de-DE" sz="1250" dirty="0" smtClean="0">
                <a:solidFill>
                  <a:srgbClr val="3C3C3B"/>
                </a:solidFill>
              </a:rPr>
              <a:t>Facharbeit), zwei Betriebe mit hohem Akademikeranteil</a:t>
            </a:r>
          </a:p>
          <a:p>
            <a:pPr marL="285750" indent="-285750">
              <a:buFontTx/>
              <a:buChar char="-"/>
            </a:pPr>
            <a:r>
              <a:rPr lang="de-DE" sz="1250" b="1" dirty="0" err="1" smtClean="0">
                <a:solidFill>
                  <a:srgbClr val="3C3C3B"/>
                </a:solidFill>
              </a:rPr>
              <a:t>Dekarbonisierung</a:t>
            </a:r>
            <a:r>
              <a:rPr lang="de-DE" sz="1250" dirty="0" smtClean="0">
                <a:solidFill>
                  <a:srgbClr val="3C3C3B"/>
                </a:solidFill>
              </a:rPr>
              <a:t> </a:t>
            </a:r>
            <a:r>
              <a:rPr lang="de-DE" sz="1250" dirty="0">
                <a:solidFill>
                  <a:srgbClr val="3C3C3B"/>
                </a:solidFill>
              </a:rPr>
              <a:t>vor allem für </a:t>
            </a:r>
            <a:r>
              <a:rPr lang="de-DE" sz="1250" dirty="0" smtClean="0">
                <a:solidFill>
                  <a:srgbClr val="3C3C3B"/>
                </a:solidFill>
              </a:rPr>
              <a:t>Betriebe aus </a:t>
            </a:r>
            <a:r>
              <a:rPr lang="de-DE" sz="1250" b="1" dirty="0" smtClean="0">
                <a:solidFill>
                  <a:srgbClr val="3C3C3B"/>
                </a:solidFill>
              </a:rPr>
              <a:t>Straßenfahrzeugbau</a:t>
            </a:r>
            <a:r>
              <a:rPr lang="de-DE" sz="1250" dirty="0" smtClean="0">
                <a:solidFill>
                  <a:srgbClr val="3C3C3B"/>
                </a:solidFill>
              </a:rPr>
              <a:t> (grün; OEM und Zulieferer) Herausforderung, in </a:t>
            </a:r>
            <a:r>
              <a:rPr lang="de-DE" sz="1250" b="1" dirty="0" smtClean="0">
                <a:solidFill>
                  <a:srgbClr val="3C3C3B"/>
                </a:solidFill>
              </a:rPr>
              <a:t>Maschinenbau- und Elektrobetrieben </a:t>
            </a:r>
            <a:r>
              <a:rPr lang="de-DE" sz="1250" dirty="0" smtClean="0">
                <a:solidFill>
                  <a:srgbClr val="3C3C3B"/>
                </a:solidFill>
              </a:rPr>
              <a:t>(blau) </a:t>
            </a:r>
            <a:r>
              <a:rPr lang="de-DE" sz="1250" dirty="0">
                <a:solidFill>
                  <a:srgbClr val="3C3C3B"/>
                </a:solidFill>
              </a:rPr>
              <a:t>eher </a:t>
            </a:r>
            <a:r>
              <a:rPr lang="de-DE" sz="1250" b="1" dirty="0" smtClean="0">
                <a:solidFill>
                  <a:srgbClr val="3C3C3B"/>
                </a:solidFill>
              </a:rPr>
              <a:t>Digitalisierung</a:t>
            </a:r>
          </a:p>
          <a:p>
            <a:pPr marL="285750" indent="-285750">
              <a:buFontTx/>
              <a:buChar char="-"/>
            </a:pPr>
            <a:r>
              <a:rPr lang="de-DE" sz="1250" dirty="0" smtClean="0">
                <a:solidFill>
                  <a:srgbClr val="3C3C3B"/>
                </a:solidFill>
              </a:rPr>
              <a:t>In </a:t>
            </a:r>
            <a:r>
              <a:rPr lang="de-DE" sz="1250" dirty="0">
                <a:solidFill>
                  <a:srgbClr val="3C3C3B"/>
                </a:solidFill>
              </a:rPr>
              <a:t>5 </a:t>
            </a:r>
            <a:r>
              <a:rPr lang="de-DE" sz="1250" dirty="0" smtClean="0">
                <a:solidFill>
                  <a:srgbClr val="3C3C3B"/>
                </a:solidFill>
              </a:rPr>
              <a:t>Betrieben </a:t>
            </a:r>
            <a:r>
              <a:rPr lang="de-DE" sz="1250" b="1" dirty="0">
                <a:solidFill>
                  <a:srgbClr val="3C3C3B"/>
                </a:solidFill>
              </a:rPr>
              <a:t>Fachkräftemangel</a:t>
            </a:r>
            <a:r>
              <a:rPr lang="de-DE" sz="1250" dirty="0">
                <a:solidFill>
                  <a:srgbClr val="3C3C3B"/>
                </a:solidFill>
              </a:rPr>
              <a:t> als Herausforderung benannt (v.a. in Provinz in Ost </a:t>
            </a:r>
            <a:r>
              <a:rPr lang="de-DE" sz="1250" dirty="0" smtClean="0">
                <a:solidFill>
                  <a:srgbClr val="3C3C3B"/>
                </a:solidFill>
              </a:rPr>
              <a:t>u. West)</a:t>
            </a:r>
          </a:p>
          <a:p>
            <a:pPr marL="285750" indent="-285750">
              <a:buFontTx/>
              <a:buChar char="-"/>
            </a:pPr>
            <a:r>
              <a:rPr lang="de-DE" sz="1250" dirty="0" smtClean="0">
                <a:solidFill>
                  <a:srgbClr val="3C3C3B"/>
                </a:solidFill>
              </a:rPr>
              <a:t>In 4 Betrieben </a:t>
            </a:r>
            <a:r>
              <a:rPr lang="de-DE" sz="1250" b="1" dirty="0" smtClean="0">
                <a:solidFill>
                  <a:srgbClr val="3C3C3B"/>
                </a:solidFill>
              </a:rPr>
              <a:t>Umstrukturierung</a:t>
            </a:r>
            <a:r>
              <a:rPr lang="de-DE" sz="1250" dirty="0" smtClean="0">
                <a:solidFill>
                  <a:srgbClr val="3C3C3B"/>
                </a:solidFill>
              </a:rPr>
              <a:t> </a:t>
            </a:r>
            <a:r>
              <a:rPr lang="de-DE" sz="1250" dirty="0">
                <a:solidFill>
                  <a:srgbClr val="3C3C3B"/>
                </a:solidFill>
              </a:rPr>
              <a:t>(v.a. Wegfall von Großaufträgen) Grund für </a:t>
            </a:r>
            <a:r>
              <a:rPr lang="de-DE" sz="1250" dirty="0" smtClean="0">
                <a:solidFill>
                  <a:srgbClr val="3C3C3B"/>
                </a:solidFill>
              </a:rPr>
              <a:t>Weiterbildungs-Initiative</a:t>
            </a:r>
          </a:p>
          <a:p>
            <a:endParaRPr lang="de-DE" sz="1800" dirty="0" smtClean="0">
              <a:solidFill>
                <a:srgbClr val="3C3C3B"/>
              </a:solidFill>
            </a:endParaRPr>
          </a:p>
          <a:p>
            <a:pPr marL="285750" indent="-285750">
              <a:buFontTx/>
              <a:buChar char="-"/>
            </a:pPr>
            <a:endParaRPr lang="de-DE" sz="800" dirty="0" smtClean="0">
              <a:solidFill>
                <a:srgbClr val="3C3C3B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247897"/>
              </p:ext>
            </p:extLst>
          </p:nvPr>
        </p:nvGraphicFramePr>
        <p:xfrm>
          <a:off x="283260" y="1185332"/>
          <a:ext cx="3723597" cy="3575055"/>
        </p:xfrm>
        <a:graphic>
          <a:graphicData uri="http://schemas.openxmlformats.org/drawingml/2006/table">
            <a:tbl>
              <a:tblPr/>
              <a:tblGrid>
                <a:gridCol w="1083918">
                  <a:extLst>
                    <a:ext uri="{9D8B030D-6E8A-4147-A177-3AD203B41FA5}">
                      <a16:colId xmlns:a16="http://schemas.microsoft.com/office/drawing/2014/main" val="1714636399"/>
                    </a:ext>
                  </a:extLst>
                </a:gridCol>
                <a:gridCol w="547733">
                  <a:extLst>
                    <a:ext uri="{9D8B030D-6E8A-4147-A177-3AD203B41FA5}">
                      <a16:colId xmlns:a16="http://schemas.microsoft.com/office/drawing/2014/main" val="1492859564"/>
                    </a:ext>
                  </a:extLst>
                </a:gridCol>
                <a:gridCol w="527936">
                  <a:extLst>
                    <a:ext uri="{9D8B030D-6E8A-4147-A177-3AD203B41FA5}">
                      <a16:colId xmlns:a16="http://schemas.microsoft.com/office/drawing/2014/main" val="1681965064"/>
                    </a:ext>
                  </a:extLst>
                </a:gridCol>
                <a:gridCol w="395952">
                  <a:extLst>
                    <a:ext uri="{9D8B030D-6E8A-4147-A177-3AD203B41FA5}">
                      <a16:colId xmlns:a16="http://schemas.microsoft.com/office/drawing/2014/main" val="1268928859"/>
                    </a:ext>
                  </a:extLst>
                </a:gridCol>
                <a:gridCol w="376154">
                  <a:extLst>
                    <a:ext uri="{9D8B030D-6E8A-4147-A177-3AD203B41FA5}">
                      <a16:colId xmlns:a16="http://schemas.microsoft.com/office/drawing/2014/main" val="2020943043"/>
                    </a:ext>
                  </a:extLst>
                </a:gridCol>
                <a:gridCol w="395952">
                  <a:extLst>
                    <a:ext uri="{9D8B030D-6E8A-4147-A177-3AD203B41FA5}">
                      <a16:colId xmlns:a16="http://schemas.microsoft.com/office/drawing/2014/main" val="2660150445"/>
                    </a:ext>
                  </a:extLst>
                </a:gridCol>
                <a:gridCol w="395952">
                  <a:extLst>
                    <a:ext uri="{9D8B030D-6E8A-4147-A177-3AD203B41FA5}">
                      <a16:colId xmlns:a16="http://schemas.microsoft.com/office/drawing/2014/main" val="442965000"/>
                    </a:ext>
                  </a:extLst>
                </a:gridCol>
              </a:tblGrid>
              <a:tr h="306999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bzw. Konzern inkl. Branche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Beschäftigte am Standort Interviewte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Beschäftigte Deutschland bzw. weltweit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Dekarbo-              nisierung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Digitali-sierung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Fachkräfte-mangel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Umstruk-turierung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530993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1.360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515021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607862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</a:t>
                      </a:r>
                      <a:b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186296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669924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                                     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2.240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711239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4.830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672884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1.190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ca. 2.000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759232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              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1.860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997998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Automobilzulieferindustrie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13.925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084034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Automobilindustrie (OEM)                                                                                           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2.350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689972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17.000  (weltweit)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(X)*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694199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5.070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6393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Schiffbau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6.500  (weltweit)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91229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2.363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164640"/>
                  </a:ext>
                </a:extLst>
              </a:tr>
              <a:tr h="19806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Automobilindustrie (OEM)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117.000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94171"/>
                  </a:ext>
                </a:extLst>
              </a:tr>
              <a:tr h="99032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Gesamt: 15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859945"/>
                  </a:ext>
                </a:extLst>
              </a:tr>
              <a:tr h="99032">
                <a:tc gridSpan="6">
                  <a:txBody>
                    <a:bodyPr/>
                    <a:lstStyle/>
                    <a:p>
                      <a:pPr algn="l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dunkelgelb: größte Herausforderung; hellgelb: weitere Herausforderung; weiß: spielt auch eine Rolle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799156"/>
                  </a:ext>
                </a:extLst>
              </a:tr>
              <a:tr h="99032"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grün: OEM + Zulieferer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604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635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3" y="626758"/>
            <a:ext cx="8642349" cy="495300"/>
          </a:xfrm>
        </p:spPr>
        <p:txBody>
          <a:bodyPr/>
          <a:lstStyle/>
          <a:p>
            <a:r>
              <a:rPr lang="de-DE" dirty="0" smtClean="0"/>
              <a:t>Charakter WB-Initiative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416511" y="1090901"/>
            <a:ext cx="4476661" cy="312393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200" u="sng" dirty="0" smtClean="0">
                <a:solidFill>
                  <a:srgbClr val="3C3C3B"/>
                </a:solidFill>
              </a:rPr>
              <a:t>Arten der Weiterbildung</a:t>
            </a:r>
            <a:r>
              <a:rPr lang="de-DE" sz="1200" dirty="0" smtClean="0">
                <a:solidFill>
                  <a:srgbClr val="3C3C3B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de-DE" sz="1200" dirty="0" smtClean="0">
                <a:solidFill>
                  <a:srgbClr val="3C3C3B"/>
                </a:solidFill>
              </a:rPr>
              <a:t>meiste WB-Initiativen </a:t>
            </a:r>
            <a:r>
              <a:rPr lang="de-DE" sz="1200" dirty="0">
                <a:solidFill>
                  <a:srgbClr val="3C3C3B"/>
                </a:solidFill>
              </a:rPr>
              <a:t>konzentrieren sich auf </a:t>
            </a:r>
            <a:r>
              <a:rPr lang="de-DE" sz="1200" b="1" dirty="0">
                <a:solidFill>
                  <a:srgbClr val="3C3C3B"/>
                </a:solidFill>
              </a:rPr>
              <a:t>transformationsbedingt notwendige Anpassungs- und </a:t>
            </a:r>
            <a:r>
              <a:rPr lang="de-DE" sz="1200" b="1" dirty="0" smtClean="0">
                <a:solidFill>
                  <a:srgbClr val="3C3C3B"/>
                </a:solidFill>
              </a:rPr>
              <a:t>Entwicklungsqualifizierungen</a:t>
            </a:r>
            <a:r>
              <a:rPr lang="de-DE" sz="1200" dirty="0" smtClean="0">
                <a:solidFill>
                  <a:srgbClr val="3C3C3B"/>
                </a:solidFill>
              </a:rPr>
              <a:t> einzelner Beschäftigtengruppen</a:t>
            </a:r>
          </a:p>
          <a:p>
            <a:pPr marL="285750" indent="-285750">
              <a:buFontTx/>
              <a:buChar char="-"/>
            </a:pPr>
            <a:r>
              <a:rPr lang="de-DE" sz="1200" dirty="0" smtClean="0">
                <a:solidFill>
                  <a:srgbClr val="3C3C3B"/>
                </a:solidFill>
              </a:rPr>
              <a:t>In </a:t>
            </a:r>
            <a:r>
              <a:rPr lang="de-DE" sz="1200" dirty="0">
                <a:solidFill>
                  <a:srgbClr val="3C3C3B"/>
                </a:solidFill>
              </a:rPr>
              <a:t>einigen Betrieben Initiativen zur </a:t>
            </a:r>
            <a:r>
              <a:rPr lang="de-DE" sz="1200" b="1" dirty="0">
                <a:solidFill>
                  <a:srgbClr val="3C3C3B"/>
                </a:solidFill>
              </a:rPr>
              <a:t>abschlussorientierten Um- oder Weiterqualifizierung</a:t>
            </a:r>
            <a:r>
              <a:rPr lang="de-DE" sz="1200" dirty="0" smtClean="0">
                <a:solidFill>
                  <a:srgbClr val="3C3C3B"/>
                </a:solidFill>
              </a:rPr>
              <a:t>, hier v.a. </a:t>
            </a:r>
            <a:r>
              <a:rPr lang="de-DE" sz="1200" dirty="0" err="1">
                <a:solidFill>
                  <a:srgbClr val="3C3C3B"/>
                </a:solidFill>
              </a:rPr>
              <a:t>Un</a:t>
            </a:r>
            <a:r>
              <a:rPr lang="de-DE" sz="1200" dirty="0">
                <a:solidFill>
                  <a:srgbClr val="3C3C3B"/>
                </a:solidFill>
              </a:rPr>
              <a:t>- und Angelernte im </a:t>
            </a:r>
            <a:r>
              <a:rPr lang="de-DE" sz="1200" dirty="0" smtClean="0">
                <a:solidFill>
                  <a:srgbClr val="3C3C3B"/>
                </a:solidFill>
              </a:rPr>
              <a:t>Fokus</a:t>
            </a:r>
            <a:endParaRPr lang="de-DE" sz="1200" dirty="0">
              <a:solidFill>
                <a:srgbClr val="3C3C3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1200" b="1" dirty="0" smtClean="0">
                <a:solidFill>
                  <a:srgbClr val="3C3C3B"/>
                </a:solidFill>
              </a:rPr>
              <a:t>persönliche </a:t>
            </a:r>
            <a:r>
              <a:rPr lang="de-DE" sz="1200" b="1" dirty="0">
                <a:solidFill>
                  <a:srgbClr val="3C3C3B"/>
                </a:solidFill>
              </a:rPr>
              <a:t>WB</a:t>
            </a:r>
            <a:r>
              <a:rPr lang="de-DE" sz="1200" dirty="0">
                <a:solidFill>
                  <a:srgbClr val="3C3C3B"/>
                </a:solidFill>
              </a:rPr>
              <a:t>: in den meisten Betrieben </a:t>
            </a:r>
            <a:r>
              <a:rPr lang="de-DE" sz="1200" dirty="0" smtClean="0">
                <a:solidFill>
                  <a:srgbClr val="3C3C3B"/>
                </a:solidFill>
              </a:rPr>
              <a:t>Möglichkeiten vorhanden, </a:t>
            </a:r>
            <a:r>
              <a:rPr lang="de-DE" sz="1200" dirty="0">
                <a:solidFill>
                  <a:srgbClr val="3C3C3B"/>
                </a:solidFill>
              </a:rPr>
              <a:t>häufig in Verbindung mit digitalen Lernplattformen oder AG-Förderung für </a:t>
            </a:r>
            <a:r>
              <a:rPr lang="de-DE" sz="1200" dirty="0" smtClean="0">
                <a:solidFill>
                  <a:srgbClr val="3C3C3B"/>
                </a:solidFill>
              </a:rPr>
              <a:t>Aufstiegsfortbildung </a:t>
            </a:r>
            <a:r>
              <a:rPr lang="de-DE" sz="1200" dirty="0">
                <a:solidFill>
                  <a:srgbClr val="3C3C3B"/>
                </a:solidFill>
              </a:rPr>
              <a:t>oder Studium</a:t>
            </a:r>
          </a:p>
          <a:p>
            <a:pPr marL="285750" indent="-285750">
              <a:buFontTx/>
              <a:buChar char="-"/>
            </a:pPr>
            <a:r>
              <a:rPr lang="de-DE" sz="1200" b="1" dirty="0">
                <a:solidFill>
                  <a:srgbClr val="3C3C3B"/>
                </a:solidFill>
              </a:rPr>
              <a:t>d</a:t>
            </a:r>
            <a:r>
              <a:rPr lang="de-DE" sz="1200" b="1" dirty="0" smtClean="0">
                <a:solidFill>
                  <a:srgbClr val="3C3C3B"/>
                </a:solidFill>
              </a:rPr>
              <a:t>igitale </a:t>
            </a:r>
            <a:r>
              <a:rPr lang="de-DE" sz="1200" b="1" dirty="0">
                <a:solidFill>
                  <a:srgbClr val="3C3C3B"/>
                </a:solidFill>
              </a:rPr>
              <a:t>Lernplattformen</a:t>
            </a:r>
            <a:r>
              <a:rPr lang="de-DE" sz="1200" dirty="0">
                <a:solidFill>
                  <a:srgbClr val="3C3C3B"/>
                </a:solidFill>
              </a:rPr>
              <a:t>: in 12 Betrieben vorhanden, halten zunehmend Einzug ins Regelgeschäft der </a:t>
            </a:r>
            <a:r>
              <a:rPr lang="de-DE" sz="1200" dirty="0" smtClean="0">
                <a:solidFill>
                  <a:srgbClr val="3C3C3B"/>
                </a:solidFill>
              </a:rPr>
              <a:t>WB</a:t>
            </a:r>
            <a:endParaRPr lang="de-DE" sz="1200" dirty="0">
              <a:solidFill>
                <a:srgbClr val="3C3C3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1200" b="1" dirty="0" smtClean="0">
                <a:solidFill>
                  <a:srgbClr val="3C3C3B"/>
                </a:solidFill>
              </a:rPr>
              <a:t>eigene </a:t>
            </a:r>
            <a:r>
              <a:rPr lang="de-DE" sz="1200" b="1" dirty="0">
                <a:solidFill>
                  <a:srgbClr val="3C3C3B"/>
                </a:solidFill>
              </a:rPr>
              <a:t>WB-Akademie </a:t>
            </a:r>
            <a:r>
              <a:rPr lang="de-DE" sz="1200" dirty="0" smtClean="0">
                <a:solidFill>
                  <a:srgbClr val="3C3C3B"/>
                </a:solidFill>
              </a:rPr>
              <a:t>in ca</a:t>
            </a:r>
            <a:r>
              <a:rPr lang="de-DE" sz="1200" dirty="0">
                <a:solidFill>
                  <a:srgbClr val="3C3C3B"/>
                </a:solidFill>
              </a:rPr>
              <a:t>. 2/3 der </a:t>
            </a:r>
            <a:r>
              <a:rPr lang="de-DE" sz="1200" dirty="0" smtClean="0">
                <a:solidFill>
                  <a:srgbClr val="3C3C3B"/>
                </a:solidFill>
              </a:rPr>
              <a:t>Betriebe</a:t>
            </a:r>
          </a:p>
          <a:p>
            <a:pPr marL="285750" indent="-285750">
              <a:buFontTx/>
              <a:buChar char="-"/>
            </a:pPr>
            <a:endParaRPr lang="de-DE" sz="1200" dirty="0">
              <a:solidFill>
                <a:srgbClr val="3C3C3B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21192"/>
              </p:ext>
            </p:extLst>
          </p:nvPr>
        </p:nvGraphicFramePr>
        <p:xfrm>
          <a:off x="250824" y="1075748"/>
          <a:ext cx="3907230" cy="3679052"/>
        </p:xfrm>
        <a:graphic>
          <a:graphicData uri="http://schemas.openxmlformats.org/drawingml/2006/table">
            <a:tbl>
              <a:tblPr/>
              <a:tblGrid>
                <a:gridCol w="995390">
                  <a:extLst>
                    <a:ext uri="{9D8B030D-6E8A-4147-A177-3AD203B41FA5}">
                      <a16:colId xmlns:a16="http://schemas.microsoft.com/office/drawing/2014/main" val="1048107415"/>
                    </a:ext>
                  </a:extLst>
                </a:gridCol>
                <a:gridCol w="576874">
                  <a:extLst>
                    <a:ext uri="{9D8B030D-6E8A-4147-A177-3AD203B41FA5}">
                      <a16:colId xmlns:a16="http://schemas.microsoft.com/office/drawing/2014/main" val="1826420665"/>
                    </a:ext>
                  </a:extLst>
                </a:gridCol>
                <a:gridCol w="615655">
                  <a:extLst>
                    <a:ext uri="{9D8B030D-6E8A-4147-A177-3AD203B41FA5}">
                      <a16:colId xmlns:a16="http://schemas.microsoft.com/office/drawing/2014/main" val="1248927912"/>
                    </a:ext>
                  </a:extLst>
                </a:gridCol>
                <a:gridCol w="581722">
                  <a:extLst>
                    <a:ext uri="{9D8B030D-6E8A-4147-A177-3AD203B41FA5}">
                      <a16:colId xmlns:a16="http://schemas.microsoft.com/office/drawing/2014/main" val="3705796729"/>
                    </a:ext>
                  </a:extLst>
                </a:gridCol>
                <a:gridCol w="581722">
                  <a:extLst>
                    <a:ext uri="{9D8B030D-6E8A-4147-A177-3AD203B41FA5}">
                      <a16:colId xmlns:a16="http://schemas.microsoft.com/office/drawing/2014/main" val="2156632847"/>
                    </a:ext>
                  </a:extLst>
                </a:gridCol>
                <a:gridCol w="555867">
                  <a:extLst>
                    <a:ext uri="{9D8B030D-6E8A-4147-A177-3AD203B41FA5}">
                      <a16:colId xmlns:a16="http://schemas.microsoft.com/office/drawing/2014/main" val="241889054"/>
                    </a:ext>
                  </a:extLst>
                </a:gridCol>
              </a:tblGrid>
              <a:tr h="256169"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betrieblich notwendige WB (Anpassungs- und Entwicklungsqualifizierung)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Lerninfrastruktur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546576"/>
                  </a:ext>
                </a:extLst>
              </a:tr>
              <a:tr h="217356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abschluss-orient. WB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Trafo-bedingte WB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persönliche WB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digitale Lernplattform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eigene WB-Akademie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397651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81077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171525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</a:t>
                      </a:r>
                      <a:b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927488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965726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                                     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998017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756513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1400711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              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734174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Automobilzulieferindustrie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037068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Automobilindustrie (OEM)                                                                                           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087570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11577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855394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Schiffbau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607983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8925831"/>
                  </a:ext>
                </a:extLst>
              </a:tr>
              <a:tr h="19406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Automobilindustrie (OEM)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5392"/>
                  </a:ext>
                </a:extLst>
              </a:tr>
              <a:tr h="93476"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Gesamt: 15</a:t>
                      </a:r>
                      <a:endParaRPr lang="de-DE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12201"/>
                  </a:ext>
                </a:extLst>
              </a:tr>
              <a:tr h="97034">
                <a:tc gridSpan="6">
                  <a:txBody>
                    <a:bodyPr/>
                    <a:lstStyle/>
                    <a:p>
                      <a:pPr algn="l" fontAlgn="b"/>
                      <a:r>
                        <a:rPr lang="de-DE" sz="600" b="0" i="0" u="none" strike="noStrike" dirty="0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dunkelgelb: Kern der WB-Initiative; hellgelb: spielt bei WB-Initiative auch eine Rolle; weiß: zusätzlich im Unternehmen vorhanden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117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29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 smtClean="0"/>
              <a:t>Transferqualifizierung</a:t>
            </a:r>
            <a:r>
              <a:rPr lang="de-DE" dirty="0" smtClean="0"/>
              <a:t> für Zukunftsthemen</a:t>
            </a:r>
          </a:p>
          <a:p>
            <a:r>
              <a:rPr lang="de-DE" b="1" dirty="0" smtClean="0"/>
              <a:t>Ausbildung/Umschulung von </a:t>
            </a:r>
            <a:r>
              <a:rPr lang="de-DE" b="1" dirty="0" err="1" smtClean="0"/>
              <a:t>Un</a:t>
            </a:r>
            <a:r>
              <a:rPr lang="de-DE" b="1" dirty="0" smtClean="0"/>
              <a:t>-/Angelernten </a:t>
            </a:r>
            <a:r>
              <a:rPr lang="de-DE" dirty="0" smtClean="0"/>
              <a:t>zu Fachkräften</a:t>
            </a:r>
          </a:p>
          <a:p>
            <a:r>
              <a:rPr lang="de-DE" b="1" dirty="0" smtClean="0"/>
              <a:t>Qualifizierungs-Matrizen</a:t>
            </a:r>
            <a:r>
              <a:rPr lang="de-DE" dirty="0" smtClean="0"/>
              <a:t> für Talent- und Kompetenz-Management</a:t>
            </a:r>
          </a:p>
          <a:p>
            <a:r>
              <a:rPr lang="de-DE" b="1" dirty="0" smtClean="0"/>
              <a:t>Zukunftstarifverträge/Zukunftsfonds</a:t>
            </a:r>
            <a:r>
              <a:rPr lang="de-DE" dirty="0" smtClean="0"/>
              <a:t> mit Schwerpunkt Qualifizierung inkl. paritätisch besetzter Steuerungsgremien</a:t>
            </a:r>
          </a:p>
          <a:p>
            <a:r>
              <a:rPr lang="de-DE" b="1" dirty="0" smtClean="0"/>
              <a:t>Digitale Lernlabore/-fabriken</a:t>
            </a:r>
            <a:r>
              <a:rPr lang="de-DE" dirty="0" smtClean="0"/>
              <a:t>, „Elektro-Tag“ für gesamte Belegschaft</a:t>
            </a:r>
          </a:p>
          <a:p>
            <a:r>
              <a:rPr lang="de-DE" b="1" dirty="0" smtClean="0"/>
              <a:t>Individuelle Lernpfade </a:t>
            </a:r>
            <a:r>
              <a:rPr lang="de-DE" dirty="0" smtClean="0"/>
              <a:t>+ </a:t>
            </a:r>
            <a:r>
              <a:rPr lang="de-DE" b="1" dirty="0" smtClean="0"/>
              <a:t>Lern-Coaches</a:t>
            </a:r>
          </a:p>
          <a:p>
            <a:r>
              <a:rPr lang="de-DE" b="1" dirty="0" smtClean="0"/>
              <a:t>Förderung Aufstiegsfortbildung </a:t>
            </a:r>
            <a:r>
              <a:rPr lang="de-DE" dirty="0" smtClean="0"/>
              <a:t>oder </a:t>
            </a:r>
            <a:r>
              <a:rPr lang="de-DE" b="1" dirty="0" smtClean="0"/>
              <a:t>Studium durch AG</a:t>
            </a:r>
          </a:p>
          <a:p>
            <a:r>
              <a:rPr lang="de-DE" b="1" dirty="0" smtClean="0"/>
              <a:t>Mindest-WB-Quote</a:t>
            </a:r>
            <a:r>
              <a:rPr lang="de-DE" dirty="0" smtClean="0"/>
              <a:t> mit Auswirkungen auf Leistungsentgelt der Führungskräfte</a:t>
            </a:r>
          </a:p>
          <a:p>
            <a:r>
              <a:rPr lang="de-DE" b="1" dirty="0"/>
              <a:t>Bildungs-Gutschein</a:t>
            </a:r>
            <a:r>
              <a:rPr lang="de-DE" dirty="0"/>
              <a:t> aus </a:t>
            </a:r>
            <a:r>
              <a:rPr lang="de-DE" dirty="0" smtClean="0"/>
              <a:t>T-Zug-B entwickelt</a:t>
            </a:r>
            <a:endParaRPr lang="de-DE" dirty="0"/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Charakter WB-Initiative: Innovative Ansätze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229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250823" y="702752"/>
            <a:ext cx="8642349" cy="495300"/>
          </a:xfrm>
        </p:spPr>
        <p:txBody>
          <a:bodyPr/>
          <a:lstStyle/>
          <a:p>
            <a:r>
              <a:rPr lang="de-DE" dirty="0" smtClean="0"/>
              <a:t>Ursprung WB-Initiative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648911" y="1156777"/>
            <a:ext cx="5244261" cy="341632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sz="1300" dirty="0" smtClean="0">
              <a:solidFill>
                <a:srgbClr val="3C3C3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1300" dirty="0" smtClean="0">
                <a:solidFill>
                  <a:srgbClr val="3C3C3B"/>
                </a:solidFill>
              </a:rPr>
              <a:t>Häufig entstehen WB-Initiativen </a:t>
            </a:r>
            <a:r>
              <a:rPr lang="de-DE" sz="1300" b="1" dirty="0" smtClean="0">
                <a:solidFill>
                  <a:srgbClr val="3C3C3B"/>
                </a:solidFill>
              </a:rPr>
              <a:t>aus Konflikt heraus</a:t>
            </a:r>
            <a:r>
              <a:rPr lang="de-DE" sz="1300" dirty="0" smtClean="0">
                <a:solidFill>
                  <a:srgbClr val="3C3C3B"/>
                </a:solidFill>
              </a:rPr>
              <a:t>; dies </a:t>
            </a:r>
            <a:r>
              <a:rPr lang="de-DE" sz="1300" dirty="0">
                <a:solidFill>
                  <a:srgbClr val="3C3C3B"/>
                </a:solidFill>
              </a:rPr>
              <a:t>scheint gerade </a:t>
            </a:r>
            <a:r>
              <a:rPr lang="de-DE" sz="1300" dirty="0" smtClean="0">
                <a:solidFill>
                  <a:srgbClr val="3C3C3B"/>
                </a:solidFill>
              </a:rPr>
              <a:t>in </a:t>
            </a:r>
            <a:r>
              <a:rPr lang="de-DE" sz="1300" dirty="0">
                <a:solidFill>
                  <a:srgbClr val="3C3C3B"/>
                </a:solidFill>
              </a:rPr>
              <a:t>unter hohem Transformationsdruck stehenden Betrieben der Fall zu </a:t>
            </a:r>
            <a:r>
              <a:rPr lang="de-DE" sz="1300" dirty="0" smtClean="0">
                <a:solidFill>
                  <a:srgbClr val="3C3C3B"/>
                </a:solidFill>
              </a:rPr>
              <a:t>sein.</a:t>
            </a:r>
            <a:endParaRPr lang="de-DE" sz="1300" dirty="0">
              <a:solidFill>
                <a:srgbClr val="3C3C3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1300" dirty="0" smtClean="0">
                <a:solidFill>
                  <a:srgbClr val="3C3C3B"/>
                </a:solidFill>
              </a:rPr>
              <a:t>Da wo BR treibende Kraft ebenfalls </a:t>
            </a:r>
            <a:r>
              <a:rPr lang="de-DE" sz="1300" dirty="0">
                <a:solidFill>
                  <a:srgbClr val="3C3C3B"/>
                </a:solidFill>
              </a:rPr>
              <a:t>häufig </a:t>
            </a:r>
            <a:r>
              <a:rPr lang="de-DE" sz="1300" dirty="0" smtClean="0">
                <a:solidFill>
                  <a:srgbClr val="3C3C3B"/>
                </a:solidFill>
              </a:rPr>
              <a:t>Konflikt </a:t>
            </a:r>
            <a:r>
              <a:rPr lang="de-DE" sz="1300" dirty="0">
                <a:solidFill>
                  <a:srgbClr val="3C3C3B"/>
                </a:solidFill>
              </a:rPr>
              <a:t>um Entgelt oder </a:t>
            </a:r>
            <a:r>
              <a:rPr lang="de-DE" sz="1300" dirty="0" smtClean="0">
                <a:solidFill>
                  <a:srgbClr val="3C3C3B"/>
                </a:solidFill>
              </a:rPr>
              <a:t>Arbeitsplätze Ausgangspunkt</a:t>
            </a:r>
          </a:p>
          <a:p>
            <a:pPr marL="285750" indent="-285750">
              <a:buFontTx/>
              <a:buChar char="-"/>
            </a:pPr>
            <a:r>
              <a:rPr lang="de-DE" sz="1300" b="1" dirty="0" smtClean="0">
                <a:solidFill>
                  <a:srgbClr val="3C3C3B"/>
                </a:solidFill>
              </a:rPr>
              <a:t>wenig Fälle mit proaktiver Rolle BR ohne Konflikt </a:t>
            </a:r>
            <a:r>
              <a:rPr lang="de-DE" sz="1300" dirty="0" smtClean="0">
                <a:solidFill>
                  <a:srgbClr val="3C3C3B"/>
                </a:solidFill>
              </a:rPr>
              <a:t>(3 Fälle mit X in dunkelgelb oder orangem Feld bei BR, aber keinem X bei „im Konflikt“)</a:t>
            </a:r>
          </a:p>
          <a:p>
            <a:pPr marL="285750" indent="-285750">
              <a:buFontTx/>
              <a:buChar char="-"/>
            </a:pPr>
            <a:r>
              <a:rPr lang="de-DE" sz="1300" dirty="0" smtClean="0">
                <a:solidFill>
                  <a:srgbClr val="3C3C3B"/>
                </a:solidFill>
              </a:rPr>
              <a:t>In einigen </a:t>
            </a:r>
            <a:r>
              <a:rPr lang="de-DE" sz="1300" dirty="0">
                <a:solidFill>
                  <a:srgbClr val="3C3C3B"/>
                </a:solidFill>
              </a:rPr>
              <a:t>Fällen WB-Initiativen auch stark </a:t>
            </a:r>
            <a:r>
              <a:rPr lang="de-DE" sz="1300" dirty="0" smtClean="0">
                <a:solidFill>
                  <a:srgbClr val="3C3C3B"/>
                </a:solidFill>
              </a:rPr>
              <a:t>Arbeitgeber-getrieben.</a:t>
            </a:r>
          </a:p>
          <a:p>
            <a:pPr marL="285750" indent="-285750">
              <a:buFontTx/>
              <a:buChar char="-"/>
            </a:pPr>
            <a:r>
              <a:rPr lang="de-DE" sz="1300" dirty="0" smtClean="0">
                <a:solidFill>
                  <a:srgbClr val="3C3C3B"/>
                </a:solidFill>
              </a:rPr>
              <a:t>Nur vier Fälle werden als stark betriebspartnerschaftlich bzw. </a:t>
            </a:r>
            <a:r>
              <a:rPr lang="de-DE" sz="1300" dirty="0" err="1" smtClean="0">
                <a:solidFill>
                  <a:srgbClr val="3C3C3B"/>
                </a:solidFill>
              </a:rPr>
              <a:t>konsensual</a:t>
            </a:r>
            <a:r>
              <a:rPr lang="de-DE" sz="1300" dirty="0" smtClean="0">
                <a:solidFill>
                  <a:srgbClr val="3C3C3B"/>
                </a:solidFill>
              </a:rPr>
              <a:t> beschrieben.</a:t>
            </a:r>
          </a:p>
          <a:p>
            <a:endParaRPr lang="de-DE" sz="800" dirty="0" smtClean="0">
              <a:solidFill>
                <a:srgbClr val="3C3C3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300" dirty="0" smtClean="0">
                <a:solidFill>
                  <a:srgbClr val="3C3C3B"/>
                </a:solidFill>
              </a:rPr>
              <a:t>WB-Initiativen </a:t>
            </a:r>
            <a:r>
              <a:rPr lang="de-DE" sz="1300" dirty="0">
                <a:solidFill>
                  <a:srgbClr val="3C3C3B"/>
                </a:solidFill>
              </a:rPr>
              <a:t>entstehen i.d.R. nicht in konfliktfreier Situation auf Betreiben des Betriebsrats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300" b="1" dirty="0">
                <a:solidFill>
                  <a:srgbClr val="3C3C3B"/>
                </a:solidFill>
              </a:rPr>
              <a:t>Erst im Konflikt</a:t>
            </a:r>
            <a:r>
              <a:rPr lang="de-DE" sz="1300" dirty="0">
                <a:solidFill>
                  <a:srgbClr val="3C3C3B"/>
                </a:solidFill>
              </a:rPr>
              <a:t> bringen BR </a:t>
            </a:r>
            <a:r>
              <a:rPr lang="de-DE" sz="1300" b="1" dirty="0" smtClean="0">
                <a:solidFill>
                  <a:srgbClr val="3C3C3B"/>
                </a:solidFill>
              </a:rPr>
              <a:t>Weiterbildung </a:t>
            </a:r>
            <a:r>
              <a:rPr lang="de-DE" sz="1300" b="1" dirty="0">
                <a:solidFill>
                  <a:srgbClr val="3C3C3B"/>
                </a:solidFill>
              </a:rPr>
              <a:t>als Alternative </a:t>
            </a:r>
            <a:r>
              <a:rPr lang="de-DE" sz="1300" dirty="0">
                <a:solidFill>
                  <a:srgbClr val="3C3C3B"/>
                </a:solidFill>
              </a:rPr>
              <a:t>ins Spiel, häufig mit Unterstützung und Beratung der IG </a:t>
            </a:r>
            <a:r>
              <a:rPr lang="de-DE" sz="1300" dirty="0" smtClean="0">
                <a:solidFill>
                  <a:srgbClr val="3C3C3B"/>
                </a:solidFill>
              </a:rPr>
              <a:t>Metall.</a:t>
            </a:r>
            <a:endParaRPr lang="de-DE" sz="1300" dirty="0">
              <a:solidFill>
                <a:srgbClr val="3C3C3B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404728"/>
              </p:ext>
            </p:extLst>
          </p:nvPr>
        </p:nvGraphicFramePr>
        <p:xfrm>
          <a:off x="250824" y="1149388"/>
          <a:ext cx="3168716" cy="3575051"/>
        </p:xfrm>
        <a:graphic>
          <a:graphicData uri="http://schemas.openxmlformats.org/drawingml/2006/table">
            <a:tbl>
              <a:tblPr/>
              <a:tblGrid>
                <a:gridCol w="1119374">
                  <a:extLst>
                    <a:ext uri="{9D8B030D-6E8A-4147-A177-3AD203B41FA5}">
                      <a16:colId xmlns:a16="http://schemas.microsoft.com/office/drawing/2014/main" val="664181811"/>
                    </a:ext>
                  </a:extLst>
                </a:gridCol>
                <a:gridCol w="527266">
                  <a:extLst>
                    <a:ext uri="{9D8B030D-6E8A-4147-A177-3AD203B41FA5}">
                      <a16:colId xmlns:a16="http://schemas.microsoft.com/office/drawing/2014/main" val="1300823890"/>
                    </a:ext>
                  </a:extLst>
                </a:gridCol>
                <a:gridCol w="546036">
                  <a:extLst>
                    <a:ext uri="{9D8B030D-6E8A-4147-A177-3AD203B41FA5}">
                      <a16:colId xmlns:a16="http://schemas.microsoft.com/office/drawing/2014/main" val="1084108675"/>
                    </a:ext>
                  </a:extLst>
                </a:gridCol>
                <a:gridCol w="511909">
                  <a:extLst>
                    <a:ext uri="{9D8B030D-6E8A-4147-A177-3AD203B41FA5}">
                      <a16:colId xmlns:a16="http://schemas.microsoft.com/office/drawing/2014/main" val="3589875937"/>
                    </a:ext>
                  </a:extLst>
                </a:gridCol>
                <a:gridCol w="464131">
                  <a:extLst>
                    <a:ext uri="{9D8B030D-6E8A-4147-A177-3AD203B41FA5}">
                      <a16:colId xmlns:a16="http://schemas.microsoft.com/office/drawing/2014/main" val="1862344535"/>
                    </a:ext>
                  </a:extLst>
                </a:gridCol>
              </a:tblGrid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bzw. Konzern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Arbeitgeber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Betriebsrat (BR/GBR/KBR)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gemeinsam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 Konflikt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01458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903681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196677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</a:t>
                      </a:r>
                      <a:b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715263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560370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                                     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129806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500384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106356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              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296651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Automobilzulieferindustrie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344175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Automobilindustrie (OEM)                                                                                           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497584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303782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644773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Schiffbau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048874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767997"/>
                  </a:ext>
                </a:extLst>
              </a:tr>
              <a:tr h="20487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Automobilindustrie (OEM)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090598"/>
                  </a:ext>
                </a:extLst>
              </a:tr>
              <a:tr h="102437"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Gesamt: 15</a:t>
                      </a:r>
                      <a:endParaRPr lang="de-DE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1074399"/>
                  </a:ext>
                </a:extLst>
              </a:tr>
              <a:tr h="194630">
                <a:tc gridSpan="5"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 dirty="0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dunkelgelb: treibende Kraft innerhalb betriebspartnerschaftlichem Ansatz; orange: BR-getrieben; </a:t>
                      </a:r>
                      <a:r>
                        <a:rPr lang="de-DE" sz="600" b="0" i="0" u="none" strike="noStrike" dirty="0" err="1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türkis</a:t>
                      </a:r>
                      <a:r>
                        <a:rPr lang="de-DE" sz="600" b="0" i="0" u="none" strike="noStrike" dirty="0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: Arbeitgeber-getrieben; rot: Ursprung in Konflikt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154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658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Nutzung von </a:t>
            </a:r>
            <a:r>
              <a:rPr lang="de-DE" b="1" dirty="0" smtClean="0"/>
              <a:t>externen </a:t>
            </a:r>
            <a:r>
              <a:rPr lang="de-DE" dirty="0" smtClean="0"/>
              <a:t>wie </a:t>
            </a:r>
            <a:r>
              <a:rPr lang="de-DE" b="1" dirty="0" smtClean="0"/>
              <a:t>internen Weiterbildungsangeboten</a:t>
            </a:r>
          </a:p>
          <a:p>
            <a:pPr lvl="1"/>
            <a:r>
              <a:rPr lang="de-DE" b="1" dirty="0"/>
              <a:t>E</a:t>
            </a:r>
            <a:r>
              <a:rPr lang="de-DE" b="1" dirty="0" smtClean="0"/>
              <a:t>xterne Angebote</a:t>
            </a:r>
            <a:r>
              <a:rPr lang="de-DE" dirty="0" smtClean="0"/>
              <a:t>: durch Bildungsanbieter, IHK, Hochschulen, digitale Lernplattformen</a:t>
            </a:r>
          </a:p>
          <a:p>
            <a:pPr lvl="1"/>
            <a:r>
              <a:rPr lang="de-DE" b="1" dirty="0" smtClean="0"/>
              <a:t>Interne Angebote</a:t>
            </a:r>
            <a:r>
              <a:rPr lang="de-DE" dirty="0" smtClean="0"/>
              <a:t>: durch Betriebsakademien &amp; Weiterbildungsabteilungen</a:t>
            </a:r>
            <a:r>
              <a:rPr lang="de-DE" dirty="0"/>
              <a:t>, </a:t>
            </a:r>
            <a:r>
              <a:rPr lang="de-DE" dirty="0" smtClean="0"/>
              <a:t>Apps</a:t>
            </a:r>
          </a:p>
          <a:p>
            <a:r>
              <a:rPr lang="de-DE" b="1" dirty="0" smtClean="0"/>
              <a:t>Zertifizierung</a:t>
            </a:r>
            <a:r>
              <a:rPr lang="de-DE" dirty="0" smtClean="0"/>
              <a:t> der WB-Maßnahmen: i.d.R. Anbieter-Zertifikat; bei abschlussorientierter WB bzw. Aufstiegsfortbildung Prüfung &amp; formal anerkanntes Zertifikat i.d.R. über örtliche IHK</a:t>
            </a:r>
          </a:p>
          <a:p>
            <a:r>
              <a:rPr lang="de-DE" b="1" dirty="0" smtClean="0"/>
              <a:t>Schwerpunkte interner Schulungen</a:t>
            </a:r>
            <a:r>
              <a:rPr lang="de-DE" dirty="0" smtClean="0"/>
              <a:t>: zu betriebseigenen </a:t>
            </a:r>
            <a:r>
              <a:rPr lang="de-DE" dirty="0"/>
              <a:t>Anlagen </a:t>
            </a:r>
            <a:r>
              <a:rPr lang="de-DE" dirty="0" smtClean="0"/>
              <a:t>&amp; Software, neuen Produkten &amp; Prozessen, zu Arbeitssicherheit und Gesundheitsschutz</a:t>
            </a:r>
          </a:p>
          <a:p>
            <a:r>
              <a:rPr lang="de-DE" b="1" dirty="0" smtClean="0"/>
              <a:t>Schwerpunkte externer </a:t>
            </a:r>
            <a:r>
              <a:rPr lang="de-DE" b="1" dirty="0"/>
              <a:t>Schulungen:</a:t>
            </a:r>
            <a:r>
              <a:rPr lang="de-DE" dirty="0"/>
              <a:t> </a:t>
            </a:r>
            <a:r>
              <a:rPr lang="de-DE" dirty="0" smtClean="0"/>
              <a:t>(Hochschul-)Kurse zu Software u.a. Entwicklung, </a:t>
            </a:r>
            <a:r>
              <a:rPr lang="de-DE" dirty="0"/>
              <a:t>IHK-zertifizierte </a:t>
            </a:r>
            <a:r>
              <a:rPr lang="de-DE" dirty="0" smtClean="0"/>
              <a:t>Berufsabschlüsse (v.a. Logistik und Elektrofachkraft), Schulungen</a:t>
            </a:r>
            <a:r>
              <a:rPr lang="de-DE" dirty="0"/>
              <a:t> </a:t>
            </a:r>
            <a:r>
              <a:rPr lang="de-DE" dirty="0" smtClean="0"/>
              <a:t>in Programmen wie SAP oder CAD</a:t>
            </a:r>
            <a:endParaRPr lang="de-DE" dirty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Genutzte WB-Angebote</a:t>
            </a:r>
            <a:endParaRPr lang="de-DE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9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Ergebnisse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50" indent="0">
              <a:buNone/>
            </a:pPr>
            <a:endParaRPr lang="de-DE" dirty="0">
              <a:solidFill>
                <a:srgbClr val="00B050"/>
              </a:solidFill>
            </a:endParaRPr>
          </a:p>
          <a:p>
            <a:pPr marL="1350" indent="0">
              <a:buNone/>
            </a:pP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Regelungsbasis der WB-Initiative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767604" y="1149388"/>
            <a:ext cx="5092764" cy="307007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In den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meisten Fällen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ist die untersuchte WB-Initiative durch eine oder mehrere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Betriebsvereinbarung(en)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geregelt. (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N=9)</a:t>
            </a:r>
            <a:endParaRPr lang="de-DE" dirty="0">
              <a:solidFill>
                <a:prstClr val="black"/>
              </a:solidFill>
              <a:latin typeface="Meta IGM" panose="02000503040000020004" pitchFamily="2" charset="0"/>
            </a:endParaRPr>
          </a:p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In 5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Fällen ist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eine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GBV o. KBV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Regelungs-Basis der WB-Initiative, in 4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Fällen ein </a:t>
            </a:r>
            <a:r>
              <a:rPr lang="de-DE" b="1" dirty="0">
                <a:solidFill>
                  <a:prstClr val="black"/>
                </a:solidFill>
                <a:latin typeface="Meta IGM" panose="02000503040000020004" pitchFamily="2" charset="0"/>
              </a:rPr>
              <a:t>Zukunftstarifvertrag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.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In 4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Fällen spielten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für die WB-Initiative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die jeweiligen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TV </a:t>
            </a:r>
            <a:r>
              <a:rPr lang="de-DE" b="1" dirty="0" err="1" smtClean="0">
                <a:solidFill>
                  <a:prstClr val="black"/>
                </a:solidFill>
                <a:latin typeface="Meta IGM" panose="02000503040000020004" pitchFamily="2" charset="0"/>
              </a:rPr>
              <a:t>Quali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/Bildung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eine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wichtige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Rolle, in einem der Flächen-TV </a:t>
            </a:r>
            <a:r>
              <a:rPr lang="de-DE" dirty="0" err="1" smtClean="0">
                <a:solidFill>
                  <a:prstClr val="black"/>
                </a:solidFill>
                <a:latin typeface="Meta IGM" panose="02000503040000020004" pitchFamily="2" charset="0"/>
              </a:rPr>
              <a:t>MuE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.</a:t>
            </a:r>
            <a:endParaRPr lang="de-DE" dirty="0">
              <a:solidFill>
                <a:prstClr val="black"/>
              </a:solidFill>
              <a:latin typeface="Meta IGM" panose="02000503040000020004" pitchFamily="2" charset="0"/>
            </a:endParaRPr>
          </a:p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Bis auf die Betriebe mit Firmentarifverträgen (N=3) sind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alle untersuchten Betriebe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an die Flächen-TV </a:t>
            </a:r>
            <a:r>
              <a:rPr lang="de-DE" dirty="0" err="1" smtClean="0">
                <a:solidFill>
                  <a:prstClr val="black"/>
                </a:solidFill>
                <a:latin typeface="Meta IGM" panose="02000503040000020004" pitchFamily="2" charset="0"/>
              </a:rPr>
              <a:t>MuE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 und die dazugehörigen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TV </a:t>
            </a:r>
            <a:r>
              <a:rPr lang="de-DE" dirty="0" err="1">
                <a:solidFill>
                  <a:prstClr val="black"/>
                </a:solidFill>
                <a:latin typeface="Meta IGM" panose="02000503040000020004" pitchFamily="2" charset="0"/>
              </a:rPr>
              <a:t>Quali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/Bildung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gebunden </a:t>
            </a:r>
            <a:r>
              <a:rPr lang="de-DE" dirty="0">
                <a:solidFill>
                  <a:prstClr val="black"/>
                </a:solidFill>
                <a:latin typeface="Meta IGM" panose="02000503040000020004" pitchFamily="2" charset="0"/>
              </a:rPr>
              <a:t>und diese werden in fast allen Fällen auch – mehr oder weniger intensiv –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gelebt. </a:t>
            </a:r>
          </a:p>
          <a:p>
            <a:pPr marL="171450" lvl="0" indent="-171450" defTabSz="914400">
              <a:buFontTx/>
              <a:buChar char="-"/>
            </a:pP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Vor allem den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Mitarbeitergesprächen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kommt eine </a:t>
            </a:r>
            <a:r>
              <a:rPr lang="de-DE" b="1" dirty="0" smtClean="0">
                <a:solidFill>
                  <a:prstClr val="black"/>
                </a:solidFill>
                <a:latin typeface="Meta IGM" panose="02000503040000020004" pitchFamily="2" charset="0"/>
              </a:rPr>
              <a:t>wichtige Rolle </a:t>
            </a:r>
            <a:r>
              <a:rPr lang="de-DE" dirty="0" smtClean="0">
                <a:solidFill>
                  <a:prstClr val="black"/>
                </a:solidFill>
                <a:latin typeface="Meta IGM" panose="02000503040000020004" pitchFamily="2" charset="0"/>
              </a:rPr>
              <a:t>im Regelgeschäft der WB zu.</a:t>
            </a:r>
            <a:endParaRPr lang="de-DE" sz="1400" dirty="0">
              <a:solidFill>
                <a:prstClr val="black"/>
              </a:solidFill>
              <a:latin typeface="Meta IGM" panose="02000503040000020004" pitchFamily="2" charset="0"/>
            </a:endParaRPr>
          </a:p>
          <a:p>
            <a:pPr marL="171450" lvl="0" indent="-171450" defTabSz="914400">
              <a:buFontTx/>
              <a:buChar char="-"/>
            </a:pPr>
            <a:endParaRPr lang="de-DE" sz="1800" dirty="0" smtClean="0">
              <a:solidFill>
                <a:prstClr val="black"/>
              </a:solidFill>
              <a:latin typeface="Meta IGM" panose="02000503040000020004" pitchFamily="2" charset="0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744041"/>
              </p:ext>
            </p:extLst>
          </p:nvPr>
        </p:nvGraphicFramePr>
        <p:xfrm>
          <a:off x="250825" y="1149388"/>
          <a:ext cx="3356574" cy="3575052"/>
        </p:xfrm>
        <a:graphic>
          <a:graphicData uri="http://schemas.openxmlformats.org/drawingml/2006/table">
            <a:tbl>
              <a:tblPr/>
              <a:tblGrid>
                <a:gridCol w="867652">
                  <a:extLst>
                    <a:ext uri="{9D8B030D-6E8A-4147-A177-3AD203B41FA5}">
                      <a16:colId xmlns:a16="http://schemas.microsoft.com/office/drawing/2014/main" val="3343644749"/>
                    </a:ext>
                  </a:extLst>
                </a:gridCol>
                <a:gridCol w="475969">
                  <a:extLst>
                    <a:ext uri="{9D8B030D-6E8A-4147-A177-3AD203B41FA5}">
                      <a16:colId xmlns:a16="http://schemas.microsoft.com/office/drawing/2014/main" val="2715724833"/>
                    </a:ext>
                  </a:extLst>
                </a:gridCol>
                <a:gridCol w="509023">
                  <a:extLst>
                    <a:ext uri="{9D8B030D-6E8A-4147-A177-3AD203B41FA5}">
                      <a16:colId xmlns:a16="http://schemas.microsoft.com/office/drawing/2014/main" val="4142331007"/>
                    </a:ext>
                  </a:extLst>
                </a:gridCol>
                <a:gridCol w="462748">
                  <a:extLst>
                    <a:ext uri="{9D8B030D-6E8A-4147-A177-3AD203B41FA5}">
                      <a16:colId xmlns:a16="http://schemas.microsoft.com/office/drawing/2014/main" val="517024814"/>
                    </a:ext>
                  </a:extLst>
                </a:gridCol>
                <a:gridCol w="550339">
                  <a:extLst>
                    <a:ext uri="{9D8B030D-6E8A-4147-A177-3AD203B41FA5}">
                      <a16:colId xmlns:a16="http://schemas.microsoft.com/office/drawing/2014/main" val="2108820733"/>
                    </a:ext>
                  </a:extLst>
                </a:gridCol>
                <a:gridCol w="490843">
                  <a:extLst>
                    <a:ext uri="{9D8B030D-6E8A-4147-A177-3AD203B41FA5}">
                      <a16:colId xmlns:a16="http://schemas.microsoft.com/office/drawing/2014/main" val="3813631276"/>
                    </a:ext>
                  </a:extLst>
                </a:gridCol>
              </a:tblGrid>
              <a:tr h="397228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bzw. Konzern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Betriebs-vereinbarung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Gesamt- oder Konzernbetriebs-vereinbarung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Zukunftstarif-vertrag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Tarifvertrag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TV Qualifizierung/    Bildung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342637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882504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216399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</a:t>
                      </a:r>
                      <a:b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758933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905903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                                                           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306834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473810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Maschinenbau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662683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              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Firmen-TV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474559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C Automobilzulieferindustrie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612311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Automobilindustrie (OEM)                                                                                                  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142604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D Automobilzulieferindustrie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Firmen-TV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997083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Elektroindustrie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814589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A Schiffbau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084417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Metallerzeugnisse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Flächen-TV MuE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770768"/>
                  </a:ext>
                </a:extLst>
              </a:tr>
              <a:tr h="198614">
                <a:tc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Betrieb B Automobilindustrie (OEM)       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Firmen-TV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83242"/>
                  </a:ext>
                </a:extLst>
              </a:tr>
              <a:tr h="99307">
                <a:tc>
                  <a:txBody>
                    <a:bodyPr/>
                    <a:lstStyle/>
                    <a:p>
                      <a:pPr algn="l" fontAlgn="b"/>
                      <a:r>
                        <a:rPr lang="de-D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Gesamt: 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094927"/>
                  </a:ext>
                </a:extLst>
              </a:tr>
              <a:tr h="99307">
                <a:tc gridSpan="6">
                  <a:txBody>
                    <a:bodyPr/>
                    <a:lstStyle/>
                    <a:p>
                      <a:pPr algn="l" fontAlgn="t"/>
                      <a:r>
                        <a:rPr lang="de-DE" sz="600" b="0" i="0" u="none" strike="noStrike" dirty="0">
                          <a:solidFill>
                            <a:srgbClr val="444444"/>
                          </a:solidFill>
                          <a:effectLst/>
                          <a:latin typeface="Calibri" panose="020F0502020204030204" pitchFamily="34" charset="0"/>
                        </a:rPr>
                        <a:t>dunkelgelb: Basis der WB-Initiative; weiß: spielt auch eine Rolle für WB-Initiative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286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85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GM-Powerpoint-Vorlage-16zu9" id="{BAB25370-E9B2-F746-AC64-645F65F3F74D}" vid="{6D5EF35E-F7DC-8547-93CF-031F4F872B53}"/>
    </a:ext>
  </a:extLst>
</a:theme>
</file>

<file path=ppt/theme/theme2.xml><?xml version="1.0" encoding="utf-8"?>
<a:theme xmlns:a="http://schemas.openxmlformats.org/drawingml/2006/main" name="1_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2" id="{3E6DA150-33F4-9041-86E3-32223AC9E950}" vid="{F4968D8E-2ED4-024D-851A-578515E88C09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636287BDA00541B45D13698D3C701D" ma:contentTypeVersion="7" ma:contentTypeDescription="Ein neues Dokument erstellen." ma:contentTypeScope="" ma:versionID="dc637934de80290dfba61f39317d5c8d">
  <xsd:schema xmlns:xsd="http://www.w3.org/2001/XMLSchema" xmlns:xs="http://www.w3.org/2001/XMLSchema" xmlns:p="http://schemas.microsoft.com/office/2006/metadata/properties" xmlns:ns3="99412191-23e6-4c4c-988b-63ca0e5de456" xmlns:ns4="0236d399-7944-40b6-ac9d-d4132725cbbb" targetNamespace="http://schemas.microsoft.com/office/2006/metadata/properties" ma:root="true" ma:fieldsID="126cc3317c3d3cb41d41ccf930843f1e" ns3:_="" ns4:_="">
    <xsd:import namespace="99412191-23e6-4c4c-988b-63ca0e5de456"/>
    <xsd:import namespace="0236d399-7944-40b6-ac9d-d4132725cbb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412191-23e6-4c4c-988b-63ca0e5de45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6d399-7944-40b6-ac9d-d4132725cb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172D7E-5BD5-4963-8CAA-EF844C407CD4}">
  <ds:schemaRefs>
    <ds:schemaRef ds:uri="http://purl.org/dc/terms/"/>
    <ds:schemaRef ds:uri="http://schemas.openxmlformats.org/package/2006/metadata/core-properties"/>
    <ds:schemaRef ds:uri="http://purl.org/dc/dcmitype/"/>
    <ds:schemaRef ds:uri="0236d399-7944-40b6-ac9d-d4132725cbbb"/>
    <ds:schemaRef ds:uri="99412191-23e6-4c4c-988b-63ca0e5de456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5B0CE7F-1884-47D6-BFC9-A0850C7B54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412191-23e6-4c4c-988b-63ca0e5de456"/>
    <ds:schemaRef ds:uri="0236d399-7944-40b6-ac9d-d4132725cb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AECFE6-E93C-4CBA-8942-C6724E5B7D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IGM-Powerpoint-Vorlage-16zu9 (1)</Template>
  <TotalTime>0</TotalTime>
  <Words>2925</Words>
  <Application>Microsoft Office PowerPoint</Application>
  <PresentationFormat>Bildschirmpräsentation (16:9)</PresentationFormat>
  <Paragraphs>949</Paragraphs>
  <Slides>20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28" baseType="lpstr">
      <vt:lpstr>Meta Head IGM Cond Black</vt:lpstr>
      <vt:lpstr>Calibri</vt:lpstr>
      <vt:lpstr>Meta IGM</vt:lpstr>
      <vt:lpstr>Wingdings</vt:lpstr>
      <vt:lpstr>Meta Head IGM Cond Light</vt:lpstr>
      <vt:lpstr>Arial</vt:lpstr>
      <vt:lpstr>Office</vt:lpstr>
      <vt:lpstr>1_Office</vt:lpstr>
      <vt:lpstr>Fallstudien betriebliche Weiterbildung – Ergebnisse</vt:lpstr>
      <vt:lpstr>Ziel der Fallstudien</vt:lpstr>
      <vt:lpstr>Vorgehen &amp; Fallauswahl</vt:lpstr>
      <vt:lpstr>Ergebnisse</vt:lpstr>
      <vt:lpstr>Ergebnisse</vt:lpstr>
      <vt:lpstr>Ergebnisse</vt:lpstr>
      <vt:lpstr>Ergebnisse</vt:lpstr>
      <vt:lpstr>Ergebnisse</vt:lpstr>
      <vt:lpstr>Ergebnisse</vt:lpstr>
      <vt:lpstr>Ergebnisse</vt:lpstr>
      <vt:lpstr>Ergebnisse</vt:lpstr>
      <vt:lpstr>Ergebnisse</vt:lpstr>
      <vt:lpstr>Ergebnisse</vt:lpstr>
      <vt:lpstr>Ergebnisse</vt:lpstr>
      <vt:lpstr>Ergebnisse</vt:lpstr>
      <vt:lpstr>Erkenntnisse &amp; Schlussfolgerungen</vt:lpstr>
      <vt:lpstr>Erkenntnisse &amp; Schlussfolgerungen</vt:lpstr>
      <vt:lpstr>Erkenntnisse &amp; Schlussfolgerungen</vt:lpstr>
      <vt:lpstr>Erkenntnisse &amp; Schlussfolgerungen</vt:lpstr>
      <vt:lpstr>Vielen Dank für Eure Aufmerksamkeit!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Kurz-Anleitung PowerPoint</dc:title>
  <dc:creator>Mohr, Katrin</dc:creator>
  <cp:lastModifiedBy>Mohr, Katrin</cp:lastModifiedBy>
  <cp:revision>127</cp:revision>
  <dcterms:created xsi:type="dcterms:W3CDTF">2022-10-19T13:37:59Z</dcterms:created>
  <dcterms:modified xsi:type="dcterms:W3CDTF">2023-03-29T08:41:08Z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0x01010030636287BDA00541B45D13698D3C701D</vt:lpwstr>
  </property>
</Properties>
</file>