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9"/>
  </p:notesMasterIdLst>
  <p:handoutMasterIdLst>
    <p:handoutMasterId r:id="rId10"/>
  </p:handout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Meta IGM" panose="02000503040000020004" pitchFamily="2" charset="0"/>
      <p:regular r:id="rId11"/>
      <p:bold r:id="rId12"/>
      <p:italic r:id="rId13"/>
      <p:boldItalic r:id="rId14"/>
    </p:embeddedFont>
    <p:embeddedFont>
      <p:font typeface="Meta Head IGM Cond Black" panose="02000A06040000020004" pitchFamily="2" charset="0"/>
      <p:bold r:id="rId15"/>
    </p:embeddedFont>
    <p:embeddedFont>
      <p:font typeface="Meta Head IGM Cond Light" panose="02000506030000020004" pitchFamily="2" charset="0"/>
      <p:regular r:id="rId16"/>
    </p:embeddedFont>
  </p:embeddedFont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3C3B"/>
    <a:srgbClr val="E30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snapToObjects="1" showGuides="1">
      <p:cViewPr varScale="1">
        <p:scale>
          <a:sx n="140" d="100"/>
          <a:sy n="140" d="100"/>
        </p:scale>
        <p:origin x="100" y="424"/>
      </p:cViewPr>
      <p:guideLst>
        <p:guide orient="horz" pos="1620"/>
        <p:guide pos="2880"/>
      </p:guideLst>
    </p:cSldViewPr>
  </p:slideViewPr>
  <p:notesTextViewPr>
    <p:cViewPr>
      <p:scale>
        <a:sx n="1" d="1"/>
        <a:sy n="1" d="1"/>
      </p:scale>
      <p:origin x="0" y="0"/>
    </p:cViewPr>
  </p:notesTextViewPr>
  <p:notesViewPr>
    <p:cSldViewPr snapToGrid="0" snapToObjects="1">
      <p:cViewPr varScale="1">
        <p:scale>
          <a:sx n="117" d="100"/>
          <a:sy n="117" d="100"/>
        </p:scale>
        <p:origin x="299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68492C6-ED8A-564E-B3D1-6FC36A6D94CE}"/>
              </a:ext>
            </a:extLst>
          </p:cNvPr>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200"/>
            </a:lvl1pPr>
          </a:lstStyle>
          <a:p>
            <a:endParaRPr lang="de-DE" sz="1000" dirty="0">
              <a:latin typeface="Meta IGM" panose="02000503040000020004" pitchFamily="2" charset="0"/>
            </a:endParaRPr>
          </a:p>
        </p:txBody>
      </p:sp>
      <p:sp>
        <p:nvSpPr>
          <p:cNvPr id="3" name="Datumsplatzhalter 2">
            <a:extLst>
              <a:ext uri="{FF2B5EF4-FFF2-40B4-BE49-F238E27FC236}">
                <a16:creationId xmlns:a16="http://schemas.microsoft.com/office/drawing/2014/main" id="{8DC568E1-C914-E044-B5DC-41DA91055CA8}"/>
              </a:ext>
            </a:extLst>
          </p:cNvPr>
          <p:cNvSpPr>
            <a:spLocks noGrp="1"/>
          </p:cNvSpPr>
          <p:nvPr>
            <p:ph type="dt" sz="quarter" idx="1"/>
          </p:nvPr>
        </p:nvSpPr>
        <p:spPr>
          <a:xfrm>
            <a:off x="3884613" y="0"/>
            <a:ext cx="2971800" cy="458788"/>
          </a:xfrm>
          <a:prstGeom prst="rect">
            <a:avLst/>
          </a:prstGeom>
        </p:spPr>
        <p:txBody>
          <a:bodyPr vert="horz" lIns="180000" tIns="180000" rIns="180000" bIns="180000" rtlCol="0"/>
          <a:lstStyle>
            <a:lvl1pPr algn="r">
              <a:defRPr sz="1200"/>
            </a:lvl1pPr>
          </a:lstStyle>
          <a:p>
            <a:fld id="{D893A924-A15F-FB45-9450-A978DD7F2A70}" type="datetimeFigureOut">
              <a:rPr lang="de-DE" sz="1000" smtClean="0">
                <a:latin typeface="Meta IGM" panose="02000503040000020004" pitchFamily="2" charset="0"/>
              </a:rPr>
              <a:t>06.09.2022</a:t>
            </a:fld>
            <a:endParaRPr lang="de-DE" sz="1000" dirty="0">
              <a:latin typeface="Meta IGM" panose="02000503040000020004" pitchFamily="2" charset="0"/>
            </a:endParaRPr>
          </a:p>
        </p:txBody>
      </p:sp>
      <p:sp>
        <p:nvSpPr>
          <p:cNvPr id="4" name="Fußzeilenplatzhalter 3">
            <a:extLst>
              <a:ext uri="{FF2B5EF4-FFF2-40B4-BE49-F238E27FC236}">
                <a16:creationId xmlns:a16="http://schemas.microsoft.com/office/drawing/2014/main" id="{3951DF70-631C-BE4E-95FD-56CEFF6C4B0E}"/>
              </a:ext>
            </a:extLst>
          </p:cNvPr>
          <p:cNvSpPr>
            <a:spLocks noGrp="1"/>
          </p:cNvSpPr>
          <p:nvPr>
            <p:ph type="ftr" sz="quarter" idx="2"/>
          </p:nvPr>
        </p:nvSpPr>
        <p:spPr>
          <a:xfrm>
            <a:off x="0" y="8685213"/>
            <a:ext cx="2971800" cy="458787"/>
          </a:xfrm>
          <a:prstGeom prst="rect">
            <a:avLst/>
          </a:prstGeom>
        </p:spPr>
        <p:txBody>
          <a:bodyPr vert="horz" lIns="180000" tIns="180000" rIns="180000" bIns="180000" rtlCol="0" anchor="b"/>
          <a:lstStyle>
            <a:lvl1pPr algn="l">
              <a:defRPr sz="1200"/>
            </a:lvl1pPr>
          </a:lstStyle>
          <a:p>
            <a:endParaRPr lang="de-DE" sz="1000">
              <a:latin typeface="Meta IGM" panose="02000503040000020004" pitchFamily="2" charset="0"/>
            </a:endParaRPr>
          </a:p>
        </p:txBody>
      </p:sp>
      <p:sp>
        <p:nvSpPr>
          <p:cNvPr id="5" name="Foliennummernplatzhalter 4">
            <a:extLst>
              <a:ext uri="{FF2B5EF4-FFF2-40B4-BE49-F238E27FC236}">
                <a16:creationId xmlns:a16="http://schemas.microsoft.com/office/drawing/2014/main" id="{F1822CB3-F0D6-5A45-9129-191C5695EAB4}"/>
              </a:ext>
            </a:extLst>
          </p:cNvPr>
          <p:cNvSpPr>
            <a:spLocks noGrp="1"/>
          </p:cNvSpPr>
          <p:nvPr>
            <p:ph type="sldNum" sz="quarter" idx="3"/>
          </p:nvPr>
        </p:nvSpPr>
        <p:spPr>
          <a:xfrm>
            <a:off x="3884613" y="8685213"/>
            <a:ext cx="2971800" cy="458787"/>
          </a:xfrm>
          <a:prstGeom prst="rect">
            <a:avLst/>
          </a:prstGeom>
        </p:spPr>
        <p:txBody>
          <a:bodyPr vert="horz" lIns="180000" tIns="180000" rIns="180000" bIns="180000" rtlCol="0" anchor="b"/>
          <a:lstStyle>
            <a:lvl1pPr algn="r">
              <a:defRPr sz="1200"/>
            </a:lvl1pPr>
          </a:lstStyle>
          <a:p>
            <a:fld id="{53B84A8F-D800-3D49-A16E-28CD7380C913}" type="slidenum">
              <a:rPr lang="de-DE" sz="1000" smtClean="0">
                <a:latin typeface="Meta IGM" panose="02000503040000020004" pitchFamily="2" charset="0"/>
              </a:rPr>
              <a:t>‹Nr.›</a:t>
            </a:fld>
            <a:endParaRPr lang="de-DE" sz="1000">
              <a:latin typeface="Meta IGM" panose="02000503040000020004" pitchFamily="2" charset="0"/>
            </a:endParaRPr>
          </a:p>
        </p:txBody>
      </p:sp>
    </p:spTree>
    <p:extLst>
      <p:ext uri="{BB962C8B-B14F-4D97-AF65-F5344CB8AC3E}">
        <p14:creationId xmlns:p14="http://schemas.microsoft.com/office/powerpoint/2010/main" val="4183492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000" b="0" i="0">
                <a:latin typeface="Meta IGM" panose="02000503040000020004" pitchFamily="2" charset="0"/>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180000" tIns="180000" rIns="180000" bIns="180000" rtlCol="0"/>
          <a:lstStyle>
            <a:lvl1pPr algn="r">
              <a:defRPr sz="1000" b="0" i="0">
                <a:latin typeface="Meta IGM" panose="02000503040000020004" pitchFamily="2" charset="0"/>
              </a:defRPr>
            </a:lvl1pPr>
          </a:lstStyle>
          <a:p>
            <a:fld id="{16B77BA6-83BE-5742-8C0B-6F675812BA19}" type="datetimeFigureOut">
              <a:rPr lang="de-DE" smtClean="0"/>
              <a:pPr/>
              <a:t>06.09.2022</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180000" tIns="180000" rIns="180000" bIns="180000" rtlCol="0" anchor="b"/>
          <a:lstStyle>
            <a:lvl1pPr algn="l">
              <a:defRPr sz="1000" b="0" i="0">
                <a:latin typeface="Meta IGM" panose="02000503040000020004" pitchFamily="2" charset="0"/>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180000" tIns="180000" rIns="180000" bIns="180000" rtlCol="0" anchor="b"/>
          <a:lstStyle>
            <a:lvl1pPr algn="r">
              <a:defRPr sz="1000" b="0" i="0">
                <a:latin typeface="Meta IGM" panose="02000503040000020004" pitchFamily="2" charset="0"/>
              </a:defRPr>
            </a:lvl1pPr>
          </a:lstStyle>
          <a:p>
            <a:fld id="{AD868B3C-6C54-1D41-B938-33F4013C078E}" type="slidenum">
              <a:rPr lang="de-DE" smtClean="0"/>
              <a:pPr/>
              <a:t>‹Nr.›</a:t>
            </a:fld>
            <a:endParaRPr lang="de-DE" dirty="0"/>
          </a:p>
        </p:txBody>
      </p:sp>
    </p:spTree>
    <p:extLst>
      <p:ext uri="{BB962C8B-B14F-4D97-AF65-F5344CB8AC3E}">
        <p14:creationId xmlns:p14="http://schemas.microsoft.com/office/powerpoint/2010/main" val="2992191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eta IGM" panose="02000503040000020004" pitchFamily="2"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aseline="0" dirty="0" smtClean="0"/>
              <a:t>Einnahmen aus Erlösobergrenze für Anlagen der Stromerzeugung mit geringer Kostenbasis (z.B. die Erneuerbaren, Kohle- oder Atomstrom) soll Strompreisbremse (KMU mit Versorgertarif behandelt wie Haushalte) und Abfederung der zum 01.01.2023 angekündigten Steigerung der Übertragungsnetzentgelte finanzieren.</a:t>
            </a:r>
          </a:p>
          <a:p>
            <a:pPr marL="171450" indent="-171450">
              <a:buFont typeface="Arial" panose="020B0604020202020204" pitchFamily="34" charset="0"/>
              <a:buChar char="•"/>
            </a:pPr>
            <a:r>
              <a:rPr lang="de-DE" baseline="0" dirty="0" smtClean="0"/>
              <a:t>Für mögliche Preisdämpfungsmodelle auf dem Wärmemarkt: zeitnahe Einberufung einer Expertenkommission mit Vertreterinnen und Vertretern u.a. aus Wissenschaft, Wirtschaft, Gewerkschaften und Verbraucherschutz</a:t>
            </a:r>
            <a:endParaRPr lang="en-GB"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a:t>
            </a:fld>
            <a:endParaRPr lang="de-DE" dirty="0"/>
          </a:p>
        </p:txBody>
      </p:sp>
    </p:spTree>
    <p:extLst>
      <p:ext uri="{BB962C8B-B14F-4D97-AF65-F5344CB8AC3E}">
        <p14:creationId xmlns:p14="http://schemas.microsoft.com/office/powerpoint/2010/main" val="2525342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aseline="0" dirty="0" smtClean="0"/>
              <a:t> zweiter Heizkostenzuschuss für Wohngeldempfänger*innen: 415 Euro für einen 1-Personen-Haushalt (540 Euro für zwei Personen; für jede weitere Person zusätzliche 100 Euro)</a:t>
            </a:r>
          </a:p>
          <a:p>
            <a:pPr marL="171450" indent="-171450">
              <a:buFont typeface="Arial" panose="020B0604020202020204" pitchFamily="34" charset="0"/>
              <a:buChar char="•"/>
            </a:pPr>
            <a:r>
              <a:rPr lang="de-DE" baseline="0" dirty="0" smtClean="0"/>
              <a:t>Erster Heizkostenzuschuss: im Juli 2022 i.H.v. 270 € für Wohngeldbezieher*innen und 230 € für Azubis und BAföG-Studierende</a:t>
            </a:r>
            <a:endParaRPr lang="en-GB"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3</a:t>
            </a:fld>
            <a:endParaRPr lang="de-DE" dirty="0"/>
          </a:p>
        </p:txBody>
      </p:sp>
    </p:spTree>
    <p:extLst>
      <p:ext uri="{BB962C8B-B14F-4D97-AF65-F5344CB8AC3E}">
        <p14:creationId xmlns:p14="http://schemas.microsoft.com/office/powerpoint/2010/main" val="750317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pPr marL="171450" indent="-171450">
              <a:buFont typeface="Wingdings" panose="05000000000000000000" pitchFamily="2" charset="2"/>
              <a:buChar char="§"/>
            </a:pPr>
            <a:r>
              <a:rPr lang="de-DE" dirty="0" smtClean="0"/>
              <a:t>Rentenanpassung: Anstieg um 5,35 % in West- und 6,12 % in Ostdeutschland</a:t>
            </a:r>
          </a:p>
          <a:p>
            <a:pPr marL="171450" indent="-171450">
              <a:buFont typeface="Wingdings" panose="05000000000000000000" pitchFamily="2" charset="2"/>
              <a:buChar char="§"/>
            </a:pPr>
            <a:r>
              <a:rPr lang="de-DE" dirty="0" smtClean="0"/>
              <a:t>Doppelbesteuerung:</a:t>
            </a:r>
            <a:r>
              <a:rPr lang="de-DE" baseline="0" dirty="0" smtClean="0"/>
              <a:t> Steuerzahler*innen sollen bereits ab dem 1. Januar 2023 ihre Rentenbeiträge voll absetzen können. Dies geschieht damit zwei Jahre früher als ursprünglich geplant. Künftig werden Renten in der Auszahlungsphase im Alter besteuert. Als Ausgleich können während der Erwerbstätigkeit die Aufwendungen für die Altersvorsorge steuerlich geltend gemacht werden. Sie reduzieren so die Steuerzahlungen der Beschäftigten.</a:t>
            </a:r>
            <a:endParaRPr lang="de-DE" dirty="0" smtClean="0"/>
          </a:p>
          <a:p>
            <a:pPr marL="171450" indent="-171450">
              <a:buFont typeface="Wingdings" panose="05000000000000000000" pitchFamily="2" charset="2"/>
              <a:buChar char="§"/>
            </a:pPr>
            <a:r>
              <a:rPr lang="de-DE" dirty="0" smtClean="0"/>
              <a:t>Hilfsprogramme: Die Bundesregierung wird prüfen, inwieweit zukunftsfähige Unternehmen stabilisiert werden können, die aufgrund von Gasmangellage bzw. nicht tragfähiger Energiepreise temporär ihre Produktion einstellen müssen. Um die </a:t>
            </a:r>
            <a:r>
              <a:rPr lang="de-DE" b="1" dirty="0" smtClean="0"/>
              <a:t>energieintensiven Unternehmen </a:t>
            </a:r>
            <a:r>
              <a:rPr lang="de-DE" dirty="0" smtClean="0"/>
              <a:t>angesichts der hohen Preise zu unterstützen, wird der sogenannte </a:t>
            </a:r>
            <a:r>
              <a:rPr lang="de-DE" b="1" dirty="0" smtClean="0"/>
              <a:t>Spitzenausgleich bei den Strom- und Energiesteuern um ein weiteres Jahr verlängert</a:t>
            </a:r>
            <a:r>
              <a:rPr lang="de-DE" dirty="0" smtClean="0"/>
              <a:t>. Damit werden rund 9.000 energieintensive Unternehmen in Höhe von rund 1,7 Milliarden Euro entlastet.</a:t>
            </a:r>
            <a:endParaRPr lang="en-GB"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6</a:t>
            </a:fld>
            <a:endParaRPr lang="de-DE" dirty="0"/>
          </a:p>
        </p:txBody>
      </p:sp>
    </p:spTree>
    <p:extLst>
      <p:ext uri="{BB962C8B-B14F-4D97-AF65-F5344CB8AC3E}">
        <p14:creationId xmlns:p14="http://schemas.microsoft.com/office/powerpoint/2010/main" val="1271794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pPr marL="171450" indent="-171450">
              <a:buFont typeface="Wingdings" panose="05000000000000000000" pitchFamily="2" charset="2"/>
              <a:buChar char="§"/>
            </a:pPr>
            <a:r>
              <a:rPr lang="de-DE" dirty="0" smtClean="0"/>
              <a:t>Rentenanpassung: Anstieg um 5,35 % in West- und 6,12 % in Ostdeutschland</a:t>
            </a:r>
          </a:p>
          <a:p>
            <a:pPr marL="171450" indent="-171450">
              <a:buFont typeface="Wingdings" panose="05000000000000000000" pitchFamily="2" charset="2"/>
              <a:buChar char="§"/>
            </a:pPr>
            <a:r>
              <a:rPr lang="de-DE" dirty="0" smtClean="0"/>
              <a:t>Hilfsprogramme: Die Bundesregierung wird prüfen, inwieweit zukunftsfähige Unternehmen stabilisiert werden können, die aufgrund von Gasmangellage bzw. nicht tragfähiger Energiepreise temporär ihre Produktion einstellen müssen. Um die </a:t>
            </a:r>
            <a:r>
              <a:rPr lang="de-DE" b="1" dirty="0" smtClean="0"/>
              <a:t>energieintensiven Unternehmen </a:t>
            </a:r>
            <a:r>
              <a:rPr lang="de-DE" dirty="0" smtClean="0"/>
              <a:t>angesichts der hohen Preise zu unterstützen, wird der sogenannte </a:t>
            </a:r>
            <a:r>
              <a:rPr lang="de-DE" b="1" dirty="0" smtClean="0"/>
              <a:t>Spitzenausgleich bei den Strom- und Energiesteuern um ein weiteres Jahr verlängert</a:t>
            </a:r>
            <a:r>
              <a:rPr lang="de-DE" dirty="0" smtClean="0"/>
              <a:t>. Damit werden rund 9.000 energieintensive Unternehmen in Höhe von rund 1,7 Milliarden Euro entlastet.</a:t>
            </a:r>
          </a:p>
          <a:p>
            <a:pPr marL="171450" indent="-171450">
              <a:buFont typeface="Wingdings" panose="05000000000000000000" pitchFamily="2" charset="2"/>
              <a:buChar char="§"/>
            </a:pPr>
            <a:r>
              <a:rPr lang="de-DE" dirty="0" smtClean="0"/>
              <a:t>Home-Office-Pauschale: 5</a:t>
            </a:r>
            <a:r>
              <a:rPr lang="de-DE" baseline="0" dirty="0" smtClean="0"/>
              <a:t> Euro/Tag; max. 600 Euro/Jahr</a:t>
            </a:r>
            <a:endParaRPr lang="en-GB"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7</a:t>
            </a:fld>
            <a:endParaRPr lang="de-DE" dirty="0"/>
          </a:p>
        </p:txBody>
      </p:sp>
    </p:spTree>
    <p:extLst>
      <p:ext uri="{BB962C8B-B14F-4D97-AF65-F5344CB8AC3E}">
        <p14:creationId xmlns:p14="http://schemas.microsoft.com/office/powerpoint/2010/main" val="42291440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sp>
        <p:nvSpPr>
          <p:cNvPr id="32" name="Rechteck 31">
            <a:extLst>
              <a:ext uri="{FF2B5EF4-FFF2-40B4-BE49-F238E27FC236}">
                <a16:creationId xmlns:a16="http://schemas.microsoft.com/office/drawing/2014/main" id="{7A5ECE3D-4B62-964E-BF60-6DD95EC06B60}"/>
              </a:ext>
            </a:extLst>
          </p:cNvPr>
          <p:cNvSpPr/>
          <p:nvPr userDrawn="1"/>
        </p:nvSpPr>
        <p:spPr>
          <a:xfrm>
            <a:off x="0" y="0"/>
            <a:ext cx="9144000" cy="4064000"/>
          </a:xfrm>
          <a:prstGeom prst="rect">
            <a:avLst/>
          </a:prstGeom>
          <a:blipFill>
            <a:blip r:embed="rId2"/>
            <a:srcRect/>
            <a:stretch>
              <a:fillRect t="-66265" b="-6626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36" name="Rechteck 35">
            <a:extLst>
              <a:ext uri="{FF2B5EF4-FFF2-40B4-BE49-F238E27FC236}">
                <a16:creationId xmlns:a16="http://schemas.microsoft.com/office/drawing/2014/main" id="{551D7B0F-DCAE-5B45-A92D-07BA8B987DC0}"/>
              </a:ext>
            </a:extLst>
          </p:cNvPr>
          <p:cNvSpPr/>
          <p:nvPr userDrawn="1"/>
        </p:nvSpPr>
        <p:spPr>
          <a:xfrm rot="3786198">
            <a:off x="6696058" y="1873841"/>
            <a:ext cx="1741767" cy="4431387"/>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4"/>
          <a:stretch>
            <a:fillRect/>
          </a:stretch>
        </p:blipFill>
        <p:spPr>
          <a:xfrm>
            <a:off x="-264862" y="733269"/>
            <a:ext cx="6747304" cy="6661461"/>
          </a:xfrm>
          <a:prstGeom prst="rect">
            <a:avLst/>
          </a:prstGeom>
        </p:spPr>
      </p:pic>
      <p:sp>
        <p:nvSpPr>
          <p:cNvPr id="2" name="Title 1"/>
          <p:cNvSpPr>
            <a:spLocks noGrp="1"/>
          </p:cNvSpPr>
          <p:nvPr>
            <p:ph type="ctrTitle" hasCustomPrompt="1"/>
          </p:nvPr>
        </p:nvSpPr>
        <p:spPr>
          <a:xfrm>
            <a:off x="250825" y="2876550"/>
            <a:ext cx="4859057" cy="1541626"/>
          </a:xfrm>
        </p:spPr>
        <p:txBody>
          <a:bodyPr anchor="b" anchorCtr="0"/>
          <a:lstStyle>
            <a:lvl1pPr algn="l">
              <a:defRPr sz="3500" b="1" i="0" spc="200" baseline="0">
                <a:solidFill>
                  <a:schemeClr val="bg1"/>
                </a:solidFill>
                <a:latin typeface="Meta Head IGM Cond Black" panose="02000506030000020004" pitchFamily="2" charset="77"/>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430210"/>
            <a:ext cx="2514146" cy="37925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dirty="0"/>
              <a:t>Datum</a:t>
            </a:r>
          </a:p>
        </p:txBody>
      </p:sp>
    </p:spTree>
    <p:extLst>
      <p:ext uri="{BB962C8B-B14F-4D97-AF65-F5344CB8AC3E}">
        <p14:creationId xmlns:p14="http://schemas.microsoft.com/office/powerpoint/2010/main" val="6333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C8A545D-DAD0-0540-AAC9-9A022508D0A1}"/>
              </a:ext>
            </a:extLst>
          </p:cNvPr>
          <p:cNvPicPr>
            <a:picLocks noChangeAspect="1"/>
          </p:cNvPicPr>
          <p:nvPr userDrawn="1"/>
        </p:nvPicPr>
        <p:blipFill>
          <a:blip r:embed="rId2"/>
          <a:stretch>
            <a:fillRect/>
          </a:stretch>
        </p:blipFill>
        <p:spPr>
          <a:xfrm>
            <a:off x="0" y="0"/>
            <a:ext cx="714375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6" name="Rechteck 5">
            <a:extLst>
              <a:ext uri="{FF2B5EF4-FFF2-40B4-BE49-F238E27FC236}">
                <a16:creationId xmlns:a16="http://schemas.microsoft.com/office/drawing/2014/main" id="{A40B9E7E-0156-544E-8B23-4556027F32C5}"/>
              </a:ext>
            </a:extLst>
          </p:cNvPr>
          <p:cNvSpPr/>
          <p:nvPr userDrawn="1"/>
        </p:nvSpPr>
        <p:spPr>
          <a:xfrm>
            <a:off x="6825727" y="4651717"/>
            <a:ext cx="2318273" cy="494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sp>
        <p:nvSpPr>
          <p:cNvPr id="5" name="Textfeld 4">
            <a:extLst>
              <a:ext uri="{FF2B5EF4-FFF2-40B4-BE49-F238E27FC236}">
                <a16:creationId xmlns:a16="http://schemas.microsoft.com/office/drawing/2014/main" id="{027B3B13-3C71-104B-92CD-29B6205299BB}"/>
              </a:ext>
            </a:extLst>
          </p:cNvPr>
          <p:cNvSpPr txBox="1"/>
          <p:nvPr userDrawn="1"/>
        </p:nvSpPr>
        <p:spPr>
          <a:xfrm>
            <a:off x="5705475" y="2190346"/>
            <a:ext cx="3187699" cy="2708434"/>
          </a:xfrm>
          <a:prstGeom prst="rect">
            <a:avLst/>
          </a:prstGeom>
          <a:noFill/>
        </p:spPr>
        <p:txBody>
          <a:bodyPr wrap="square" lIns="0" tIns="0" rIns="0" bIns="0" rtlCol="0" anchor="b">
            <a:spAutoFit/>
          </a:bodyPr>
          <a:lstStyle/>
          <a:p>
            <a:pPr algn="r"/>
            <a:r>
              <a:rPr lang="de-DE" sz="1100" b="0" i="0" kern="1200" dirty="0">
                <a:solidFill>
                  <a:srgbClr val="3C3C3B"/>
                </a:solidFill>
                <a:effectLst/>
                <a:latin typeface="Meta IGM" panose="02000503040000020004" pitchFamily="2" charset="0"/>
                <a:ea typeface="+mn-ea"/>
                <a:cs typeface="+mn-cs"/>
              </a:rPr>
              <a:t>IG METALL </a:t>
            </a:r>
            <a:br>
              <a:rPr lang="de-DE" sz="1100" b="0" i="0" kern="1200" dirty="0">
                <a:solidFill>
                  <a:srgbClr val="3C3C3B"/>
                </a:solidFill>
                <a:effectLst/>
                <a:latin typeface="Meta IGM" panose="02000503040000020004" pitchFamily="2" charset="0"/>
                <a:ea typeface="+mn-ea"/>
                <a:cs typeface="+mn-cs"/>
              </a:rPr>
            </a:br>
            <a:r>
              <a:rPr lang="de-DE" sz="1100" b="1" i="0" kern="1200" dirty="0">
                <a:solidFill>
                  <a:srgbClr val="3C3C3B"/>
                </a:solidFill>
                <a:effectLst/>
                <a:latin typeface="Meta IGM" panose="02000503040000020004" pitchFamily="2" charset="0"/>
                <a:ea typeface="+mn-ea"/>
                <a:cs typeface="+mn-cs"/>
              </a:rPr>
              <a:t>Gliederung einfügen</a:t>
            </a:r>
          </a:p>
          <a:p>
            <a:pPr algn="r"/>
            <a:endParaRPr lang="de-DE" sz="1100" b="0" i="0" kern="1200" dirty="0">
              <a:solidFill>
                <a:srgbClr val="3C3C3B"/>
              </a:solidFill>
              <a:effectLst/>
              <a:latin typeface="Meta IGM" panose="02000503040000020004" pitchFamily="2" charset="0"/>
              <a:ea typeface="+mn-ea"/>
              <a:cs typeface="+mn-cs"/>
            </a:endParaRPr>
          </a:p>
          <a:p>
            <a:pPr algn="r"/>
            <a:r>
              <a:rPr lang="de-DE" sz="1100" b="0" i="0" kern="1200" dirty="0">
                <a:solidFill>
                  <a:srgbClr val="3C3C3B"/>
                </a:solidFill>
                <a:effectLst/>
                <a:latin typeface="Meta IGM" panose="02000503040000020004" pitchFamily="2" charset="0"/>
                <a:ea typeface="+mn-ea"/>
                <a:cs typeface="+mn-cs"/>
              </a:rPr>
              <a:t>Max Mustermann</a:t>
            </a:r>
            <a:br>
              <a:rPr lang="de-DE" sz="1100" b="0" i="0" kern="1200" dirty="0">
                <a:solidFill>
                  <a:srgbClr val="3C3C3B"/>
                </a:solidFill>
                <a:effectLst/>
                <a:latin typeface="Meta IGM" panose="02000503040000020004" pitchFamily="2" charset="0"/>
                <a:ea typeface="+mn-ea"/>
                <a:cs typeface="+mn-cs"/>
              </a:rPr>
            </a:br>
            <a:r>
              <a:rPr lang="de-DE" sz="1100" b="0" i="0" kern="1200" dirty="0">
                <a:solidFill>
                  <a:srgbClr val="3C3C3B"/>
                </a:solidFill>
                <a:effectLst/>
                <a:latin typeface="Meta IGM" panose="02000503040000020004" pitchFamily="2" charset="0"/>
                <a:ea typeface="+mn-ea"/>
                <a:cs typeface="+mn-cs"/>
              </a:rPr>
              <a:t>Musterstraße 12</a:t>
            </a:r>
            <a:br>
              <a:rPr lang="de-DE" sz="1100" b="0" i="0" kern="1200" dirty="0">
                <a:solidFill>
                  <a:srgbClr val="3C3C3B"/>
                </a:solidFill>
                <a:effectLst/>
                <a:latin typeface="Meta IGM" panose="02000503040000020004" pitchFamily="2" charset="0"/>
                <a:ea typeface="+mn-ea"/>
                <a:cs typeface="+mn-cs"/>
              </a:rPr>
            </a:br>
            <a:r>
              <a:rPr lang="de-DE" sz="1100" b="0" i="0" kern="1200" dirty="0">
                <a:solidFill>
                  <a:srgbClr val="3C3C3B"/>
                </a:solidFill>
                <a:effectLst/>
                <a:latin typeface="Meta IGM" panose="02000503040000020004" pitchFamily="2" charset="0"/>
                <a:ea typeface="+mn-ea"/>
                <a:cs typeface="+mn-cs"/>
              </a:rPr>
              <a:t>45678 Musterstadt</a:t>
            </a:r>
          </a:p>
          <a:p>
            <a:pPr algn="r"/>
            <a:endParaRPr lang="de-DE" sz="1100" b="0" i="0" kern="1200" dirty="0">
              <a:solidFill>
                <a:srgbClr val="3C3C3B"/>
              </a:solidFill>
              <a:effectLst/>
              <a:latin typeface="Meta IGM" panose="02000503040000020004" pitchFamily="2" charset="0"/>
              <a:ea typeface="+mn-ea"/>
              <a:cs typeface="+mn-cs"/>
            </a:endParaRPr>
          </a:p>
          <a:p>
            <a:pPr algn="r"/>
            <a:r>
              <a:rPr lang="de-DE" sz="1100" b="0" i="0" kern="1200" dirty="0">
                <a:solidFill>
                  <a:srgbClr val="3C3C3B"/>
                </a:solidFill>
                <a:effectLst/>
                <a:latin typeface="Meta IGM" panose="02000503040000020004" pitchFamily="2" charset="0"/>
                <a:ea typeface="+mn-ea"/>
                <a:cs typeface="+mn-cs"/>
              </a:rPr>
              <a:t>Tel 0123 456789-0</a:t>
            </a:r>
            <a:br>
              <a:rPr lang="de-DE" sz="1100" b="0" i="0" kern="1200" dirty="0">
                <a:solidFill>
                  <a:srgbClr val="3C3C3B"/>
                </a:solidFill>
                <a:effectLst/>
                <a:latin typeface="Meta IGM" panose="02000503040000020004" pitchFamily="2" charset="0"/>
                <a:ea typeface="+mn-ea"/>
                <a:cs typeface="+mn-cs"/>
              </a:rPr>
            </a:br>
            <a:r>
              <a:rPr lang="de-DE" sz="1100" b="0" i="0" kern="1200" dirty="0">
                <a:solidFill>
                  <a:srgbClr val="3C3C3B"/>
                </a:solidFill>
                <a:effectLst/>
                <a:latin typeface="Meta IGM" panose="02000503040000020004" pitchFamily="2" charset="0"/>
                <a:ea typeface="+mn-ea"/>
                <a:cs typeface="+mn-cs"/>
              </a:rPr>
              <a:t>max.mustermann@igmetall.de</a:t>
            </a:r>
          </a:p>
          <a:p>
            <a:pPr algn="r"/>
            <a:endParaRPr lang="de-DE" sz="1100" b="0" i="0" kern="1200" dirty="0">
              <a:solidFill>
                <a:srgbClr val="3C3C3B"/>
              </a:solidFill>
              <a:effectLst/>
              <a:latin typeface="Meta IGM" panose="02000503040000020004" pitchFamily="2" charset="0"/>
              <a:ea typeface="+mn-ea"/>
              <a:cs typeface="+mn-cs"/>
            </a:endParaRPr>
          </a:p>
          <a:p>
            <a:pPr algn="r"/>
            <a:r>
              <a:rPr lang="de-DE" sz="600" b="1" i="0" kern="1200" dirty="0">
                <a:solidFill>
                  <a:srgbClr val="3C3C3B"/>
                </a:solidFill>
                <a:effectLst/>
                <a:latin typeface="Meta IGM" panose="02000503040000020004" pitchFamily="2" charset="0"/>
                <a:ea typeface="+mn-ea"/>
                <a:cs typeface="+mn-cs"/>
              </a:rPr>
              <a:t>Impressum</a:t>
            </a:r>
          </a:p>
          <a:p>
            <a:pPr algn="r"/>
            <a:r>
              <a:rPr lang="de-DE" sz="600" b="0" i="0" kern="1200" dirty="0">
                <a:solidFill>
                  <a:srgbClr val="3C3C3B"/>
                </a:solidFill>
                <a:effectLst/>
                <a:latin typeface="Meta IGM" panose="02000503040000020004" pitchFamily="2" charset="0"/>
                <a:ea typeface="+mn-ea"/>
                <a:cs typeface="+mn-cs"/>
              </a:rPr>
              <a:t>IG Metall</a:t>
            </a:r>
          </a:p>
          <a:p>
            <a:pPr algn="r"/>
            <a:r>
              <a:rPr lang="de-DE" sz="600" b="0" i="0" kern="1200" dirty="0">
                <a:solidFill>
                  <a:srgbClr val="3C3C3B"/>
                </a:solidFill>
                <a:effectLst/>
                <a:latin typeface="Meta IGM" panose="02000503040000020004" pitchFamily="2" charset="0"/>
                <a:ea typeface="+mn-ea"/>
                <a:cs typeface="+mn-cs"/>
              </a:rPr>
              <a:t>Wilhelm-Leuschner-Str. 79, 60329 Frankfurt am Main</a:t>
            </a:r>
          </a:p>
          <a:p>
            <a:pPr algn="r"/>
            <a:r>
              <a:rPr lang="de-DE" sz="600" b="0" i="0" kern="1200" dirty="0">
                <a:solidFill>
                  <a:srgbClr val="3C3C3B"/>
                </a:solidFill>
                <a:effectLst/>
                <a:latin typeface="Meta IGM" panose="02000503040000020004" pitchFamily="2" charset="0"/>
                <a:ea typeface="+mn-ea"/>
                <a:cs typeface="+mn-cs"/>
              </a:rPr>
              <a:t>Vertreten durch den Vorstand, 1. Vorsitzender: Jörg </a:t>
            </a:r>
            <a:r>
              <a:rPr lang="de-DE" sz="600" b="0" i="0" kern="1200" dirty="0" smtClean="0">
                <a:solidFill>
                  <a:srgbClr val="3C3C3B"/>
                </a:solidFill>
                <a:effectLst/>
                <a:latin typeface="Meta IGM" panose="02000503040000020004" pitchFamily="2" charset="0"/>
                <a:ea typeface="+mn-ea"/>
                <a:cs typeface="+mn-cs"/>
              </a:rPr>
              <a:t>Hofmann</a:t>
            </a:r>
          </a:p>
          <a:p>
            <a:pPr algn="r"/>
            <a:r>
              <a:rPr lang="de-DE" sz="600" b="0" i="0" kern="1200" dirty="0" smtClean="0">
                <a:solidFill>
                  <a:srgbClr val="3C3C3B"/>
                </a:solidFill>
                <a:effectLst/>
                <a:latin typeface="Meta IGM" panose="02000503040000020004" pitchFamily="2" charset="0"/>
                <a:ea typeface="+mn-ea"/>
                <a:cs typeface="+mn-cs"/>
              </a:rPr>
              <a:t>Kontakt: vorstand@igmetall.de</a:t>
            </a:r>
            <a:endParaRPr lang="de-DE" sz="600" b="0" i="0" kern="1200" dirty="0">
              <a:solidFill>
                <a:srgbClr val="3C3C3B"/>
              </a:solidFill>
              <a:effectLst/>
              <a:latin typeface="Meta IGM" panose="02000503040000020004" pitchFamily="2" charset="0"/>
              <a:ea typeface="+mn-ea"/>
              <a:cs typeface="+mn-cs"/>
            </a:endParaRPr>
          </a:p>
          <a:p>
            <a:pPr algn="r"/>
            <a:endParaRPr lang="de-DE" sz="600" b="0" i="0" kern="1200" dirty="0">
              <a:solidFill>
                <a:srgbClr val="3C3C3B"/>
              </a:solidFill>
              <a:effectLst/>
              <a:latin typeface="Meta IGM" panose="02000503040000020004" pitchFamily="2" charset="0"/>
              <a:ea typeface="+mn-ea"/>
              <a:cs typeface="+mn-cs"/>
            </a:endParaRPr>
          </a:p>
          <a:p>
            <a:pPr algn="r"/>
            <a:r>
              <a:rPr lang="de-DE" sz="600" b="0" i="0" kern="1200" dirty="0" err="1">
                <a:solidFill>
                  <a:srgbClr val="3C3C3B"/>
                </a:solidFill>
                <a:effectLst/>
                <a:latin typeface="Meta IGM" panose="02000503040000020004" pitchFamily="2" charset="0"/>
                <a:ea typeface="+mn-ea"/>
                <a:cs typeface="+mn-cs"/>
              </a:rPr>
              <a:t>V.i.S.d.P</a:t>
            </a:r>
            <a:r>
              <a:rPr lang="de-DE" sz="600" b="0" i="0" kern="1200" dirty="0">
                <a:solidFill>
                  <a:srgbClr val="3C3C3B"/>
                </a:solidFill>
                <a:effectLst/>
                <a:latin typeface="Meta IGM" panose="02000503040000020004" pitchFamily="2" charset="0"/>
                <a:ea typeface="+mn-ea"/>
                <a:cs typeface="+mn-cs"/>
              </a:rPr>
              <a:t>. / Verantwortlich nach § </a:t>
            </a:r>
            <a:r>
              <a:rPr lang="de-DE" sz="600" b="0" i="0" kern="1200" dirty="0" smtClean="0">
                <a:solidFill>
                  <a:srgbClr val="3C3C3B"/>
                </a:solidFill>
                <a:effectLst/>
                <a:latin typeface="Meta IGM" panose="02000503040000020004" pitchFamily="2" charset="0"/>
                <a:ea typeface="+mn-ea"/>
                <a:cs typeface="+mn-cs"/>
              </a:rPr>
              <a:t>18 </a:t>
            </a:r>
            <a:r>
              <a:rPr lang="de-DE" sz="600" b="0" i="0" kern="1200" dirty="0">
                <a:solidFill>
                  <a:srgbClr val="3C3C3B"/>
                </a:solidFill>
                <a:effectLst/>
                <a:latin typeface="Meta IGM" panose="02000503040000020004" pitchFamily="2" charset="0"/>
                <a:ea typeface="+mn-ea"/>
                <a:cs typeface="+mn-cs"/>
              </a:rPr>
              <a:t>Abs. 2 </a:t>
            </a:r>
            <a:r>
              <a:rPr lang="de-DE" sz="600" b="0" i="0" kern="1200" dirty="0" err="1" smtClean="0">
                <a:solidFill>
                  <a:srgbClr val="3C3C3B"/>
                </a:solidFill>
                <a:effectLst/>
                <a:latin typeface="Meta IGM" panose="02000503040000020004" pitchFamily="2" charset="0"/>
                <a:ea typeface="+mn-ea"/>
                <a:cs typeface="+mn-cs"/>
              </a:rPr>
              <a:t>MStV</a:t>
            </a:r>
            <a:r>
              <a:rPr lang="de-DE" sz="600" b="0" i="0" kern="1200" dirty="0">
                <a:solidFill>
                  <a:srgbClr val="3C3C3B"/>
                </a:solidFill>
                <a:effectLst/>
                <a:latin typeface="Meta IGM" panose="02000503040000020004" pitchFamily="2" charset="0"/>
                <a:ea typeface="+mn-ea"/>
                <a:cs typeface="+mn-cs"/>
              </a:rPr>
              <a:t>: </a:t>
            </a:r>
          </a:p>
          <a:p>
            <a:pPr algn="r"/>
            <a:r>
              <a:rPr lang="de-DE" sz="600" b="0" i="0" kern="1200" dirty="0">
                <a:solidFill>
                  <a:srgbClr val="3C3C3B"/>
                </a:solidFill>
                <a:effectLst/>
                <a:latin typeface="Meta IGM" panose="02000503040000020004" pitchFamily="2" charset="0"/>
                <a:ea typeface="+mn-ea"/>
                <a:cs typeface="+mn-cs"/>
              </a:rPr>
              <a:t>Vorname Nachname</a:t>
            </a:r>
          </a:p>
          <a:p>
            <a:pPr algn="r"/>
            <a:r>
              <a:rPr lang="de-DE" sz="600" b="0" i="0" kern="1200" dirty="0">
                <a:solidFill>
                  <a:srgbClr val="3C3C3B"/>
                </a:solidFill>
                <a:effectLst/>
                <a:latin typeface="Meta IGM" panose="02000503040000020004" pitchFamily="2" charset="0"/>
                <a:ea typeface="+mn-ea"/>
                <a:cs typeface="+mn-cs"/>
              </a:rPr>
              <a:t>Gliederung/Funktion</a:t>
            </a:r>
          </a:p>
          <a:p>
            <a:pPr algn="r"/>
            <a:r>
              <a:rPr lang="de-DE" sz="600" b="0" i="0" kern="1200" dirty="0">
                <a:solidFill>
                  <a:srgbClr val="3C3C3B"/>
                </a:solidFill>
                <a:effectLst/>
                <a:latin typeface="Meta IGM" panose="02000503040000020004" pitchFamily="2" charset="0"/>
                <a:ea typeface="+mn-ea"/>
                <a:cs typeface="+mn-cs"/>
              </a:rPr>
              <a:t>Musterstraße 123, 12345 Musterstadt</a:t>
            </a:r>
          </a:p>
          <a:p>
            <a:pPr algn="r"/>
            <a:r>
              <a:rPr lang="de-DE" sz="600" b="0" i="0" kern="1200" dirty="0">
                <a:solidFill>
                  <a:srgbClr val="3C3C3B"/>
                </a:solidFill>
                <a:effectLst/>
                <a:latin typeface="Meta IGM" panose="02000503040000020004" pitchFamily="2" charset="0"/>
                <a:ea typeface="+mn-ea"/>
                <a:cs typeface="+mn-cs"/>
              </a:rPr>
              <a:t>Kontakt: </a:t>
            </a:r>
            <a:r>
              <a:rPr lang="de-DE" sz="600" b="0" i="0" kern="1200" dirty="0" err="1">
                <a:solidFill>
                  <a:srgbClr val="3C3C3B"/>
                </a:solidFill>
                <a:effectLst/>
                <a:latin typeface="Meta IGM" panose="02000503040000020004" pitchFamily="2" charset="0"/>
                <a:ea typeface="+mn-ea"/>
                <a:cs typeface="+mn-cs"/>
              </a:rPr>
              <a:t>muster@igmetall.de</a:t>
            </a:r>
            <a:endParaRPr lang="de-DE" sz="600" b="0" i="0" kern="1200" dirty="0">
              <a:solidFill>
                <a:srgbClr val="3C3C3B"/>
              </a:solidFill>
              <a:effectLst/>
              <a:latin typeface="Meta IGM" panose="02000503040000020004" pitchFamily="2" charset="0"/>
              <a:ea typeface="+mn-ea"/>
              <a:cs typeface="+mn-cs"/>
            </a:endParaRPr>
          </a:p>
        </p:txBody>
      </p:sp>
      <p:sp>
        <p:nvSpPr>
          <p:cNvPr id="7" name="Title 1">
            <a:extLst>
              <a:ext uri="{FF2B5EF4-FFF2-40B4-BE49-F238E27FC236}">
                <a16:creationId xmlns:a16="http://schemas.microsoft.com/office/drawing/2014/main" id="{C68D3693-BBC6-414A-8E27-D8298EF983B2}"/>
              </a:ext>
            </a:extLst>
          </p:cNvPr>
          <p:cNvSpPr>
            <a:spLocks noGrp="1"/>
          </p:cNvSpPr>
          <p:nvPr>
            <p:ph type="ctrTitle" hasCustomPrompt="1"/>
          </p:nvPr>
        </p:nvSpPr>
        <p:spPr>
          <a:xfrm>
            <a:off x="250825" y="1603659"/>
            <a:ext cx="4859057" cy="2524062"/>
          </a:xfrm>
        </p:spPr>
        <p:txBody>
          <a:bodyPr anchor="ctr" anchorCtr="0"/>
          <a:lstStyle>
            <a:lvl1pPr algn="l">
              <a:defRPr sz="3500" b="1" i="0" spc="200" baseline="0">
                <a:solidFill>
                  <a:schemeClr val="bg1"/>
                </a:solidFill>
                <a:latin typeface="Meta Head IGM Cond Black" panose="02000506030000020004" pitchFamily="2" charset="77"/>
              </a:defRPr>
            </a:lvl1pPr>
          </a:lstStyle>
          <a:p>
            <a:r>
              <a:rPr lang="de-DE" dirty="0"/>
              <a:t>VIELEN DANK FÜR IHRE</a:t>
            </a:r>
            <a:br>
              <a:rPr lang="de-DE" dirty="0"/>
            </a:br>
            <a:r>
              <a:rPr lang="de-DE" dirty="0"/>
              <a:t>AUFMERKSAMKEIT.</a:t>
            </a:r>
            <a:endParaRPr lang="en-US" dirty="0"/>
          </a:p>
        </p:txBody>
      </p:sp>
    </p:spTree>
    <p:extLst>
      <p:ext uri="{BB962C8B-B14F-4D97-AF65-F5344CB8AC3E}">
        <p14:creationId xmlns:p14="http://schemas.microsoft.com/office/powerpoint/2010/main" val="1809638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7_Titelfolie mit Bild">
    <p:spTree>
      <p:nvGrpSpPr>
        <p:cNvPr id="1" name=""/>
        <p:cNvGrpSpPr/>
        <p:nvPr/>
      </p:nvGrpSpPr>
      <p:grpSpPr>
        <a:xfrm>
          <a:off x="0" y="0"/>
          <a:ext cx="0" cy="0"/>
          <a:chOff x="0" y="0"/>
          <a:chExt cx="0" cy="0"/>
        </a:xfrm>
      </p:grpSpPr>
      <p:pic>
        <p:nvPicPr>
          <p:cNvPr id="7" name="Picture 2" descr="Energie-Entlastungspakete der Bundesregierung bei Erwerbstätigen sozial  weitgehend ausgewogen, Defizite bei Rentnerinnen und Rentnern -  Hans-Böckler-Stiftu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08156"/>
            <a:ext cx="9144000" cy="41282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36" name="Rechteck 35">
            <a:extLst>
              <a:ext uri="{FF2B5EF4-FFF2-40B4-BE49-F238E27FC236}">
                <a16:creationId xmlns:a16="http://schemas.microsoft.com/office/drawing/2014/main" id="{551D7B0F-DCAE-5B45-A92D-07BA8B987DC0}"/>
              </a:ext>
            </a:extLst>
          </p:cNvPr>
          <p:cNvSpPr/>
          <p:nvPr userDrawn="1"/>
        </p:nvSpPr>
        <p:spPr>
          <a:xfrm rot="3786198">
            <a:off x="6696058" y="1873841"/>
            <a:ext cx="1741767" cy="4431387"/>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4"/>
          <a:stretch>
            <a:fillRect/>
          </a:stretch>
        </p:blipFill>
        <p:spPr>
          <a:xfrm>
            <a:off x="-264862" y="1099479"/>
            <a:ext cx="6747304" cy="6661461"/>
          </a:xfrm>
          <a:prstGeom prst="rect">
            <a:avLst/>
          </a:prstGeom>
        </p:spPr>
      </p:pic>
      <p:sp>
        <p:nvSpPr>
          <p:cNvPr id="2" name="Title 1"/>
          <p:cNvSpPr>
            <a:spLocks noGrp="1"/>
          </p:cNvSpPr>
          <p:nvPr>
            <p:ph type="ctrTitle" hasCustomPrompt="1"/>
          </p:nvPr>
        </p:nvSpPr>
        <p:spPr>
          <a:xfrm>
            <a:off x="205472" y="3318721"/>
            <a:ext cx="4859057" cy="1541626"/>
          </a:xfrm>
        </p:spPr>
        <p:txBody>
          <a:bodyPr anchor="b" anchorCtr="0"/>
          <a:lstStyle>
            <a:lvl1pPr algn="l">
              <a:defRPr sz="3500" b="1" i="0" spc="200" baseline="0">
                <a:solidFill>
                  <a:schemeClr val="bg1"/>
                </a:solidFill>
                <a:latin typeface="Meta Head IGM Cond Black" panose="02000506030000020004" pitchFamily="2" charset="77"/>
              </a:defRPr>
            </a:lvl1pPr>
          </a:lstStyle>
          <a:p>
            <a:r>
              <a:rPr lang="de-DE" dirty="0"/>
              <a:t>PRÄSENTATIONSTITEL BEARBEITEN</a:t>
            </a:r>
            <a:endParaRPr lang="en-US" dirty="0"/>
          </a:p>
        </p:txBody>
      </p:sp>
    </p:spTree>
    <p:extLst>
      <p:ext uri="{BB962C8B-B14F-4D97-AF65-F5344CB8AC3E}">
        <p14:creationId xmlns:p14="http://schemas.microsoft.com/office/powerpoint/2010/main" val="12321474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0AA2AEA-20EE-1F47-ACF4-0C99D615D47D}"/>
              </a:ext>
            </a:extLst>
          </p:cNvPr>
          <p:cNvPicPr>
            <a:picLocks noChangeAspect="1"/>
          </p:cNvPicPr>
          <p:nvPr userDrawn="1"/>
        </p:nvPicPr>
        <p:blipFill>
          <a:blip r:embed="rId2"/>
          <a:stretch>
            <a:fillRect/>
          </a:stretch>
        </p:blipFill>
        <p:spPr>
          <a:xfrm>
            <a:off x="0" y="0"/>
            <a:ext cx="7143750" cy="5143500"/>
          </a:xfrm>
          <a:prstGeom prst="rect">
            <a:avLst/>
          </a:prstGeom>
        </p:spPr>
      </p:pic>
      <p:sp>
        <p:nvSpPr>
          <p:cNvPr id="2" name="Title 1"/>
          <p:cNvSpPr>
            <a:spLocks noGrp="1"/>
          </p:cNvSpPr>
          <p:nvPr>
            <p:ph type="ctrTitle" hasCustomPrompt="1"/>
          </p:nvPr>
        </p:nvSpPr>
        <p:spPr>
          <a:xfrm>
            <a:off x="250825" y="2374211"/>
            <a:ext cx="6591039" cy="961628"/>
          </a:xfrm>
        </p:spPr>
        <p:txBody>
          <a:bodyPr anchor="ctr" anchorCtr="0"/>
          <a:lstStyle>
            <a:lvl1pPr algn="l">
              <a:defRPr sz="3500" spc="200" baseline="0">
                <a:solidFill>
                  <a:schemeClr val="bg1"/>
                </a:solidFill>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3352934"/>
            <a:ext cx="2514146" cy="34769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dirty="0"/>
              <a:t>Datum</a:t>
            </a:r>
          </a:p>
        </p:txBody>
      </p:sp>
    </p:spTree>
    <p:extLst>
      <p:ext uri="{BB962C8B-B14F-4D97-AF65-F5344CB8AC3E}">
        <p14:creationId xmlns:p14="http://schemas.microsoft.com/office/powerpoint/2010/main" val="119743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A6C4DE8-63EB-944F-9420-AFA164894E16}"/>
              </a:ext>
            </a:extLst>
          </p:cNvPr>
          <p:cNvPicPr>
            <a:picLocks noChangeAspect="1"/>
          </p:cNvPicPr>
          <p:nvPr userDrawn="1"/>
        </p:nvPicPr>
        <p:blipFill>
          <a:blip r:embed="rId2"/>
          <a:stretch>
            <a:fillRect/>
          </a:stretch>
        </p:blipFill>
        <p:spPr>
          <a:xfrm>
            <a:off x="0" y="0"/>
            <a:ext cx="714375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2" name="Title 1"/>
          <p:cNvSpPr>
            <a:spLocks noGrp="1"/>
          </p:cNvSpPr>
          <p:nvPr>
            <p:ph type="ctrTitle" hasCustomPrompt="1"/>
          </p:nvPr>
        </p:nvSpPr>
        <p:spPr>
          <a:xfrm>
            <a:off x="250825" y="1603659"/>
            <a:ext cx="4859057" cy="2524062"/>
          </a:xfrm>
        </p:spPr>
        <p:txBody>
          <a:bodyPr anchor="ctr" anchorCtr="0"/>
          <a:lstStyle>
            <a:lvl1pPr algn="l">
              <a:defRPr sz="3500" b="1" i="0" spc="200" baseline="0">
                <a:solidFill>
                  <a:schemeClr val="bg1"/>
                </a:solidFill>
                <a:latin typeface="Meta Head IGM Cond Black" panose="02000506030000020004" pitchFamily="2" charset="77"/>
              </a:defRPr>
            </a:lvl1pPr>
          </a:lstStyle>
          <a:p>
            <a:r>
              <a:rPr lang="de-DE" dirty="0"/>
              <a:t>ZWISCHENTITEL BEARBEITEN</a:t>
            </a:r>
            <a:endParaRPr lang="en-US" dirty="0"/>
          </a:p>
        </p:txBody>
      </p:sp>
    </p:spTree>
    <p:extLst>
      <p:ext uri="{BB962C8B-B14F-4D97-AF65-F5344CB8AC3E}">
        <p14:creationId xmlns:p14="http://schemas.microsoft.com/office/powerpoint/2010/main" val="366517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5" y="1080000"/>
            <a:ext cx="8642349" cy="454025"/>
          </a:xfrm>
        </p:spPr>
        <p:txBody>
          <a:bodyPr/>
          <a:lstStyle>
            <a:lvl1pPr>
              <a:defRPr spc="200" baseline="0"/>
            </a:lvl1pPr>
          </a:lstStyle>
          <a:p>
            <a:r>
              <a:rPr lang="de-DE" dirty="0"/>
              <a:t>TITEL BEARBEITEN</a:t>
            </a:r>
            <a:endParaRPr lang="en-US" dirty="0"/>
          </a:p>
        </p:txBody>
      </p:sp>
      <p:sp>
        <p:nvSpPr>
          <p:cNvPr id="3" name="Content Placeholder 2"/>
          <p:cNvSpPr>
            <a:spLocks noGrp="1"/>
          </p:cNvSpPr>
          <p:nvPr>
            <p:ph idx="1"/>
          </p:nvPr>
        </p:nvSpPr>
        <p:spPr>
          <a:xfrm>
            <a:off x="250825" y="2299168"/>
            <a:ext cx="8642349" cy="2119409"/>
          </a:xfrm>
        </p:spPr>
        <p:txBody>
          <a:bodyPr lIns="0" tIns="0" rIns="0" bIns="0">
            <a:normAutofit/>
          </a:bodyPr>
          <a:lstStyle>
            <a:lvl1pPr marL="280800" indent="-279450">
              <a:spcBef>
                <a:spcPts val="750"/>
              </a:spcBef>
              <a:buSzPct val="90000"/>
              <a:buFontTx/>
              <a:buBlip>
                <a:blip r:embed="rId2"/>
              </a:buBlip>
              <a:defRPr sz="1800" b="0" i="0">
                <a:solidFill>
                  <a:srgbClr val="3C3C3B"/>
                </a:solidFill>
                <a:latin typeface="Meta IGM" panose="02000503040000020004" pitchFamily="2" charset="0"/>
              </a:defRPr>
            </a:lvl1pPr>
            <a:lvl2pPr marL="586350" indent="-279450">
              <a:spcBef>
                <a:spcPts val="750"/>
              </a:spcBef>
              <a:buSzPct val="90000"/>
              <a:buFontTx/>
              <a:buBlip>
                <a:blip r:embed="rId2"/>
              </a:buBlip>
              <a:defRPr sz="1800" b="0" i="0">
                <a:solidFill>
                  <a:srgbClr val="3C3C3B"/>
                </a:solidFill>
                <a:latin typeface="Meta IGM" panose="02000503040000020004" pitchFamily="2" charset="0"/>
              </a:defRPr>
            </a:lvl2pPr>
            <a:lvl3pPr marL="899550" indent="-285750">
              <a:spcBef>
                <a:spcPts val="750"/>
              </a:spcBef>
              <a:buFontTx/>
              <a:buBlip>
                <a:blip r:embed="rId2"/>
              </a:buBlip>
              <a:defRPr b="0" i="0">
                <a:solidFill>
                  <a:srgbClr val="3C3C3B"/>
                </a:solidFill>
                <a:latin typeface="Meta IGM" panose="02000503040000020004" pitchFamily="2" charset="0"/>
              </a:defRPr>
            </a:lvl3pPr>
            <a:lvl4pPr marL="1200150" indent="-279450">
              <a:spcBef>
                <a:spcPts val="750"/>
              </a:spcBef>
              <a:buFontTx/>
              <a:buBlip>
                <a:blip r:embed="rId2"/>
              </a:buBlip>
              <a:defRPr b="0" i="0">
                <a:solidFill>
                  <a:srgbClr val="3C3C3B"/>
                </a:solidFill>
                <a:latin typeface="Meta IGM" panose="02000503040000020004" pitchFamily="2" charset="0"/>
              </a:defRPr>
            </a:lvl4pPr>
            <a:lvl5pPr marL="1471050">
              <a:spcBef>
                <a:spcPts val="750"/>
              </a:spcBef>
              <a:defRPr b="0" i="0">
                <a:solidFill>
                  <a:srgbClr val="3C3C3B"/>
                </a:solidFill>
                <a:latin typeface="Meta IGM" panose="02000503040000020004" pitchFamily="2" charset="0"/>
              </a:defRPr>
            </a:lvl5pPr>
          </a:lstStyle>
          <a:p>
            <a:pPr lvl="0"/>
            <a:r>
              <a:rPr lang="de-DE" smtClean="0"/>
              <a:t>Formatvorlagen des Textmasters bearbeiten</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5" y="1544968"/>
            <a:ext cx="8642349"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1436932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213003"/>
            <a:ext cx="4228968" cy="2228368"/>
          </a:xfrm>
        </p:spPr>
        <p:txBody>
          <a:bodyPr lIns="0" tIns="0" rIns="0" bIns="0">
            <a:noAutofit/>
          </a:bodyPr>
          <a:lstStyle>
            <a:lvl1pPr marL="243450">
              <a:defRPr b="0" i="0">
                <a:latin typeface="Meta IGM" panose="02000503040000020004" pitchFamily="2" charset="0"/>
              </a:defRPr>
            </a:lvl1pPr>
            <a:lvl2pPr>
              <a:defRPr/>
            </a:lvl2pPr>
            <a:lvl3pPr>
              <a:defRPr/>
            </a:lvl3pPr>
            <a:lvl4pPr>
              <a:defRPr/>
            </a:lvl4pPr>
            <a:lvl5pPr>
              <a:defRPr/>
            </a:lvl5pPr>
          </a:lstStyle>
          <a:p>
            <a:pPr lvl="0"/>
            <a:r>
              <a:rPr lang="de-DE" smtClean="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579389"/>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080000"/>
            <a:ext cx="4228967" cy="472175"/>
          </a:xfrm>
        </p:spPr>
        <p:txBody>
          <a:bodyPr/>
          <a:lstStyle>
            <a:lvl1pPr>
              <a:defRPr spc="200" baseline="0"/>
            </a:lvl1pPr>
          </a:lstStyle>
          <a:p>
            <a:r>
              <a:rPr lang="de-DE" dirty="0"/>
              <a:t>TITEL BEARBEITEN</a:t>
            </a:r>
            <a:endParaRPr lang="en-US" dirty="0"/>
          </a:p>
        </p:txBody>
      </p:sp>
      <p:sp>
        <p:nvSpPr>
          <p:cNvPr id="6" name="Bildplatzhalter 5">
            <a:extLst>
              <a:ext uri="{FF2B5EF4-FFF2-40B4-BE49-F238E27FC236}">
                <a16:creationId xmlns:a16="http://schemas.microsoft.com/office/drawing/2014/main" id="{1AFD7D0B-45C0-0649-BF63-2ABAFA50360B}"/>
              </a:ext>
            </a:extLst>
          </p:cNvPr>
          <p:cNvSpPr>
            <a:spLocks noGrp="1"/>
          </p:cNvSpPr>
          <p:nvPr>
            <p:ph type="pic" sz="quarter" idx="15"/>
          </p:nvPr>
        </p:nvSpPr>
        <p:spPr>
          <a:xfrm>
            <a:off x="5250569"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00"/>
              </a:spcBef>
              <a:buFont typeface="Arial" panose="020B0604020202020204" pitchFamily="34" charset="0"/>
              <a:buNone/>
              <a:defRPr sz="1600"/>
            </a:lvl1pPr>
          </a:lstStyle>
          <a:p>
            <a:r>
              <a:rPr lang="de-DE" smtClean="0"/>
              <a:t>Bild durch Klicken auf Symbol hinzufügen</a:t>
            </a:r>
            <a:endParaRPr lang="de-DE" dirty="0"/>
          </a:p>
        </p:txBody>
      </p:sp>
      <p:sp>
        <p:nvSpPr>
          <p:cNvPr id="14" name="Bildplatzhalter 13">
            <a:extLst>
              <a:ext uri="{FF2B5EF4-FFF2-40B4-BE49-F238E27FC236}">
                <a16:creationId xmlns:a16="http://schemas.microsoft.com/office/drawing/2014/main" id="{307DC63A-7B6C-E443-8FD2-12E8BE98F005}"/>
              </a:ext>
            </a:extLst>
          </p:cNvPr>
          <p:cNvSpPr>
            <a:spLocks noGrp="1"/>
          </p:cNvSpPr>
          <p:nvPr>
            <p:ph type="pic" sz="quarter" idx="16"/>
          </p:nvPr>
        </p:nvSpPr>
        <p:spPr>
          <a:xfrm>
            <a:off x="6142614" y="1023853"/>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00"/>
              </a:spcBef>
              <a:buFont typeface="Arial" panose="020B0604020202020204" pitchFamily="34" charset="0"/>
              <a:buNone/>
              <a:defRPr sz="1400"/>
            </a:lvl1pPr>
          </a:lstStyle>
          <a:p>
            <a:r>
              <a:rPr lang="de-DE" smtClean="0"/>
              <a:t>Bild durch Klicken auf Symbol hinzufügen</a:t>
            </a:r>
            <a:endParaRPr lang="de-DE" dirty="0"/>
          </a:p>
        </p:txBody>
      </p:sp>
      <p:sp>
        <p:nvSpPr>
          <p:cNvPr id="17" name="Rechteck 16">
            <a:extLst>
              <a:ext uri="{FF2B5EF4-FFF2-40B4-BE49-F238E27FC236}">
                <a16:creationId xmlns:a16="http://schemas.microsoft.com/office/drawing/2014/main" id="{328332BA-1E60-C547-87CF-B32F3589022F}"/>
              </a:ext>
            </a:extLst>
          </p:cNvPr>
          <p:cNvSpPr/>
          <p:nvPr userDrawn="1"/>
        </p:nvSpPr>
        <p:spPr>
          <a:xfrm>
            <a:off x="5250569" y="3766384"/>
            <a:ext cx="3791420" cy="3543684"/>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spTree>
    <p:extLst>
      <p:ext uri="{BB962C8B-B14F-4D97-AF65-F5344CB8AC3E}">
        <p14:creationId xmlns:p14="http://schemas.microsoft.com/office/powerpoint/2010/main" val="1977837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213003"/>
            <a:ext cx="4228968" cy="2228368"/>
          </a:xfrm>
        </p:spPr>
        <p:txBody>
          <a:bodyPr lIns="0" tIns="0" rIns="0" bIns="0">
            <a:noAutofit/>
          </a:bodyPr>
          <a:lstStyle>
            <a:lvl1pPr marL="243450">
              <a:defRPr/>
            </a:lvl1pPr>
            <a:lvl2pPr>
              <a:defRPr/>
            </a:lvl2pPr>
            <a:lvl3pPr>
              <a:defRPr/>
            </a:lvl3pPr>
            <a:lvl4pPr>
              <a:defRPr/>
            </a:lvl4pPr>
            <a:lvl5pPr>
              <a:defRPr/>
            </a:lvl5pPr>
          </a:lstStyle>
          <a:p>
            <a:pPr lvl="0"/>
            <a:r>
              <a:rPr lang="de-DE" smtClean="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579389"/>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6" y="1080001"/>
            <a:ext cx="4147439" cy="3361632"/>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080000"/>
            <a:ext cx="4228967" cy="472175"/>
          </a:xfrm>
        </p:spPr>
        <p:txBody>
          <a:bodyPr/>
          <a:lstStyle>
            <a:lvl1pPr>
              <a:defRPr spc="200" baseline="0"/>
            </a:lvl1pPr>
          </a:lstStyle>
          <a:p>
            <a:r>
              <a:rPr lang="de-DE" dirty="0"/>
              <a:t>TITEL BEARBEITEN</a:t>
            </a:r>
            <a:endParaRPr lang="en-US" dirty="0"/>
          </a:p>
        </p:txBody>
      </p:sp>
    </p:spTree>
    <p:extLst>
      <p:ext uri="{BB962C8B-B14F-4D97-AF65-F5344CB8AC3E}">
        <p14:creationId xmlns:p14="http://schemas.microsoft.com/office/powerpoint/2010/main" val="385205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250032" y="1080001"/>
            <a:ext cx="8643144" cy="3361632"/>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603064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080000"/>
            <a:ext cx="4228967" cy="472175"/>
          </a:xfrm>
        </p:spPr>
        <p:txBody>
          <a:bodyPr/>
          <a:lstStyle>
            <a:lvl1pPr>
              <a:defRPr spc="200" baseline="0"/>
            </a:lvl1pPr>
          </a:lstStyle>
          <a:p>
            <a:r>
              <a:rPr lang="de-DE" dirty="0"/>
              <a:t>TITEL BEARBEITEN</a:t>
            </a:r>
            <a:endParaRPr lang="en-US" dirty="0"/>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5" y="1739900"/>
            <a:ext cx="8642350" cy="2701925"/>
          </a:xfrm>
        </p:spPr>
        <p:txBody>
          <a:bodyPr/>
          <a:lstStyle>
            <a:lvl1pPr marL="0" indent="0">
              <a:buNone/>
              <a:defRPr/>
            </a:lvl1pPr>
          </a:lstStyle>
          <a:p>
            <a:r>
              <a:rPr lang="de-DE" smtClean="0"/>
              <a:t>Klicken Sie auf das Symbol, um die SmartArt-Grafik hinzuzufügen</a:t>
            </a:r>
            <a:endParaRPr lang="de-DE" dirty="0"/>
          </a:p>
        </p:txBody>
      </p:sp>
    </p:spTree>
    <p:extLst>
      <p:ext uri="{BB962C8B-B14F-4D97-AF65-F5344CB8AC3E}">
        <p14:creationId xmlns:p14="http://schemas.microsoft.com/office/powerpoint/2010/main" val="928277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812010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5" y="1365774"/>
            <a:ext cx="7722401" cy="454025"/>
          </a:xfrm>
          <a:prstGeom prst="rect">
            <a:avLst/>
          </a:prstGeom>
        </p:spPr>
        <p:txBody>
          <a:bodyPr vert="horz" lIns="0" tIns="0" rIns="0" bIns="0" rtlCol="0" anchor="t" anchorCtr="0">
            <a:noAutofit/>
          </a:bodyPr>
          <a:lstStyle/>
          <a:p>
            <a:r>
              <a:rPr lang="de-DE" dirty="0"/>
              <a:t>TITEL BEARBEITEN</a:t>
            </a:r>
            <a:endParaRPr lang="en-US" dirty="0"/>
          </a:p>
        </p:txBody>
      </p:sp>
      <p:sp>
        <p:nvSpPr>
          <p:cNvPr id="3" name="Text Placeholder 2"/>
          <p:cNvSpPr>
            <a:spLocks noGrp="1"/>
          </p:cNvSpPr>
          <p:nvPr>
            <p:ph type="body" idx="1"/>
          </p:nvPr>
        </p:nvSpPr>
        <p:spPr>
          <a:xfrm>
            <a:off x="250825" y="1979525"/>
            <a:ext cx="8642349" cy="265319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4" name="Grafik 13">
            <a:extLst>
              <a:ext uri="{FF2B5EF4-FFF2-40B4-BE49-F238E27FC236}">
                <a16:creationId xmlns:a16="http://schemas.microsoft.com/office/drawing/2014/main" id="{70113CA0-0DD7-9548-B4A8-43615A11C389}"/>
              </a:ext>
            </a:extLst>
          </p:cNvPr>
          <p:cNvPicPr>
            <a:picLocks noChangeAspect="1"/>
          </p:cNvPicPr>
          <p:nvPr userDrawn="1"/>
        </p:nvPicPr>
        <p:blipFill>
          <a:blip r:embed="rId13"/>
          <a:stretch>
            <a:fillRect/>
          </a:stretch>
        </p:blipFill>
        <p:spPr>
          <a:xfrm>
            <a:off x="8173175" y="238618"/>
            <a:ext cx="720000" cy="720000"/>
          </a:xfrm>
          <a:prstGeom prst="rect">
            <a:avLst/>
          </a:prstGeom>
        </p:spPr>
      </p:pic>
      <p:sp>
        <p:nvSpPr>
          <p:cNvPr id="4" name="Textfeld 3">
            <a:extLst>
              <a:ext uri="{FF2B5EF4-FFF2-40B4-BE49-F238E27FC236}">
                <a16:creationId xmlns:a16="http://schemas.microsoft.com/office/drawing/2014/main" id="{36E83AFE-0D76-C240-A33D-8D8C0966DBEB}"/>
              </a:ext>
            </a:extLst>
          </p:cNvPr>
          <p:cNvSpPr txBox="1"/>
          <p:nvPr userDrawn="1"/>
        </p:nvSpPr>
        <p:spPr>
          <a:xfrm>
            <a:off x="250824" y="4786476"/>
            <a:ext cx="4898691" cy="153888"/>
          </a:xfrm>
          <a:prstGeom prst="rect">
            <a:avLst/>
          </a:prstGeom>
          <a:noFill/>
        </p:spPr>
        <p:txBody>
          <a:bodyPr wrap="square" lIns="0" tIns="0" rIns="0" bIns="0" rtlCol="0" anchor="b" anchorCtr="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000" b="0" i="0" dirty="0" smtClean="0">
                <a:solidFill>
                  <a:srgbClr val="3C3C3B"/>
                </a:solidFill>
                <a:latin typeface="Meta IGM" panose="02000503040000020004" pitchFamily="2" charset="0"/>
              </a:rPr>
              <a:t>Übersicht</a:t>
            </a:r>
            <a:r>
              <a:rPr lang="de-DE" sz="1000" b="0" i="0" baseline="0" dirty="0" smtClean="0">
                <a:solidFill>
                  <a:srgbClr val="3C3C3B"/>
                </a:solidFill>
                <a:latin typeface="Meta IGM" panose="02000503040000020004" pitchFamily="2" charset="0"/>
              </a:rPr>
              <a:t> Entlastungspakete</a:t>
            </a:r>
            <a:r>
              <a:rPr lang="de-DE" sz="1000" b="0" i="0" dirty="0" smtClean="0">
                <a:solidFill>
                  <a:srgbClr val="3C3C3B"/>
                </a:solidFill>
                <a:latin typeface="Meta IGM" panose="02000503040000020004" pitchFamily="2" charset="0"/>
              </a:rPr>
              <a:t> | Stand: 05.09.2022</a:t>
            </a:r>
            <a:endParaRPr lang="de-DE" sz="1000" b="0" i="0" dirty="0">
              <a:solidFill>
                <a:srgbClr val="3C3C3B"/>
              </a:solidFill>
              <a:latin typeface="Meta IGM" panose="02000503040000020004" pitchFamily="2" charset="0"/>
            </a:endParaRPr>
          </a:p>
        </p:txBody>
      </p:sp>
      <p:sp>
        <p:nvSpPr>
          <p:cNvPr id="13" name="Textfeld 12">
            <a:extLst>
              <a:ext uri="{FF2B5EF4-FFF2-40B4-BE49-F238E27FC236}">
                <a16:creationId xmlns:a16="http://schemas.microsoft.com/office/drawing/2014/main" id="{61566813-E909-A142-B31F-03FCE51CCD4D}"/>
              </a:ext>
            </a:extLst>
          </p:cNvPr>
          <p:cNvSpPr txBox="1"/>
          <p:nvPr userDrawn="1"/>
        </p:nvSpPr>
        <p:spPr>
          <a:xfrm>
            <a:off x="6115050" y="4636168"/>
            <a:ext cx="2784031" cy="307777"/>
          </a:xfrm>
          <a:prstGeom prst="rect">
            <a:avLst/>
          </a:prstGeom>
          <a:noFill/>
        </p:spPr>
        <p:txBody>
          <a:bodyPr wrap="square" lIns="0" tIns="0" rIns="0" bIns="0" rtlCol="0">
            <a:spAutoFit/>
          </a:bodyPr>
          <a:lstStyle/>
          <a:p>
            <a:pPr algn="r"/>
            <a:r>
              <a:rPr lang="de-DE" sz="1000" b="0" i="0" kern="1200" dirty="0">
                <a:solidFill>
                  <a:srgbClr val="3C3C3B"/>
                </a:solidFill>
                <a:effectLst/>
                <a:latin typeface="Meta IGM" panose="02000503040000020004" pitchFamily="2" charset="0"/>
                <a:ea typeface="+mn-ea"/>
                <a:cs typeface="+mn-cs"/>
              </a:rPr>
              <a:t>IG </a:t>
            </a:r>
            <a:r>
              <a:rPr lang="de-DE" sz="1000" b="0" i="0" kern="1200" dirty="0" smtClean="0">
                <a:solidFill>
                  <a:srgbClr val="3C3C3B"/>
                </a:solidFill>
                <a:effectLst/>
                <a:latin typeface="Meta IGM" panose="02000503040000020004" pitchFamily="2" charset="0"/>
                <a:ea typeface="+mn-ea"/>
                <a:cs typeface="+mn-cs"/>
              </a:rPr>
              <a:t>Metall Vorstand</a:t>
            </a:r>
            <a:endParaRPr lang="de-DE" sz="1000" b="0" i="0" kern="1200" dirty="0">
              <a:solidFill>
                <a:srgbClr val="3C3C3B"/>
              </a:solidFill>
              <a:effectLst/>
              <a:latin typeface="Meta IGM" panose="02000503040000020004" pitchFamily="2" charset="0"/>
              <a:ea typeface="+mn-ea"/>
              <a:cs typeface="+mn-cs"/>
            </a:endParaRPr>
          </a:p>
          <a:p>
            <a:pPr algn="r"/>
            <a:r>
              <a:rPr lang="de-DE" sz="1000" b="1" i="0" kern="1200" dirty="0" smtClean="0">
                <a:solidFill>
                  <a:srgbClr val="3C3C3B"/>
                </a:solidFill>
                <a:effectLst/>
                <a:latin typeface="Meta IGM" panose="02000503040000020004" pitchFamily="2" charset="0"/>
                <a:ea typeface="+mn-ea"/>
                <a:cs typeface="+mn-cs"/>
              </a:rPr>
              <a:t>Ressort Politik</a:t>
            </a:r>
            <a:r>
              <a:rPr lang="de-DE" sz="1000" b="1" i="0" kern="1200" baseline="0" dirty="0" smtClean="0">
                <a:solidFill>
                  <a:srgbClr val="3C3C3B"/>
                </a:solidFill>
                <a:effectLst/>
                <a:latin typeface="Meta IGM" panose="02000503040000020004" pitchFamily="2" charset="0"/>
                <a:ea typeface="+mn-ea"/>
                <a:cs typeface="+mn-cs"/>
              </a:rPr>
              <a:t> und Verbände</a:t>
            </a:r>
            <a:endParaRPr lang="de-DE" sz="1000" b="1" i="0" kern="1200" dirty="0">
              <a:solidFill>
                <a:srgbClr val="3C3C3B"/>
              </a:solidFill>
              <a:effectLst/>
              <a:latin typeface="Meta IGM" panose="02000503040000020004" pitchFamily="2" charset="0"/>
              <a:ea typeface="+mn-ea"/>
              <a:cs typeface="+mn-cs"/>
            </a:endParaRPr>
          </a:p>
        </p:txBody>
      </p:sp>
    </p:spTree>
    <p:extLst>
      <p:ext uri="{BB962C8B-B14F-4D97-AF65-F5344CB8AC3E}">
        <p14:creationId xmlns:p14="http://schemas.microsoft.com/office/powerpoint/2010/main" val="2581257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77" r:id="rId5"/>
    <p:sldLayoutId id="2147483675" r:id="rId6"/>
    <p:sldLayoutId id="2147483678" r:id="rId7"/>
    <p:sldLayoutId id="2147483676" r:id="rId8"/>
    <p:sldLayoutId id="2147483679" r:id="rId9"/>
    <p:sldLayoutId id="2147483674" r:id="rId10"/>
    <p:sldLayoutId id="2147483680" r:id="rId11"/>
  </p:sldLayoutIdLst>
  <p:hf sldNum="0" hdr="0" dt="0"/>
  <p:txStyles>
    <p:titleStyle>
      <a:lvl1pPr algn="l" defTabSz="685800" rtl="0" eaLnBrk="1" latinLnBrk="0" hangingPunct="1">
        <a:lnSpc>
          <a:spcPct val="90000"/>
        </a:lnSpc>
        <a:spcBef>
          <a:spcPct val="0"/>
        </a:spcBef>
        <a:buNone/>
        <a:defRPr sz="4000" b="1" i="0" kern="1200" cap="all" spc="200" baseline="0">
          <a:solidFill>
            <a:srgbClr val="E3051B"/>
          </a:solidFill>
          <a:latin typeface="Meta Head IGM Cond Black" panose="02000506030000020004" pitchFamily="2" charset="77"/>
          <a:ea typeface="+mj-ea"/>
          <a:cs typeface="+mj-cs"/>
        </a:defRPr>
      </a:lvl1pPr>
    </p:titleStyle>
    <p:bodyStyle>
      <a:lvl1pPr marL="171450" indent="-243450" algn="l" defTabSz="685800" rtl="0" eaLnBrk="1" latinLnBrk="0" hangingPunct="1">
        <a:lnSpc>
          <a:spcPct val="90000"/>
        </a:lnSpc>
        <a:spcBef>
          <a:spcPts val="750"/>
        </a:spcBef>
        <a:buSzPct val="90000"/>
        <a:buFontTx/>
        <a:buBlip>
          <a:blip r:embed="rId14"/>
        </a:buBlip>
        <a:defRPr sz="1800" b="0" i="0" kern="1200">
          <a:solidFill>
            <a:srgbClr val="3C3C3B"/>
          </a:solidFill>
          <a:latin typeface="Meta IGM" panose="02000503040000020004" pitchFamily="2" charset="0"/>
          <a:ea typeface="+mn-ea"/>
          <a:cs typeface="+mn-cs"/>
        </a:defRPr>
      </a:lvl1pPr>
      <a:lvl2pPr marL="514350" indent="-243450" algn="l" defTabSz="685800" rtl="0" eaLnBrk="1" latinLnBrk="0" hangingPunct="1">
        <a:lnSpc>
          <a:spcPct val="90000"/>
        </a:lnSpc>
        <a:spcBef>
          <a:spcPts val="375"/>
        </a:spcBef>
        <a:buSzPct val="90000"/>
        <a:buFontTx/>
        <a:buBlip>
          <a:blip r:embed="rId14"/>
        </a:buBlip>
        <a:defRPr sz="1800" b="0" i="0" kern="1200">
          <a:solidFill>
            <a:srgbClr val="3C3C3B"/>
          </a:solidFill>
          <a:latin typeface="Meta IGM" panose="02000503040000020004" pitchFamily="2" charset="0"/>
          <a:ea typeface="+mn-ea"/>
          <a:cs typeface="+mn-cs"/>
        </a:defRPr>
      </a:lvl2pPr>
      <a:lvl3pPr marL="785250" indent="-243450" algn="l" defTabSz="685800" rtl="0" eaLnBrk="1" latinLnBrk="0" hangingPunct="1">
        <a:lnSpc>
          <a:spcPct val="90000"/>
        </a:lnSpc>
        <a:spcBef>
          <a:spcPts val="375"/>
        </a:spcBef>
        <a:buSzPct val="90000"/>
        <a:buFontTx/>
        <a:buBlip>
          <a:blip r:embed="rId14"/>
        </a:buBlip>
        <a:defRPr sz="1800" b="0" i="0" kern="1200">
          <a:solidFill>
            <a:srgbClr val="3C3C3B"/>
          </a:solidFill>
          <a:latin typeface="Meta IGM" panose="02000503040000020004" pitchFamily="2" charset="0"/>
          <a:ea typeface="+mn-ea"/>
          <a:cs typeface="+mn-cs"/>
        </a:defRPr>
      </a:lvl3pPr>
      <a:lvl4pPr marL="1056150" indent="-243450" algn="l" defTabSz="685800" rtl="0" eaLnBrk="1" latinLnBrk="0" hangingPunct="1">
        <a:lnSpc>
          <a:spcPct val="90000"/>
        </a:lnSpc>
        <a:spcBef>
          <a:spcPts val="375"/>
        </a:spcBef>
        <a:buSzPct val="90000"/>
        <a:buFontTx/>
        <a:buBlip>
          <a:blip r:embed="rId14"/>
        </a:buBlip>
        <a:defRPr sz="1800" b="0" i="0" kern="1200">
          <a:solidFill>
            <a:srgbClr val="3C3C3B"/>
          </a:solidFill>
          <a:latin typeface="Meta IGM" panose="02000503040000020004" pitchFamily="2" charset="0"/>
          <a:ea typeface="+mn-ea"/>
          <a:cs typeface="+mn-cs"/>
        </a:defRPr>
      </a:lvl4pPr>
      <a:lvl5pPr marL="1327050" indent="-243450" algn="l" defTabSz="685800" rtl="0" eaLnBrk="1" latinLnBrk="0" hangingPunct="1">
        <a:lnSpc>
          <a:spcPct val="90000"/>
        </a:lnSpc>
        <a:spcBef>
          <a:spcPts val="375"/>
        </a:spcBef>
        <a:buFontTx/>
        <a:buBlip>
          <a:blip r:embed="rId14"/>
        </a:buBlip>
        <a:defRPr sz="1800" b="0" i="0" kern="1200">
          <a:solidFill>
            <a:srgbClr val="3C3C3B"/>
          </a:solidFill>
          <a:latin typeface="Meta IGM" panose="02000503040000020004"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58">
          <p15:clr>
            <a:srgbClr val="F26B43"/>
          </p15:clr>
        </p15:guide>
        <p15:guide id="4" pos="5602">
          <p15:clr>
            <a:srgbClr val="F26B43"/>
          </p15:clr>
        </p15:guide>
        <p15:guide id="5" orient="horz" pos="146">
          <p15:clr>
            <a:srgbClr val="F26B43"/>
          </p15:clr>
        </p15:guide>
        <p15:guide id="6" orient="horz" pos="309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ctrTitle"/>
          </p:nvPr>
        </p:nvSpPr>
        <p:spPr>
          <a:xfrm>
            <a:off x="205472" y="3768664"/>
            <a:ext cx="4859057" cy="1541626"/>
          </a:xfrm>
        </p:spPr>
        <p:txBody>
          <a:bodyPr/>
          <a:lstStyle/>
          <a:p>
            <a:r>
              <a:rPr lang="de-DE" dirty="0" smtClean="0"/>
              <a:t>Entlastungspakete der Bundesregierung</a:t>
            </a:r>
            <a:br>
              <a:rPr lang="de-DE" dirty="0" smtClean="0"/>
            </a:br>
            <a:endParaRPr lang="de-DE" b="0" dirty="0"/>
          </a:p>
        </p:txBody>
      </p:sp>
    </p:spTree>
    <p:extLst>
      <p:ext uri="{BB962C8B-B14F-4D97-AF65-F5344CB8AC3E}">
        <p14:creationId xmlns:p14="http://schemas.microsoft.com/office/powerpoint/2010/main" val="3976804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0" y="1"/>
            <a:ext cx="8263976" cy="903604"/>
          </a:xfrm>
          <a:prstGeom prst="rect">
            <a:avLst/>
          </a:prstGeom>
        </p:spPr>
      </p:pic>
      <p:graphicFrame>
        <p:nvGraphicFramePr>
          <p:cNvPr id="8" name="Tabelle 7"/>
          <p:cNvGraphicFramePr>
            <a:graphicFrameLocks noGrp="1"/>
          </p:cNvGraphicFramePr>
          <p:nvPr>
            <p:extLst>
              <p:ext uri="{D42A27DB-BD31-4B8C-83A1-F6EECF244321}">
                <p14:modId xmlns:p14="http://schemas.microsoft.com/office/powerpoint/2010/main" val="2444772899"/>
              </p:ext>
            </p:extLst>
          </p:nvPr>
        </p:nvGraphicFramePr>
        <p:xfrm>
          <a:off x="209159" y="978964"/>
          <a:ext cx="8679118" cy="3523416"/>
        </p:xfrm>
        <a:graphic>
          <a:graphicData uri="http://schemas.openxmlformats.org/drawingml/2006/table">
            <a:tbl>
              <a:tblPr firstRow="1" bandRow="1">
                <a:tableStyleId>{073A0DAA-6AF3-43AB-8588-CEC1D06C72B9}</a:tableStyleId>
              </a:tblPr>
              <a:tblGrid>
                <a:gridCol w="5714997">
                  <a:extLst>
                    <a:ext uri="{9D8B030D-6E8A-4147-A177-3AD203B41FA5}">
                      <a16:colId xmlns:a16="http://schemas.microsoft.com/office/drawing/2014/main" val="1257782508"/>
                    </a:ext>
                  </a:extLst>
                </a:gridCol>
                <a:gridCol w="2964121">
                  <a:extLst>
                    <a:ext uri="{9D8B030D-6E8A-4147-A177-3AD203B41FA5}">
                      <a16:colId xmlns:a16="http://schemas.microsoft.com/office/drawing/2014/main" val="3285289584"/>
                    </a:ext>
                  </a:extLst>
                </a:gridCol>
              </a:tblGrid>
              <a:tr h="400710">
                <a:tc>
                  <a:txBody>
                    <a:bodyPr/>
                    <a:lstStyle/>
                    <a:p>
                      <a:r>
                        <a:rPr lang="de-DE" dirty="0" smtClean="0"/>
                        <a:t>Entlastung</a:t>
                      </a:r>
                      <a:endParaRPr lang="de-DE" dirty="0"/>
                    </a:p>
                  </a:txBody>
                  <a:tcPr/>
                </a:tc>
                <a:tc>
                  <a:txBody>
                    <a:bodyPr/>
                    <a:lstStyle/>
                    <a:p>
                      <a:r>
                        <a:rPr lang="de-DE" dirty="0" smtClean="0"/>
                        <a:t>Wann?</a:t>
                      </a:r>
                      <a:endParaRPr lang="de-DE" dirty="0"/>
                    </a:p>
                  </a:txBody>
                  <a:tcPr/>
                </a:tc>
                <a:extLst>
                  <a:ext uri="{0D108BD9-81ED-4DB2-BD59-A6C34878D82A}">
                    <a16:rowId xmlns:a16="http://schemas.microsoft.com/office/drawing/2014/main" val="1999201271"/>
                  </a:ext>
                </a:extLst>
              </a:tr>
              <a:tr h="927049">
                <a:tc>
                  <a:txBody>
                    <a:bodyPr/>
                    <a:lstStyle/>
                    <a:p>
                      <a:r>
                        <a:rPr lang="de-DE" sz="1200" b="1" baseline="0" dirty="0" smtClean="0">
                          <a:solidFill>
                            <a:schemeClr val="accent6">
                              <a:lumMod val="10000"/>
                            </a:schemeClr>
                          </a:solidFill>
                        </a:rPr>
                        <a:t>Erlösobergrenze für Anlagen der Stromerzeugung  (teilweise Abschöpfung von Zufallsgewinnen von Stromproduzenten) </a:t>
                      </a:r>
                      <a:r>
                        <a:rPr lang="de-DE" sz="1200" b="0" baseline="0" dirty="0" smtClean="0">
                          <a:solidFill>
                            <a:schemeClr val="accent6">
                              <a:lumMod val="10000"/>
                            </a:schemeClr>
                          </a:solidFill>
                        </a:rPr>
                        <a:t>(perspektivisch auch für Energieunternehmen außerhalb des Strommarktes)</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unklar, zuerst Lösung</a:t>
                      </a:r>
                      <a:r>
                        <a:rPr lang="de-DE" sz="1200" b="1" baseline="0" dirty="0" smtClean="0">
                          <a:solidFill>
                            <a:schemeClr val="accent6">
                              <a:lumMod val="10000"/>
                            </a:schemeClr>
                          </a:solidFill>
                        </a:rPr>
                        <a:t> auf europäischer Ebene angestrebt</a:t>
                      </a:r>
                      <a:r>
                        <a:rPr lang="de-DE" sz="1200" baseline="0" dirty="0" smtClean="0">
                          <a:solidFill>
                            <a:schemeClr val="accent6">
                              <a:lumMod val="10000"/>
                            </a:schemeClr>
                          </a:solidFill>
                        </a:rPr>
                        <a:t/>
                      </a:r>
                      <a:br>
                        <a:rPr lang="de-DE" sz="1200" baseline="0"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3747587846"/>
                  </a:ext>
                </a:extLst>
              </a:tr>
              <a:tr h="543428">
                <a:tc>
                  <a:txBody>
                    <a:bodyPr/>
                    <a:lstStyle/>
                    <a:p>
                      <a:r>
                        <a:rPr lang="de-DE" sz="1200" b="1" dirty="0" smtClean="0">
                          <a:solidFill>
                            <a:schemeClr val="accent6">
                              <a:lumMod val="10000"/>
                            </a:schemeClr>
                          </a:solidFill>
                        </a:rPr>
                        <a:t>Strompreisbremse für den Basisverbrauch </a:t>
                      </a:r>
                    </a:p>
                    <a:p>
                      <a:r>
                        <a:rPr lang="de-DE" sz="1200" b="0" dirty="0" smtClean="0">
                          <a:solidFill>
                            <a:schemeClr val="accent6">
                              <a:lumMod val="10000"/>
                            </a:schemeClr>
                          </a:solidFill>
                        </a:rPr>
                        <a:t>(finanziert aus Erlösen der Erlösobergrenze)</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unklar,</a:t>
                      </a:r>
                      <a:r>
                        <a:rPr lang="de-DE" sz="1200" b="1" baseline="0" dirty="0" smtClean="0">
                          <a:solidFill>
                            <a:schemeClr val="accent6">
                              <a:lumMod val="10000"/>
                            </a:schemeClr>
                          </a:solidFill>
                        </a:rPr>
                        <a:t> abhängig v. Erlösobergrenze</a:t>
                      </a:r>
                      <a:r>
                        <a:rPr lang="de-DE" sz="1200" b="1" dirty="0" smtClean="0">
                          <a:solidFill>
                            <a:schemeClr val="accent6">
                              <a:lumMod val="10000"/>
                            </a:schemeClr>
                          </a:solidFill>
                        </a:rPr>
                        <a:t/>
                      </a:r>
                      <a:br>
                        <a:rPr lang="de-DE" sz="1200" b="1"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3072704653"/>
                  </a:ext>
                </a:extLst>
              </a:tr>
              <a:tr h="543428">
                <a:tc>
                  <a:txBody>
                    <a:bodyPr/>
                    <a:lstStyle/>
                    <a:p>
                      <a:r>
                        <a:rPr lang="de-DE" sz="1200" b="1" dirty="0" smtClean="0">
                          <a:solidFill>
                            <a:schemeClr val="accent6">
                              <a:lumMod val="10000"/>
                            </a:schemeClr>
                          </a:solidFill>
                        </a:rPr>
                        <a:t>Aussetzen der Erhöhung des CO2-Preises</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(Erhöhung um 5 Euro/Tonne erst ab 01.01.2024 statt 01.01.2023)</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2023</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1406161642"/>
                  </a:ext>
                </a:extLst>
              </a:tr>
              <a:tr h="565373">
                <a:tc>
                  <a:txBody>
                    <a:bodyPr/>
                    <a:lstStyle/>
                    <a:p>
                      <a:r>
                        <a:rPr lang="de-DE" sz="1200" b="1" dirty="0" smtClean="0">
                          <a:solidFill>
                            <a:schemeClr val="accent6">
                              <a:lumMod val="10000"/>
                            </a:schemeClr>
                          </a:solidFill>
                        </a:rPr>
                        <a:t>Energiepreispauschale für Rentner*innen</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(einkommensteuerpflichtige</a:t>
                      </a:r>
                      <a:r>
                        <a:rPr lang="de-DE" sz="1200" baseline="0" dirty="0" smtClean="0">
                          <a:solidFill>
                            <a:schemeClr val="accent6">
                              <a:lumMod val="10000"/>
                            </a:schemeClr>
                          </a:solidFill>
                        </a:rPr>
                        <a:t> Einmalzahlung i.H.v. </a:t>
                      </a:r>
                      <a:r>
                        <a:rPr lang="de-DE" sz="1200" dirty="0" smtClean="0">
                          <a:solidFill>
                            <a:schemeClr val="accent6">
                              <a:lumMod val="10000"/>
                            </a:schemeClr>
                          </a:solidFill>
                        </a:rPr>
                        <a:t>300,-</a:t>
                      </a:r>
                      <a:r>
                        <a:rPr lang="de-DE" sz="1200" baseline="0" dirty="0" smtClean="0">
                          <a:solidFill>
                            <a:schemeClr val="accent6">
                              <a:lumMod val="10000"/>
                            </a:schemeClr>
                          </a:solidFill>
                        </a:rPr>
                        <a:t> Euro)</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Dezember</a:t>
                      </a:r>
                      <a:r>
                        <a:rPr lang="de-DE" sz="1200" b="1" baseline="0" dirty="0" smtClean="0">
                          <a:solidFill>
                            <a:schemeClr val="accent6">
                              <a:lumMod val="10000"/>
                            </a:schemeClr>
                          </a:solidFill>
                        </a:rPr>
                        <a:t> 2022</a:t>
                      </a:r>
                      <a:r>
                        <a:rPr lang="de-DE" sz="1200" baseline="0" dirty="0" smtClean="0">
                          <a:solidFill>
                            <a:schemeClr val="accent6">
                              <a:lumMod val="10000"/>
                            </a:schemeClr>
                          </a:solidFill>
                        </a:rPr>
                        <a:t/>
                      </a:r>
                      <a:br>
                        <a:rPr lang="de-DE" sz="1200" baseline="0"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3187087994"/>
                  </a:ext>
                </a:extLst>
              </a:tr>
              <a:tr h="543428">
                <a:tc>
                  <a:txBody>
                    <a:bodyPr/>
                    <a:lstStyle/>
                    <a:p>
                      <a:r>
                        <a:rPr lang="de-DE" sz="1200" b="1" dirty="0" smtClean="0">
                          <a:solidFill>
                            <a:schemeClr val="accent6">
                              <a:lumMod val="10000"/>
                            </a:schemeClr>
                          </a:solidFill>
                        </a:rPr>
                        <a:t>Einmalzahlung für Student*innen und Fachschüler*innen</a:t>
                      </a:r>
                      <a:br>
                        <a:rPr lang="de-DE" sz="1200" b="1" dirty="0" smtClean="0">
                          <a:solidFill>
                            <a:schemeClr val="accent6">
                              <a:lumMod val="10000"/>
                            </a:schemeClr>
                          </a:solidFill>
                        </a:rPr>
                      </a:br>
                      <a:r>
                        <a:rPr lang="de-DE" sz="1200" b="0" dirty="0" smtClean="0">
                          <a:solidFill>
                            <a:schemeClr val="accent6">
                              <a:lumMod val="10000"/>
                            </a:schemeClr>
                          </a:solidFill>
                        </a:rPr>
                        <a:t>(Auszahlungsmodus der 200,- Euro noch unklar</a:t>
                      </a:r>
                      <a:r>
                        <a:rPr lang="de-DE" sz="1200" b="0" baseline="0" dirty="0" smtClean="0">
                          <a:solidFill>
                            <a:schemeClr val="accent6">
                              <a:lumMod val="10000"/>
                            </a:schemeClr>
                          </a:solidFill>
                        </a:rPr>
                        <a:t>)</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Noch unklar, Bund-Länder beraten dazu</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1071563628"/>
                  </a:ext>
                </a:extLst>
              </a:tr>
            </a:tbl>
          </a:graphicData>
        </a:graphic>
      </p:graphicFrame>
    </p:spTree>
    <p:extLst>
      <p:ext uri="{BB962C8B-B14F-4D97-AF65-F5344CB8AC3E}">
        <p14:creationId xmlns:p14="http://schemas.microsoft.com/office/powerpoint/2010/main" val="3689864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 7"/>
          <p:cNvGraphicFramePr>
            <a:graphicFrameLocks noGrp="1"/>
          </p:cNvGraphicFramePr>
          <p:nvPr>
            <p:extLst>
              <p:ext uri="{D42A27DB-BD31-4B8C-83A1-F6EECF244321}">
                <p14:modId xmlns:p14="http://schemas.microsoft.com/office/powerpoint/2010/main" val="3121958281"/>
              </p:ext>
            </p:extLst>
          </p:nvPr>
        </p:nvGraphicFramePr>
        <p:xfrm>
          <a:off x="222910" y="977002"/>
          <a:ext cx="8679118" cy="3466321"/>
        </p:xfrm>
        <a:graphic>
          <a:graphicData uri="http://schemas.openxmlformats.org/drawingml/2006/table">
            <a:tbl>
              <a:tblPr firstRow="1" bandRow="1">
                <a:tableStyleId>{073A0DAA-6AF3-43AB-8588-CEC1D06C72B9}</a:tableStyleId>
              </a:tblPr>
              <a:tblGrid>
                <a:gridCol w="5714997">
                  <a:extLst>
                    <a:ext uri="{9D8B030D-6E8A-4147-A177-3AD203B41FA5}">
                      <a16:colId xmlns:a16="http://schemas.microsoft.com/office/drawing/2014/main" val="1257782508"/>
                    </a:ext>
                  </a:extLst>
                </a:gridCol>
                <a:gridCol w="2964121">
                  <a:extLst>
                    <a:ext uri="{9D8B030D-6E8A-4147-A177-3AD203B41FA5}">
                      <a16:colId xmlns:a16="http://schemas.microsoft.com/office/drawing/2014/main" val="3285289584"/>
                    </a:ext>
                  </a:extLst>
                </a:gridCol>
              </a:tblGrid>
              <a:tr h="395242">
                <a:tc>
                  <a:txBody>
                    <a:bodyPr/>
                    <a:lstStyle/>
                    <a:p>
                      <a:r>
                        <a:rPr lang="de-DE" dirty="0" smtClean="0"/>
                        <a:t>Entlastung</a:t>
                      </a:r>
                      <a:endParaRPr lang="de-DE" dirty="0"/>
                    </a:p>
                  </a:txBody>
                  <a:tcPr/>
                </a:tc>
                <a:tc>
                  <a:txBody>
                    <a:bodyPr/>
                    <a:lstStyle/>
                    <a:p>
                      <a:r>
                        <a:rPr lang="de-DE" dirty="0" smtClean="0"/>
                        <a:t>Wann?</a:t>
                      </a:r>
                      <a:endParaRPr lang="de-DE" dirty="0"/>
                    </a:p>
                  </a:txBody>
                  <a:tcPr/>
                </a:tc>
                <a:extLst>
                  <a:ext uri="{0D108BD9-81ED-4DB2-BD59-A6C34878D82A}">
                    <a16:rowId xmlns:a16="http://schemas.microsoft.com/office/drawing/2014/main" val="1999201271"/>
                  </a:ext>
                </a:extLst>
              </a:tr>
              <a:tr h="536013">
                <a:tc>
                  <a:txBody>
                    <a:bodyPr/>
                    <a:lstStyle/>
                    <a:p>
                      <a:r>
                        <a:rPr lang="de-DE" sz="1200" b="1" dirty="0" smtClean="0">
                          <a:solidFill>
                            <a:schemeClr val="accent6">
                              <a:lumMod val="10000"/>
                            </a:schemeClr>
                          </a:solidFill>
                        </a:rPr>
                        <a:t>Wohngeldreform</a:t>
                      </a:r>
                      <a:r>
                        <a:rPr lang="de-DE" sz="1200" b="0" dirty="0" smtClean="0">
                          <a:solidFill>
                            <a:schemeClr val="accent6">
                              <a:lumMod val="10000"/>
                            </a:schemeClr>
                          </a:solidFill>
                        </a:rPr>
                        <a:t/>
                      </a:r>
                      <a:br>
                        <a:rPr lang="de-DE" sz="1200" b="0" dirty="0" smtClean="0">
                          <a:solidFill>
                            <a:schemeClr val="accent6">
                              <a:lumMod val="10000"/>
                            </a:schemeClr>
                          </a:solidFill>
                        </a:rPr>
                      </a:br>
                      <a:r>
                        <a:rPr lang="de-DE" sz="1200" b="0" dirty="0" smtClean="0">
                          <a:solidFill>
                            <a:schemeClr val="accent6">
                              <a:lumMod val="10000"/>
                            </a:schemeClr>
                          </a:solidFill>
                        </a:rPr>
                        <a:t>(Ausweitung des Kreises der Berechtigten, dauerhafte Integration</a:t>
                      </a:r>
                      <a:r>
                        <a:rPr lang="de-DE" sz="1200" b="0" baseline="0" dirty="0" smtClean="0">
                          <a:solidFill>
                            <a:schemeClr val="accent6">
                              <a:lumMod val="10000"/>
                            </a:schemeClr>
                          </a:solidFill>
                        </a:rPr>
                        <a:t> einer Klima- und einer Heizkostenkomponente)</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Januar 2023</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2372418808"/>
                  </a:ext>
                </a:extLst>
              </a:tr>
              <a:tr h="536013">
                <a:tc>
                  <a:txBody>
                    <a:bodyPr/>
                    <a:lstStyle/>
                    <a:p>
                      <a:r>
                        <a:rPr lang="de-DE" sz="1200" b="1" u="sng" baseline="0" dirty="0" smtClean="0">
                          <a:solidFill>
                            <a:schemeClr val="accent6">
                              <a:lumMod val="10000"/>
                            </a:schemeClr>
                          </a:solidFill>
                        </a:rPr>
                        <a:t>zwei</a:t>
                      </a:r>
                      <a:r>
                        <a:rPr lang="de-DE" sz="1200" b="1" baseline="0" dirty="0" smtClean="0">
                          <a:solidFill>
                            <a:schemeClr val="accent6">
                              <a:lumMod val="10000"/>
                            </a:schemeClr>
                          </a:solidFill>
                        </a:rPr>
                        <a:t> Heizkostenzuschüsse für Wohngeld-Bezieher*innen</a:t>
                      </a:r>
                    </a:p>
                    <a:p>
                      <a:r>
                        <a:rPr lang="de-DE" sz="1200" b="0" baseline="0" dirty="0" smtClean="0">
                          <a:solidFill>
                            <a:schemeClr val="accent6">
                              <a:lumMod val="10000"/>
                            </a:schemeClr>
                          </a:solidFill>
                        </a:rPr>
                        <a:t>(Übergang bis Wohngeldreform greift)</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Juli 2022 plus für kommende Heizperiode Sep.-Dez  </a:t>
                      </a:r>
                      <a:r>
                        <a:rPr lang="de-DE" sz="1200" dirty="0" smtClean="0">
                          <a:solidFill>
                            <a:schemeClr val="accent6">
                              <a:lumMod val="10000"/>
                            </a:schemeClr>
                          </a:solidFill>
                        </a:rPr>
                        <a:t>(Entlastungspaket I und III)</a:t>
                      </a:r>
                    </a:p>
                  </a:txBody>
                  <a:tcPr/>
                </a:tc>
                <a:extLst>
                  <a:ext uri="{0D108BD9-81ED-4DB2-BD59-A6C34878D82A}">
                    <a16:rowId xmlns:a16="http://schemas.microsoft.com/office/drawing/2014/main" val="3747587846"/>
                  </a:ext>
                </a:extLst>
              </a:tr>
              <a:tr h="536013">
                <a:tc>
                  <a:txBody>
                    <a:bodyPr/>
                    <a:lstStyle/>
                    <a:p>
                      <a:r>
                        <a:rPr lang="de-DE" sz="1200" b="1" dirty="0" smtClean="0">
                          <a:solidFill>
                            <a:schemeClr val="accent6">
                              <a:lumMod val="10000"/>
                            </a:schemeClr>
                          </a:solidFill>
                        </a:rPr>
                        <a:t>Anhebung der Einkommens-Höchstgrenze für Beschäftigung im Übergangsbereich (Midi-Job)</a:t>
                      </a:r>
                      <a:r>
                        <a:rPr lang="de-DE" sz="1200" b="1" baseline="0" dirty="0" smtClean="0">
                          <a:solidFill>
                            <a:schemeClr val="accent6">
                              <a:lumMod val="10000"/>
                            </a:schemeClr>
                          </a:solidFill>
                        </a:rPr>
                        <a:t> auf 2.000,- Euro</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Januar 2023</a:t>
                      </a:r>
                      <a:br>
                        <a:rPr lang="de-DE" sz="1200" b="1"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3072704653"/>
                  </a:ext>
                </a:extLst>
              </a:tr>
              <a:tr h="536013">
                <a:tc>
                  <a:txBody>
                    <a:bodyPr/>
                    <a:lstStyle/>
                    <a:p>
                      <a:r>
                        <a:rPr lang="de-DE" sz="1200" b="1" dirty="0" smtClean="0">
                          <a:solidFill>
                            <a:schemeClr val="accent6">
                              <a:lumMod val="10000"/>
                            </a:schemeClr>
                          </a:solidFill>
                        </a:rPr>
                        <a:t>Abbau der Kalten Progression</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(im Herbst Anpassung der</a:t>
                      </a:r>
                      <a:r>
                        <a:rPr lang="de-DE" sz="1200" baseline="0" dirty="0" smtClean="0">
                          <a:solidFill>
                            <a:schemeClr val="accent6">
                              <a:lumMod val="10000"/>
                            </a:schemeClr>
                          </a:solidFill>
                        </a:rPr>
                        <a:t> </a:t>
                      </a:r>
                      <a:r>
                        <a:rPr lang="de-DE" sz="1200" dirty="0" smtClean="0">
                          <a:solidFill>
                            <a:schemeClr val="accent6">
                              <a:lumMod val="10000"/>
                            </a:schemeClr>
                          </a:solidFill>
                        </a:rPr>
                        <a:t>Tarifeckwerte im Einkommenssteuertarif)</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ab</a:t>
                      </a:r>
                      <a:r>
                        <a:rPr lang="de-DE" sz="1200" b="1" baseline="0" dirty="0" smtClean="0">
                          <a:solidFill>
                            <a:schemeClr val="accent6">
                              <a:lumMod val="10000"/>
                            </a:schemeClr>
                          </a:solidFill>
                        </a:rPr>
                        <a:t> </a:t>
                      </a:r>
                      <a:r>
                        <a:rPr lang="de-DE" sz="1200" b="1" dirty="0" smtClean="0">
                          <a:solidFill>
                            <a:schemeClr val="accent6">
                              <a:lumMod val="10000"/>
                            </a:schemeClr>
                          </a:solidFill>
                        </a:rPr>
                        <a:t>Januar 2023</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1406161642"/>
                  </a:ext>
                </a:extLst>
              </a:tr>
              <a:tr h="557659">
                <a:tc>
                  <a:txBody>
                    <a:bodyPr/>
                    <a:lstStyle/>
                    <a:p>
                      <a:r>
                        <a:rPr lang="de-DE" sz="1200" b="1" dirty="0" smtClean="0">
                          <a:solidFill>
                            <a:schemeClr val="accent6">
                              <a:lumMod val="10000"/>
                            </a:schemeClr>
                          </a:solidFill>
                        </a:rPr>
                        <a:t>bundesweites Nahverkehrsticket </a:t>
                      </a:r>
                    </a:p>
                    <a:p>
                      <a:r>
                        <a:rPr lang="de-DE" sz="1200" b="0" dirty="0" smtClean="0">
                          <a:solidFill>
                            <a:schemeClr val="accent6">
                              <a:lumMod val="10000"/>
                            </a:schemeClr>
                          </a:solidFill>
                        </a:rPr>
                        <a:t>(9 Euro-Ticket bzw. Abo-Ticket für 49 bis 69 Euro pro Monat)</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Juni bis</a:t>
                      </a:r>
                      <a:r>
                        <a:rPr lang="de-DE" sz="1200" b="1" baseline="0" dirty="0" smtClean="0">
                          <a:solidFill>
                            <a:schemeClr val="accent6">
                              <a:lumMod val="10000"/>
                            </a:schemeClr>
                          </a:solidFill>
                        </a:rPr>
                        <a:t> August 2022</a:t>
                      </a:r>
                      <a:r>
                        <a:rPr lang="de-DE" sz="1200" baseline="0" dirty="0" smtClean="0">
                          <a:solidFill>
                            <a:schemeClr val="accent6">
                              <a:lumMod val="10000"/>
                            </a:schemeClr>
                          </a:solidFill>
                        </a:rPr>
                        <a:t/>
                      </a:r>
                      <a:br>
                        <a:rPr lang="de-DE" sz="1200" baseline="0" dirty="0" smtClean="0">
                          <a:solidFill>
                            <a:schemeClr val="accent6">
                              <a:lumMod val="10000"/>
                            </a:schemeClr>
                          </a:solidFill>
                        </a:rPr>
                      </a:br>
                      <a:r>
                        <a:rPr lang="de-DE" sz="1200" dirty="0" smtClean="0">
                          <a:solidFill>
                            <a:schemeClr val="accent6">
                              <a:lumMod val="10000"/>
                            </a:schemeClr>
                          </a:solidFill>
                        </a:rPr>
                        <a:t>(Entlastungspaket II)</a:t>
                      </a:r>
                    </a:p>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Nachfolge-Ticket:</a:t>
                      </a:r>
                      <a:r>
                        <a:rPr lang="de-DE" sz="1200" b="1" baseline="0" dirty="0" smtClean="0">
                          <a:solidFill>
                            <a:schemeClr val="accent6">
                              <a:lumMod val="10000"/>
                            </a:schemeClr>
                          </a:solidFill>
                        </a:rPr>
                        <a:t> 2023</a:t>
                      </a:r>
                    </a:p>
                    <a:p>
                      <a:pPr marL="0" marR="0" lvl="0" indent="0" algn="l" defTabSz="685800" rtl="0" eaLnBrk="1" fontAlgn="auto" latinLnBrk="0" hangingPunct="1">
                        <a:lnSpc>
                          <a:spcPct val="100000"/>
                        </a:lnSpc>
                        <a:spcBef>
                          <a:spcPts val="0"/>
                        </a:spcBef>
                        <a:spcAft>
                          <a:spcPts val="0"/>
                        </a:spcAft>
                        <a:buClrTx/>
                        <a:buSzTx/>
                        <a:buFontTx/>
                        <a:buNone/>
                        <a:tabLst/>
                        <a:defRPr/>
                      </a:pP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3187087994"/>
                  </a:ext>
                </a:extLst>
              </a:tr>
            </a:tbl>
          </a:graphicData>
        </a:graphic>
      </p:graphicFrame>
      <p:pic>
        <p:nvPicPr>
          <p:cNvPr id="4" name="Grafik 3"/>
          <p:cNvPicPr>
            <a:picLocks noChangeAspect="1"/>
          </p:cNvPicPr>
          <p:nvPr/>
        </p:nvPicPr>
        <p:blipFill>
          <a:blip r:embed="rId3"/>
          <a:stretch>
            <a:fillRect/>
          </a:stretch>
        </p:blipFill>
        <p:spPr>
          <a:xfrm>
            <a:off x="0" y="1"/>
            <a:ext cx="8263976" cy="903604"/>
          </a:xfrm>
          <a:prstGeom prst="rect">
            <a:avLst/>
          </a:prstGeom>
        </p:spPr>
      </p:pic>
    </p:spTree>
    <p:extLst>
      <p:ext uri="{BB962C8B-B14F-4D97-AF65-F5344CB8AC3E}">
        <p14:creationId xmlns:p14="http://schemas.microsoft.com/office/powerpoint/2010/main" val="3609851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 7"/>
          <p:cNvGraphicFramePr>
            <a:graphicFrameLocks noGrp="1"/>
          </p:cNvGraphicFramePr>
          <p:nvPr>
            <p:extLst>
              <p:ext uri="{D42A27DB-BD31-4B8C-83A1-F6EECF244321}">
                <p14:modId xmlns:p14="http://schemas.microsoft.com/office/powerpoint/2010/main" val="3954927725"/>
              </p:ext>
            </p:extLst>
          </p:nvPr>
        </p:nvGraphicFramePr>
        <p:xfrm>
          <a:off x="216034" y="971945"/>
          <a:ext cx="8679118" cy="3824795"/>
        </p:xfrm>
        <a:graphic>
          <a:graphicData uri="http://schemas.openxmlformats.org/drawingml/2006/table">
            <a:tbl>
              <a:tblPr firstRow="1" bandRow="1">
                <a:tableStyleId>{073A0DAA-6AF3-43AB-8588-CEC1D06C72B9}</a:tableStyleId>
              </a:tblPr>
              <a:tblGrid>
                <a:gridCol w="5714997">
                  <a:extLst>
                    <a:ext uri="{9D8B030D-6E8A-4147-A177-3AD203B41FA5}">
                      <a16:colId xmlns:a16="http://schemas.microsoft.com/office/drawing/2014/main" val="1257782508"/>
                    </a:ext>
                  </a:extLst>
                </a:gridCol>
                <a:gridCol w="2964121">
                  <a:extLst>
                    <a:ext uri="{9D8B030D-6E8A-4147-A177-3AD203B41FA5}">
                      <a16:colId xmlns:a16="http://schemas.microsoft.com/office/drawing/2014/main" val="3285289584"/>
                    </a:ext>
                  </a:extLst>
                </a:gridCol>
              </a:tblGrid>
              <a:tr h="371213">
                <a:tc>
                  <a:txBody>
                    <a:bodyPr/>
                    <a:lstStyle/>
                    <a:p>
                      <a:r>
                        <a:rPr lang="de-DE" dirty="0" smtClean="0"/>
                        <a:t>Entlastung</a:t>
                      </a:r>
                      <a:endParaRPr lang="de-DE" dirty="0"/>
                    </a:p>
                  </a:txBody>
                  <a:tcPr/>
                </a:tc>
                <a:tc>
                  <a:txBody>
                    <a:bodyPr/>
                    <a:lstStyle/>
                    <a:p>
                      <a:r>
                        <a:rPr lang="de-DE" dirty="0" smtClean="0"/>
                        <a:t>Wann?</a:t>
                      </a:r>
                      <a:endParaRPr lang="de-DE" dirty="0"/>
                    </a:p>
                  </a:txBody>
                  <a:tcPr/>
                </a:tc>
                <a:extLst>
                  <a:ext uri="{0D108BD9-81ED-4DB2-BD59-A6C34878D82A}">
                    <a16:rowId xmlns:a16="http://schemas.microsoft.com/office/drawing/2014/main" val="1999201271"/>
                  </a:ext>
                </a:extLst>
              </a:tr>
              <a:tr h="446908">
                <a:tc>
                  <a:txBody>
                    <a:bodyPr/>
                    <a:lstStyle/>
                    <a:p>
                      <a:r>
                        <a:rPr lang="de-DE" sz="1200" b="1" dirty="0" smtClean="0">
                          <a:solidFill>
                            <a:schemeClr val="accent6">
                              <a:lumMod val="10000"/>
                            </a:schemeClr>
                          </a:solidFill>
                        </a:rPr>
                        <a:t>Senkung der Energiesteuer auf Kraftstoffe (Tankrabatt)</a:t>
                      </a:r>
                      <a:r>
                        <a:rPr lang="de-DE" sz="1200" b="1" baseline="0" dirty="0" smtClean="0">
                          <a:solidFill>
                            <a:schemeClr val="accent6">
                              <a:lumMod val="10000"/>
                            </a:schemeClr>
                          </a:solidFill>
                        </a:rPr>
                        <a:t> </a:t>
                      </a:r>
                      <a:endParaRPr lang="de-DE" sz="1200" b="1"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Juni bis August 2022</a:t>
                      </a:r>
                      <a:br>
                        <a:rPr lang="de-DE" sz="1200" b="1" dirty="0" smtClean="0">
                          <a:solidFill>
                            <a:schemeClr val="accent6">
                              <a:lumMod val="10000"/>
                            </a:schemeClr>
                          </a:solidFill>
                        </a:rPr>
                      </a:br>
                      <a:r>
                        <a:rPr lang="de-DE" sz="1200" dirty="0" smtClean="0">
                          <a:solidFill>
                            <a:schemeClr val="accent6">
                              <a:lumMod val="10000"/>
                            </a:schemeClr>
                          </a:solidFill>
                        </a:rPr>
                        <a:t>(Entlastungspaket II)</a:t>
                      </a:r>
                    </a:p>
                  </a:txBody>
                  <a:tcPr/>
                </a:tc>
                <a:extLst>
                  <a:ext uri="{0D108BD9-81ED-4DB2-BD59-A6C34878D82A}">
                    <a16:rowId xmlns:a16="http://schemas.microsoft.com/office/drawing/2014/main" val="3747587846"/>
                  </a:ext>
                </a:extLst>
              </a:tr>
              <a:tr h="446908">
                <a:tc>
                  <a:txBody>
                    <a:bodyPr/>
                    <a:lstStyle/>
                    <a:p>
                      <a:r>
                        <a:rPr lang="de-DE" sz="1200" b="1" dirty="0" smtClean="0">
                          <a:solidFill>
                            <a:schemeClr val="accent6">
                              <a:lumMod val="10000"/>
                            </a:schemeClr>
                          </a:solidFill>
                        </a:rPr>
                        <a:t>Kindergeld-Erhöhung</a:t>
                      </a:r>
                    </a:p>
                    <a:p>
                      <a:r>
                        <a:rPr lang="de-DE" sz="1200" b="0" dirty="0" smtClean="0">
                          <a:solidFill>
                            <a:schemeClr val="accent6">
                              <a:lumMod val="10000"/>
                            </a:schemeClr>
                          </a:solidFill>
                        </a:rPr>
                        <a:t>(18 Euro monatlich mehr für das erste und das zweite Kind)</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Januar 2023</a:t>
                      </a:r>
                      <a:br>
                        <a:rPr lang="de-DE" sz="1200" b="1" dirty="0" smtClean="0">
                          <a:solidFill>
                            <a:schemeClr val="accent6">
                              <a:lumMod val="10000"/>
                            </a:schemeClr>
                          </a:solidFill>
                        </a:rPr>
                      </a:b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3072704653"/>
                  </a:ext>
                </a:extLst>
              </a:tr>
              <a:tr h="503425">
                <a:tc>
                  <a:txBody>
                    <a:bodyPr/>
                    <a:lstStyle/>
                    <a:p>
                      <a:r>
                        <a:rPr lang="de-DE" sz="1200" b="1" dirty="0" smtClean="0">
                          <a:solidFill>
                            <a:schemeClr val="accent6">
                              <a:lumMod val="10000"/>
                            </a:schemeClr>
                          </a:solidFill>
                        </a:rPr>
                        <a:t>100 Euro-Kinderbonus </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(einmalig, wird auf</a:t>
                      </a:r>
                      <a:r>
                        <a:rPr lang="de-DE" sz="1200" baseline="0" dirty="0" smtClean="0">
                          <a:solidFill>
                            <a:schemeClr val="accent6">
                              <a:lumMod val="10000"/>
                            </a:schemeClr>
                          </a:solidFill>
                        </a:rPr>
                        <a:t> steuerlichen Kinderfreibetrag angerechnet)</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Juli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a:t>
                      </a:r>
                    </a:p>
                  </a:txBody>
                  <a:tcPr/>
                </a:tc>
                <a:extLst>
                  <a:ext uri="{0D108BD9-81ED-4DB2-BD59-A6C34878D82A}">
                    <a16:rowId xmlns:a16="http://schemas.microsoft.com/office/drawing/2014/main" val="1406161642"/>
                  </a:ext>
                </a:extLst>
              </a:tr>
              <a:tr h="804434">
                <a:tc>
                  <a:txBody>
                    <a:bodyPr/>
                    <a:lstStyle/>
                    <a:p>
                      <a:r>
                        <a:rPr lang="de-DE" sz="1200" b="1" u="sng" dirty="0" smtClean="0">
                          <a:solidFill>
                            <a:schemeClr val="accent6">
                              <a:lumMod val="10000"/>
                            </a:schemeClr>
                          </a:solidFill>
                        </a:rPr>
                        <a:t>zwei</a:t>
                      </a:r>
                      <a:r>
                        <a:rPr lang="de-DE" sz="1200" b="1" baseline="0" dirty="0" smtClean="0">
                          <a:solidFill>
                            <a:schemeClr val="accent6">
                              <a:lumMod val="10000"/>
                            </a:schemeClr>
                          </a:solidFill>
                        </a:rPr>
                        <a:t> </a:t>
                      </a:r>
                      <a:r>
                        <a:rPr lang="de-DE" sz="1200" b="1" dirty="0" smtClean="0">
                          <a:solidFill>
                            <a:schemeClr val="accent6">
                              <a:lumMod val="10000"/>
                            </a:schemeClr>
                          </a:solidFill>
                        </a:rPr>
                        <a:t>Kindersofortzuschlag-Erhöhungen</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(gilt</a:t>
                      </a:r>
                      <a:r>
                        <a:rPr lang="de-DE" sz="1200" baseline="0" dirty="0" smtClean="0">
                          <a:solidFill>
                            <a:schemeClr val="accent6">
                              <a:lumMod val="10000"/>
                            </a:schemeClr>
                          </a:solidFill>
                        </a:rPr>
                        <a:t> bis Einführung der Kindergrundsicherung)</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Juli</a:t>
                      </a:r>
                      <a:r>
                        <a:rPr lang="de-DE" sz="1200" b="1" baseline="0" dirty="0" smtClean="0">
                          <a:solidFill>
                            <a:schemeClr val="accent6">
                              <a:lumMod val="10000"/>
                            </a:schemeClr>
                          </a:solidFill>
                        </a:rPr>
                        <a:t> 2022</a:t>
                      </a:r>
                      <a:r>
                        <a:rPr lang="de-DE" sz="1200" baseline="0" dirty="0" smtClean="0">
                          <a:solidFill>
                            <a:schemeClr val="accent6">
                              <a:lumMod val="10000"/>
                            </a:schemeClr>
                          </a:solidFill>
                        </a:rPr>
                        <a:t/>
                      </a:r>
                      <a:br>
                        <a:rPr lang="de-DE" sz="1200" baseline="0" dirty="0" smtClean="0">
                          <a:solidFill>
                            <a:schemeClr val="accent6">
                              <a:lumMod val="10000"/>
                            </a:schemeClr>
                          </a:solidFill>
                        </a:rPr>
                      </a:br>
                      <a:r>
                        <a:rPr lang="de-DE" sz="1200" dirty="0" smtClean="0">
                          <a:solidFill>
                            <a:schemeClr val="accent6">
                              <a:lumMod val="10000"/>
                            </a:schemeClr>
                          </a:solidFill>
                        </a:rPr>
                        <a:t>(Entlastungspaket II)</a:t>
                      </a:r>
                    </a:p>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Januar 2023</a:t>
                      </a:r>
                    </a:p>
                    <a:p>
                      <a:pPr marL="0" marR="0" lvl="0" indent="0" algn="l" defTabSz="685800" rtl="0" eaLnBrk="1" fontAlgn="auto" latinLnBrk="0" hangingPunct="1">
                        <a:lnSpc>
                          <a:spcPct val="100000"/>
                        </a:lnSpc>
                        <a:spcBef>
                          <a:spcPts val="0"/>
                        </a:spcBef>
                        <a:spcAft>
                          <a:spcPts val="0"/>
                        </a:spcAft>
                        <a:buClrTx/>
                        <a:buSzTx/>
                        <a:buFontTx/>
                        <a:buNone/>
                        <a:tabLst/>
                        <a:defRPr/>
                      </a:pPr>
                      <a:r>
                        <a:rPr lang="de-DE" sz="1200" dirty="0" smtClean="0">
                          <a:solidFill>
                            <a:schemeClr val="accent6">
                              <a:lumMod val="10000"/>
                            </a:schemeClr>
                          </a:solidFill>
                        </a:rPr>
                        <a:t>(Entlastungspaket III)</a:t>
                      </a:r>
                    </a:p>
                  </a:txBody>
                  <a:tcPr/>
                </a:tc>
                <a:extLst>
                  <a:ext uri="{0D108BD9-81ED-4DB2-BD59-A6C34878D82A}">
                    <a16:rowId xmlns:a16="http://schemas.microsoft.com/office/drawing/2014/main" val="3187087994"/>
                  </a:ext>
                </a:extLst>
              </a:tr>
              <a:tr h="503425">
                <a:tc>
                  <a:txBody>
                    <a:bodyPr/>
                    <a:lstStyle/>
                    <a:p>
                      <a:r>
                        <a:rPr lang="de-DE" sz="1200" b="1" dirty="0" smtClean="0">
                          <a:solidFill>
                            <a:schemeClr val="accent6">
                              <a:lumMod val="10000"/>
                            </a:schemeClr>
                          </a:solidFill>
                        </a:rPr>
                        <a:t>Einmalzahlung in Höhe von 200 Euro</a:t>
                      </a:r>
                      <a:r>
                        <a:rPr lang="de-DE" sz="1200" b="1" baseline="0" dirty="0" smtClean="0">
                          <a:solidFill>
                            <a:schemeClr val="accent6">
                              <a:lumMod val="10000"/>
                            </a:schemeClr>
                          </a:solidFill>
                        </a:rPr>
                        <a:t> in der </a:t>
                      </a:r>
                      <a:r>
                        <a:rPr lang="de-DE" sz="1200" b="1" dirty="0" smtClean="0">
                          <a:solidFill>
                            <a:schemeClr val="accent6">
                              <a:lumMod val="10000"/>
                            </a:schemeClr>
                          </a:solidFill>
                        </a:rPr>
                        <a:t>Grundsicherung </a:t>
                      </a:r>
                      <a:br>
                        <a:rPr lang="de-DE" sz="1200" b="1" dirty="0" smtClean="0">
                          <a:solidFill>
                            <a:schemeClr val="accent6">
                              <a:lumMod val="10000"/>
                            </a:schemeClr>
                          </a:solidFill>
                        </a:rPr>
                      </a:br>
                      <a:r>
                        <a:rPr lang="de-DE" sz="1200" b="0" dirty="0" smtClean="0">
                          <a:solidFill>
                            <a:schemeClr val="accent6">
                              <a:lumMod val="10000"/>
                            </a:schemeClr>
                          </a:solidFill>
                        </a:rPr>
                        <a:t>(für alle Leistungsbezieher*innen, die im Juli 2022 Anspruch</a:t>
                      </a:r>
                      <a:r>
                        <a:rPr lang="de-DE" sz="1200" b="0" baseline="0" dirty="0" smtClean="0">
                          <a:solidFill>
                            <a:schemeClr val="accent6">
                              <a:lumMod val="10000"/>
                            </a:schemeClr>
                          </a:solidFill>
                        </a:rPr>
                        <a:t> hatten)</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Juli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a:t>
                      </a:r>
                    </a:p>
                  </a:txBody>
                  <a:tcPr/>
                </a:tc>
                <a:extLst>
                  <a:ext uri="{0D108BD9-81ED-4DB2-BD59-A6C34878D82A}">
                    <a16:rowId xmlns:a16="http://schemas.microsoft.com/office/drawing/2014/main" val="1071563628"/>
                  </a:ext>
                </a:extLst>
              </a:tr>
              <a:tr h="709372">
                <a:tc>
                  <a:txBody>
                    <a:bodyPr/>
                    <a:lstStyle/>
                    <a:p>
                      <a:r>
                        <a:rPr lang="de-DE" sz="1200" b="1" dirty="0" smtClean="0">
                          <a:solidFill>
                            <a:schemeClr val="accent6">
                              <a:lumMod val="10000"/>
                            </a:schemeClr>
                          </a:solidFill>
                        </a:rPr>
                        <a:t>Einmalzahlung für Empfänger*innen von ALG I in Höhe von 100 Euro</a:t>
                      </a:r>
                      <a:r>
                        <a:rPr lang="de-DE" sz="1200" b="0" dirty="0" smtClean="0">
                          <a:solidFill>
                            <a:schemeClr val="accent6">
                              <a:lumMod val="10000"/>
                            </a:schemeClr>
                          </a:solidFill>
                        </a:rPr>
                        <a:t/>
                      </a:r>
                      <a:br>
                        <a:rPr lang="de-DE" sz="1200" b="0" dirty="0" smtClean="0">
                          <a:solidFill>
                            <a:schemeClr val="accent6">
                              <a:lumMod val="10000"/>
                            </a:schemeClr>
                          </a:solidFill>
                        </a:rPr>
                      </a:br>
                      <a:r>
                        <a:rPr lang="de-DE" sz="1200" b="0" dirty="0" smtClean="0">
                          <a:solidFill>
                            <a:schemeClr val="accent6">
                              <a:lumMod val="10000"/>
                            </a:schemeClr>
                          </a:solidFill>
                        </a:rPr>
                        <a:t>(Voraussetzung war, dass im Juli 2022 an mindestens einem Tag Anspruch auf Arbeitslosengeld I bestanden</a:t>
                      </a:r>
                      <a:r>
                        <a:rPr lang="de-DE" sz="1200" b="0" baseline="0" dirty="0" smtClean="0">
                          <a:solidFill>
                            <a:schemeClr val="accent6">
                              <a:lumMod val="10000"/>
                            </a:schemeClr>
                          </a:solidFill>
                        </a:rPr>
                        <a:t> hat)</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Juli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a:t>
                      </a:r>
                    </a:p>
                  </a:txBody>
                  <a:tcPr/>
                </a:tc>
                <a:extLst>
                  <a:ext uri="{0D108BD9-81ED-4DB2-BD59-A6C34878D82A}">
                    <a16:rowId xmlns:a16="http://schemas.microsoft.com/office/drawing/2014/main" val="3119785522"/>
                  </a:ext>
                </a:extLst>
              </a:tr>
            </a:tbl>
          </a:graphicData>
        </a:graphic>
      </p:graphicFrame>
      <p:pic>
        <p:nvPicPr>
          <p:cNvPr id="4" name="Grafik 3"/>
          <p:cNvPicPr>
            <a:picLocks noChangeAspect="1"/>
          </p:cNvPicPr>
          <p:nvPr/>
        </p:nvPicPr>
        <p:blipFill>
          <a:blip r:embed="rId2"/>
          <a:stretch>
            <a:fillRect/>
          </a:stretch>
        </p:blipFill>
        <p:spPr>
          <a:xfrm>
            <a:off x="0" y="1"/>
            <a:ext cx="8263976" cy="903604"/>
          </a:xfrm>
          <a:prstGeom prst="rect">
            <a:avLst/>
          </a:prstGeom>
        </p:spPr>
      </p:pic>
    </p:spTree>
    <p:extLst>
      <p:ext uri="{BB962C8B-B14F-4D97-AF65-F5344CB8AC3E}">
        <p14:creationId xmlns:p14="http://schemas.microsoft.com/office/powerpoint/2010/main" val="4286823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 7"/>
          <p:cNvGraphicFramePr>
            <a:graphicFrameLocks noGrp="1"/>
          </p:cNvGraphicFramePr>
          <p:nvPr>
            <p:extLst>
              <p:ext uri="{D42A27DB-BD31-4B8C-83A1-F6EECF244321}">
                <p14:modId xmlns:p14="http://schemas.microsoft.com/office/powerpoint/2010/main" val="579800853"/>
              </p:ext>
            </p:extLst>
          </p:nvPr>
        </p:nvGraphicFramePr>
        <p:xfrm>
          <a:off x="195408" y="963872"/>
          <a:ext cx="8701420" cy="3571240"/>
        </p:xfrm>
        <a:graphic>
          <a:graphicData uri="http://schemas.openxmlformats.org/drawingml/2006/table">
            <a:tbl>
              <a:tblPr firstRow="1" bandRow="1">
                <a:tableStyleId>{073A0DAA-6AF3-43AB-8588-CEC1D06C72B9}</a:tableStyleId>
              </a:tblPr>
              <a:tblGrid>
                <a:gridCol w="5654854">
                  <a:extLst>
                    <a:ext uri="{9D8B030D-6E8A-4147-A177-3AD203B41FA5}">
                      <a16:colId xmlns:a16="http://schemas.microsoft.com/office/drawing/2014/main" val="1257782508"/>
                    </a:ext>
                  </a:extLst>
                </a:gridCol>
                <a:gridCol w="3046566">
                  <a:extLst>
                    <a:ext uri="{9D8B030D-6E8A-4147-A177-3AD203B41FA5}">
                      <a16:colId xmlns:a16="http://schemas.microsoft.com/office/drawing/2014/main" val="3285289584"/>
                    </a:ext>
                  </a:extLst>
                </a:gridCol>
              </a:tblGrid>
              <a:tr h="370840">
                <a:tc>
                  <a:txBody>
                    <a:bodyPr/>
                    <a:lstStyle/>
                    <a:p>
                      <a:r>
                        <a:rPr lang="de-DE" dirty="0" smtClean="0"/>
                        <a:t>Entlastung</a:t>
                      </a:r>
                      <a:endParaRPr lang="de-DE" dirty="0"/>
                    </a:p>
                  </a:txBody>
                  <a:tcPr/>
                </a:tc>
                <a:tc>
                  <a:txBody>
                    <a:bodyPr/>
                    <a:lstStyle/>
                    <a:p>
                      <a:r>
                        <a:rPr lang="de-DE" dirty="0" smtClean="0"/>
                        <a:t>Wann?</a:t>
                      </a:r>
                      <a:endParaRPr lang="de-DE" dirty="0"/>
                    </a:p>
                  </a:txBody>
                  <a:tcPr/>
                </a:tc>
                <a:extLst>
                  <a:ext uri="{0D108BD9-81ED-4DB2-BD59-A6C34878D82A}">
                    <a16:rowId xmlns:a16="http://schemas.microsoft.com/office/drawing/2014/main" val="1999201271"/>
                  </a:ext>
                </a:extLst>
              </a:tr>
              <a:tr h="185420">
                <a:tc>
                  <a:txBody>
                    <a:bodyPr/>
                    <a:lstStyle/>
                    <a:p>
                      <a:r>
                        <a:rPr lang="de-DE" sz="1200" b="1" dirty="0" smtClean="0">
                          <a:solidFill>
                            <a:schemeClr val="accent6">
                              <a:lumMod val="10000"/>
                            </a:schemeClr>
                          </a:solidFill>
                        </a:rPr>
                        <a:t>Einmalzahlung für Empfänger*innen von ALG I in Höhe von 100 Euro</a:t>
                      </a:r>
                      <a:r>
                        <a:rPr lang="de-DE" sz="1200" b="0" dirty="0" smtClean="0">
                          <a:solidFill>
                            <a:schemeClr val="accent6">
                              <a:lumMod val="10000"/>
                            </a:schemeClr>
                          </a:solidFill>
                        </a:rPr>
                        <a:t/>
                      </a:r>
                      <a:br>
                        <a:rPr lang="de-DE" sz="1200" b="0" dirty="0" smtClean="0">
                          <a:solidFill>
                            <a:schemeClr val="accent6">
                              <a:lumMod val="10000"/>
                            </a:schemeClr>
                          </a:solidFill>
                        </a:rPr>
                      </a:br>
                      <a:r>
                        <a:rPr lang="de-DE" sz="1200" b="0" dirty="0" smtClean="0">
                          <a:solidFill>
                            <a:schemeClr val="accent6">
                              <a:lumMod val="10000"/>
                            </a:schemeClr>
                          </a:solidFill>
                        </a:rPr>
                        <a:t>(Voraussetzung war, dass im Juli 2022 an mindestens einem Tag Anspruch auf Arbeitslosengeld I bestanden</a:t>
                      </a:r>
                      <a:r>
                        <a:rPr lang="de-DE" sz="1200" b="0" baseline="0" dirty="0" smtClean="0">
                          <a:solidFill>
                            <a:schemeClr val="accent6">
                              <a:lumMod val="10000"/>
                            </a:schemeClr>
                          </a:solidFill>
                        </a:rPr>
                        <a:t> hat)</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Juli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a:t>
                      </a:r>
                    </a:p>
                  </a:txBody>
                  <a:tcPr/>
                </a:tc>
                <a:extLst>
                  <a:ext uri="{0D108BD9-81ED-4DB2-BD59-A6C34878D82A}">
                    <a16:rowId xmlns:a16="http://schemas.microsoft.com/office/drawing/2014/main" val="3112464267"/>
                  </a:ext>
                </a:extLst>
              </a:tr>
              <a:tr h="185420">
                <a:tc>
                  <a:txBody>
                    <a:bodyPr/>
                    <a:lstStyle/>
                    <a:p>
                      <a:r>
                        <a:rPr lang="de-DE" sz="1200" b="1" dirty="0" smtClean="0">
                          <a:solidFill>
                            <a:schemeClr val="accent6">
                              <a:lumMod val="10000"/>
                            </a:schemeClr>
                          </a:solidFill>
                        </a:rPr>
                        <a:t>Abschaffung</a:t>
                      </a:r>
                      <a:r>
                        <a:rPr lang="de-DE" sz="1200" b="1" baseline="0" dirty="0" smtClean="0">
                          <a:solidFill>
                            <a:schemeClr val="accent6">
                              <a:lumMod val="10000"/>
                            </a:schemeClr>
                          </a:solidFill>
                        </a:rPr>
                        <a:t> </a:t>
                      </a:r>
                      <a:r>
                        <a:rPr lang="de-DE" sz="1200" b="1" dirty="0" smtClean="0">
                          <a:solidFill>
                            <a:schemeClr val="accent6">
                              <a:lumMod val="10000"/>
                            </a:schemeClr>
                          </a:solidFill>
                        </a:rPr>
                        <a:t>der EEG-Umlage zur</a:t>
                      </a:r>
                      <a:r>
                        <a:rPr lang="de-DE" sz="1200" b="1" baseline="0" dirty="0" smtClean="0">
                          <a:solidFill>
                            <a:schemeClr val="accent6">
                              <a:lumMod val="10000"/>
                            </a:schemeClr>
                          </a:solidFill>
                        </a:rPr>
                        <a:t> Senkung der Stromkosten</a:t>
                      </a:r>
                      <a:endParaRPr lang="de-DE" sz="1200" b="1" dirty="0">
                        <a:solidFill>
                          <a:schemeClr val="accent6">
                            <a:lumMod val="10000"/>
                          </a:schemeClr>
                        </a:solidFill>
                      </a:endParaRPr>
                    </a:p>
                  </a:txBody>
                  <a:tcPr/>
                </a:tc>
                <a:tc>
                  <a:txBody>
                    <a:bodyPr/>
                    <a:lstStyle/>
                    <a:p>
                      <a:r>
                        <a:rPr lang="de-DE" sz="1200" b="1" dirty="0" smtClean="0">
                          <a:solidFill>
                            <a:schemeClr val="accent6">
                              <a:lumMod val="10000"/>
                            </a:schemeClr>
                          </a:solidFill>
                        </a:rPr>
                        <a:t>Juli 2022 </a:t>
                      </a:r>
                      <a:r>
                        <a:rPr lang="de-DE" sz="1200" dirty="0" smtClean="0">
                          <a:solidFill>
                            <a:schemeClr val="accent6">
                              <a:lumMod val="10000"/>
                            </a:schemeClr>
                          </a:solidFill>
                        </a:rPr>
                        <a:t>(Entlastungspaket I)</a:t>
                      </a:r>
                      <a:endParaRPr lang="de-DE" sz="1200" dirty="0">
                        <a:solidFill>
                          <a:schemeClr val="accent6">
                            <a:lumMod val="10000"/>
                          </a:schemeClr>
                        </a:solidFill>
                      </a:endParaRPr>
                    </a:p>
                  </a:txBody>
                  <a:tcPr/>
                </a:tc>
                <a:extLst>
                  <a:ext uri="{0D108BD9-81ED-4DB2-BD59-A6C34878D82A}">
                    <a16:rowId xmlns:a16="http://schemas.microsoft.com/office/drawing/2014/main" val="469672841"/>
                  </a:ext>
                </a:extLst>
              </a:tr>
              <a:tr h="370840">
                <a:tc>
                  <a:txBody>
                    <a:bodyPr/>
                    <a:lstStyle/>
                    <a:p>
                      <a:r>
                        <a:rPr lang="de-DE" sz="1200" b="1" dirty="0" smtClean="0">
                          <a:solidFill>
                            <a:schemeClr val="accent6">
                              <a:lumMod val="10000"/>
                            </a:schemeClr>
                          </a:solidFill>
                        </a:rPr>
                        <a:t>Einmalige Energiepreispauschale in Höhe von 300 Euro</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(für</a:t>
                      </a:r>
                      <a:r>
                        <a:rPr lang="de-DE" sz="1200" baseline="0" dirty="0" smtClean="0">
                          <a:solidFill>
                            <a:schemeClr val="accent6">
                              <a:lumMod val="10000"/>
                            </a:schemeClr>
                          </a:solidFill>
                        </a:rPr>
                        <a:t> einkommenssteuerpflichtige Erwerbstätige, Minijobber und Azubis, Auszahlung erfolgt über Lohnabrechnung des Arbeitsgebers; Selbständigen über Vorschuss bei Steuervorauszahlung)</a:t>
                      </a:r>
                      <a:endParaRPr lang="de-DE" sz="1200" dirty="0">
                        <a:solidFill>
                          <a:schemeClr val="accent6">
                            <a:lumMod val="10000"/>
                          </a:schemeClr>
                        </a:solidFill>
                      </a:endParaRPr>
                    </a:p>
                  </a:txBody>
                  <a:tcPr/>
                </a:tc>
                <a:tc>
                  <a:txBody>
                    <a:bodyPr/>
                    <a:lstStyle/>
                    <a:p>
                      <a:r>
                        <a:rPr lang="de-DE" sz="1200" b="1" dirty="0" smtClean="0">
                          <a:solidFill>
                            <a:schemeClr val="accent6">
                              <a:lumMod val="10000"/>
                            </a:schemeClr>
                          </a:solidFill>
                        </a:rPr>
                        <a:t>September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II)</a:t>
                      </a:r>
                      <a:endParaRPr lang="de-DE" sz="1200" dirty="0">
                        <a:solidFill>
                          <a:schemeClr val="accent6">
                            <a:lumMod val="10000"/>
                          </a:schemeClr>
                        </a:solidFill>
                      </a:endParaRPr>
                    </a:p>
                  </a:txBody>
                  <a:tcPr/>
                </a:tc>
                <a:extLst>
                  <a:ext uri="{0D108BD9-81ED-4DB2-BD59-A6C34878D82A}">
                    <a16:rowId xmlns:a16="http://schemas.microsoft.com/office/drawing/2014/main" val="209765535"/>
                  </a:ext>
                </a:extLst>
              </a:tr>
              <a:tr h="370840">
                <a:tc>
                  <a:txBody>
                    <a:bodyPr/>
                    <a:lstStyle/>
                    <a:p>
                      <a:r>
                        <a:rPr lang="de-DE" sz="1200" b="1" dirty="0" smtClean="0">
                          <a:solidFill>
                            <a:schemeClr val="accent6">
                              <a:lumMod val="10000"/>
                            </a:schemeClr>
                          </a:solidFill>
                        </a:rPr>
                        <a:t>Höherer Arbeitnehmerpauschbetrag</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(steigt</a:t>
                      </a:r>
                      <a:r>
                        <a:rPr lang="de-DE" sz="1200" baseline="0" dirty="0" smtClean="0">
                          <a:solidFill>
                            <a:schemeClr val="accent6">
                              <a:lumMod val="10000"/>
                            </a:schemeClr>
                          </a:solidFill>
                        </a:rPr>
                        <a:t> um 200 Euro auf 1.200 Euro je steuerpflichtige Person; Werbungskosten können bei der Einkommensteuererklärung für dieses Jahr ohne Belege pauschal geltend gemacht werden.)</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rückwirkend zum 1. Januar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a:t>
                      </a:r>
                    </a:p>
                  </a:txBody>
                  <a:tcPr/>
                </a:tc>
                <a:extLst>
                  <a:ext uri="{0D108BD9-81ED-4DB2-BD59-A6C34878D82A}">
                    <a16:rowId xmlns:a16="http://schemas.microsoft.com/office/drawing/2014/main" val="3072704653"/>
                  </a:ext>
                </a:extLst>
              </a:tr>
              <a:tr h="370840">
                <a:tc>
                  <a:txBody>
                    <a:bodyPr/>
                    <a:lstStyle/>
                    <a:p>
                      <a:r>
                        <a:rPr lang="de-DE" sz="1200" b="1" dirty="0" smtClean="0">
                          <a:solidFill>
                            <a:schemeClr val="accent6">
                              <a:lumMod val="10000"/>
                            </a:schemeClr>
                          </a:solidFill>
                        </a:rPr>
                        <a:t>Höherer Grundfreibetrag </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(steigt</a:t>
                      </a:r>
                      <a:r>
                        <a:rPr lang="de-DE" sz="1200" baseline="0" dirty="0" smtClean="0">
                          <a:solidFill>
                            <a:schemeClr val="accent6">
                              <a:lumMod val="10000"/>
                            </a:schemeClr>
                          </a:solidFill>
                        </a:rPr>
                        <a:t> um 363 Euro auf 10.347 Euro, dient teilweisen Ausgleich der kalten Progression)</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rückwirkend zum 1. Januar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a:t>
                      </a:r>
                    </a:p>
                  </a:txBody>
                  <a:tcPr/>
                </a:tc>
                <a:extLst>
                  <a:ext uri="{0D108BD9-81ED-4DB2-BD59-A6C34878D82A}">
                    <a16:rowId xmlns:a16="http://schemas.microsoft.com/office/drawing/2014/main" val="1406161642"/>
                  </a:ext>
                </a:extLst>
              </a:tr>
            </a:tbl>
          </a:graphicData>
        </a:graphic>
      </p:graphicFrame>
      <p:pic>
        <p:nvPicPr>
          <p:cNvPr id="4" name="Grafik 3"/>
          <p:cNvPicPr>
            <a:picLocks noChangeAspect="1"/>
          </p:cNvPicPr>
          <p:nvPr/>
        </p:nvPicPr>
        <p:blipFill>
          <a:blip r:embed="rId2"/>
          <a:stretch>
            <a:fillRect/>
          </a:stretch>
        </p:blipFill>
        <p:spPr>
          <a:xfrm>
            <a:off x="0" y="1"/>
            <a:ext cx="8263976" cy="903604"/>
          </a:xfrm>
          <a:prstGeom prst="rect">
            <a:avLst/>
          </a:prstGeom>
        </p:spPr>
      </p:pic>
    </p:spTree>
    <p:extLst>
      <p:ext uri="{BB962C8B-B14F-4D97-AF65-F5344CB8AC3E}">
        <p14:creationId xmlns:p14="http://schemas.microsoft.com/office/powerpoint/2010/main" val="3177136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 7"/>
          <p:cNvGraphicFramePr>
            <a:graphicFrameLocks noGrp="1"/>
          </p:cNvGraphicFramePr>
          <p:nvPr>
            <p:extLst>
              <p:ext uri="{D42A27DB-BD31-4B8C-83A1-F6EECF244321}">
                <p14:modId xmlns:p14="http://schemas.microsoft.com/office/powerpoint/2010/main" val="670435903"/>
              </p:ext>
            </p:extLst>
          </p:nvPr>
        </p:nvGraphicFramePr>
        <p:xfrm>
          <a:off x="188532" y="969401"/>
          <a:ext cx="8705669" cy="3849140"/>
        </p:xfrm>
        <a:graphic>
          <a:graphicData uri="http://schemas.openxmlformats.org/drawingml/2006/table">
            <a:tbl>
              <a:tblPr firstRow="1" bandRow="1">
                <a:tableStyleId>{073A0DAA-6AF3-43AB-8588-CEC1D06C72B9}</a:tableStyleId>
              </a:tblPr>
              <a:tblGrid>
                <a:gridCol w="5657615">
                  <a:extLst>
                    <a:ext uri="{9D8B030D-6E8A-4147-A177-3AD203B41FA5}">
                      <a16:colId xmlns:a16="http://schemas.microsoft.com/office/drawing/2014/main" val="1257782508"/>
                    </a:ext>
                  </a:extLst>
                </a:gridCol>
                <a:gridCol w="3048054">
                  <a:extLst>
                    <a:ext uri="{9D8B030D-6E8A-4147-A177-3AD203B41FA5}">
                      <a16:colId xmlns:a16="http://schemas.microsoft.com/office/drawing/2014/main" val="3285289584"/>
                    </a:ext>
                  </a:extLst>
                </a:gridCol>
              </a:tblGrid>
              <a:tr h="351560">
                <a:tc>
                  <a:txBody>
                    <a:bodyPr/>
                    <a:lstStyle/>
                    <a:p>
                      <a:r>
                        <a:rPr lang="de-DE" dirty="0" smtClean="0"/>
                        <a:t>Entlastung</a:t>
                      </a:r>
                      <a:endParaRPr lang="de-DE" dirty="0"/>
                    </a:p>
                  </a:txBody>
                  <a:tcPr/>
                </a:tc>
                <a:tc>
                  <a:txBody>
                    <a:bodyPr/>
                    <a:lstStyle/>
                    <a:p>
                      <a:r>
                        <a:rPr lang="de-DE" dirty="0" smtClean="0"/>
                        <a:t>Wann?</a:t>
                      </a:r>
                      <a:endParaRPr lang="de-DE" dirty="0"/>
                    </a:p>
                  </a:txBody>
                  <a:tcPr/>
                </a:tc>
                <a:extLst>
                  <a:ext uri="{0D108BD9-81ED-4DB2-BD59-A6C34878D82A}">
                    <a16:rowId xmlns:a16="http://schemas.microsoft.com/office/drawing/2014/main" val="1999201271"/>
                  </a:ext>
                </a:extLst>
              </a:tr>
              <a:tr h="185420">
                <a:tc>
                  <a:txBody>
                    <a:bodyPr/>
                    <a:lstStyle/>
                    <a:p>
                      <a:r>
                        <a:rPr lang="de-DE" sz="1200" b="1" dirty="0" smtClean="0">
                          <a:solidFill>
                            <a:schemeClr val="accent6">
                              <a:lumMod val="10000"/>
                            </a:schemeClr>
                          </a:solidFill>
                        </a:rPr>
                        <a:t>Höhere Fernpendlerpauschale und Mobilitätsprämie</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(steigt auf 38 Cent pro km ab dem 21. km</a:t>
                      </a:r>
                      <a:r>
                        <a:rPr lang="de-DE" sz="1200" baseline="0" dirty="0" smtClean="0">
                          <a:solidFill>
                            <a:schemeClr val="accent6">
                              <a:lumMod val="10000"/>
                            </a:schemeClr>
                          </a:solidFill>
                        </a:rPr>
                        <a:t> – Regelung gilt bis 2026)</a:t>
                      </a:r>
                      <a:endParaRPr lang="de-DE" sz="1200" dirty="0">
                        <a:solidFill>
                          <a:schemeClr val="accent6">
                            <a:lumMod val="10000"/>
                          </a:schemeClr>
                        </a:solidFill>
                      </a:endParaRPr>
                    </a:p>
                  </a:txBody>
                  <a:tcPr/>
                </a:tc>
                <a:tc>
                  <a:txBody>
                    <a:bodyPr/>
                    <a:lstStyle/>
                    <a:p>
                      <a:r>
                        <a:rPr lang="de-DE" sz="1200" b="1" dirty="0" smtClean="0">
                          <a:solidFill>
                            <a:schemeClr val="accent6">
                              <a:lumMod val="10000"/>
                            </a:schemeClr>
                          </a:solidFill>
                        </a:rPr>
                        <a:t>rückwirkend zum 1. Januar 2022</a:t>
                      </a:r>
                      <a:r>
                        <a:rPr lang="de-DE" sz="1200" dirty="0" smtClean="0">
                          <a:solidFill>
                            <a:schemeClr val="accent6">
                              <a:lumMod val="10000"/>
                            </a:schemeClr>
                          </a:solidFill>
                        </a:rPr>
                        <a:t/>
                      </a:r>
                      <a:br>
                        <a:rPr lang="de-DE" sz="1200" dirty="0" smtClean="0">
                          <a:solidFill>
                            <a:schemeClr val="accent6">
                              <a:lumMod val="10000"/>
                            </a:schemeClr>
                          </a:solidFill>
                        </a:rPr>
                      </a:br>
                      <a:r>
                        <a:rPr lang="de-DE" sz="1200" dirty="0" smtClean="0">
                          <a:solidFill>
                            <a:schemeClr val="accent6">
                              <a:lumMod val="10000"/>
                            </a:schemeClr>
                          </a:solidFill>
                        </a:rPr>
                        <a:t>(Entlastungspaket I)</a:t>
                      </a:r>
                    </a:p>
                  </a:txBody>
                  <a:tcPr/>
                </a:tc>
                <a:extLst>
                  <a:ext uri="{0D108BD9-81ED-4DB2-BD59-A6C34878D82A}">
                    <a16:rowId xmlns:a16="http://schemas.microsoft.com/office/drawing/2014/main" val="4249376052"/>
                  </a:ext>
                </a:extLst>
              </a:tr>
              <a:tr h="185420">
                <a:tc>
                  <a:txBody>
                    <a:bodyPr/>
                    <a:lstStyle/>
                    <a:p>
                      <a:r>
                        <a:rPr lang="de-DE" sz="1200" b="1" dirty="0" smtClean="0">
                          <a:solidFill>
                            <a:schemeClr val="accent6">
                              <a:lumMod val="10000"/>
                            </a:schemeClr>
                          </a:solidFill>
                        </a:rPr>
                        <a:t>Steuerfreier</a:t>
                      </a:r>
                      <a:r>
                        <a:rPr lang="de-DE" sz="1200" b="1" baseline="0" dirty="0" smtClean="0">
                          <a:solidFill>
                            <a:schemeClr val="accent6">
                              <a:lumMod val="10000"/>
                            </a:schemeClr>
                          </a:solidFill>
                        </a:rPr>
                        <a:t> Corona-Bonus bis zu 4.500 Euro </a:t>
                      </a:r>
                      <a:endParaRPr lang="de-DE" sz="1200" b="1" dirty="0">
                        <a:solidFill>
                          <a:schemeClr val="accent6">
                            <a:lumMod val="10000"/>
                          </a:schemeClr>
                        </a:solidFill>
                      </a:endParaRPr>
                    </a:p>
                  </a:txBody>
                  <a:tcPr/>
                </a:tc>
                <a:tc>
                  <a:txBody>
                    <a:bodyPr/>
                    <a:lstStyle/>
                    <a:p>
                      <a:r>
                        <a:rPr lang="de-DE" sz="1200" b="1" dirty="0" smtClean="0">
                          <a:solidFill>
                            <a:schemeClr val="accent6">
                              <a:lumMod val="10000"/>
                            </a:schemeClr>
                          </a:solidFill>
                        </a:rPr>
                        <a:t>rückwirkend für das Steuerjahr 2021</a:t>
                      </a:r>
                      <a:endParaRPr lang="de-DE" sz="1200" b="1" dirty="0">
                        <a:solidFill>
                          <a:schemeClr val="accent6">
                            <a:lumMod val="10000"/>
                          </a:schemeClr>
                        </a:solidFill>
                      </a:endParaRPr>
                    </a:p>
                  </a:txBody>
                  <a:tcPr/>
                </a:tc>
                <a:extLst>
                  <a:ext uri="{0D108BD9-81ED-4DB2-BD59-A6C34878D82A}">
                    <a16:rowId xmlns:a16="http://schemas.microsoft.com/office/drawing/2014/main" val="1825886832"/>
                  </a:ext>
                </a:extLst>
              </a:tr>
              <a:tr h="370840">
                <a:tc>
                  <a:txBody>
                    <a:bodyPr/>
                    <a:lstStyle/>
                    <a:p>
                      <a:r>
                        <a:rPr lang="de-DE" sz="1200" b="1" dirty="0" smtClean="0">
                          <a:solidFill>
                            <a:schemeClr val="accent6">
                              <a:lumMod val="10000"/>
                            </a:schemeClr>
                          </a:solidFill>
                        </a:rPr>
                        <a:t>Rentenanpassung 2022 und Abschaffung der sog. Doppelbesteuerung</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Juli</a:t>
                      </a:r>
                      <a:r>
                        <a:rPr lang="de-DE" sz="1200" b="1" baseline="0" dirty="0" smtClean="0">
                          <a:solidFill>
                            <a:schemeClr val="accent6">
                              <a:lumMod val="10000"/>
                            </a:schemeClr>
                          </a:solidFill>
                        </a:rPr>
                        <a:t> 2022 bzw. Januar 2023 </a:t>
                      </a:r>
                      <a:r>
                        <a:rPr lang="de-DE" sz="1200" dirty="0" smtClean="0">
                          <a:solidFill>
                            <a:schemeClr val="accent6">
                              <a:lumMod val="10000"/>
                            </a:schemeClr>
                          </a:solidFill>
                        </a:rPr>
                        <a:t>(Entlastungspaket III)</a:t>
                      </a:r>
                      <a:endParaRPr lang="de-DE" sz="1200" b="1" dirty="0" smtClean="0">
                        <a:solidFill>
                          <a:schemeClr val="accent6">
                            <a:lumMod val="10000"/>
                          </a:schemeClr>
                        </a:solidFill>
                      </a:endParaRPr>
                    </a:p>
                  </a:txBody>
                  <a:tcPr/>
                </a:tc>
                <a:extLst>
                  <a:ext uri="{0D108BD9-81ED-4DB2-BD59-A6C34878D82A}">
                    <a16:rowId xmlns:a16="http://schemas.microsoft.com/office/drawing/2014/main" val="3112464267"/>
                  </a:ext>
                </a:extLst>
              </a:tr>
              <a:tr h="233519">
                <a:tc>
                  <a:txBody>
                    <a:bodyPr/>
                    <a:lstStyle/>
                    <a:p>
                      <a:r>
                        <a:rPr lang="de-DE" sz="1200" b="1" dirty="0" smtClean="0">
                          <a:solidFill>
                            <a:schemeClr val="accent6">
                              <a:lumMod val="10000"/>
                            </a:schemeClr>
                          </a:solidFill>
                        </a:rPr>
                        <a:t>Anhebung BAföG-Förderhöchstsatz</a:t>
                      </a:r>
                      <a:r>
                        <a:rPr lang="de-DE" sz="1200" b="1" baseline="0" dirty="0" smtClean="0">
                          <a:solidFill>
                            <a:schemeClr val="accent6">
                              <a:lumMod val="10000"/>
                            </a:schemeClr>
                          </a:solidFill>
                        </a:rPr>
                        <a:t> </a:t>
                      </a:r>
                      <a:endParaRPr lang="de-DE" sz="120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chemeClr val="accent6">
                              <a:lumMod val="10000"/>
                            </a:schemeClr>
                          </a:solidFill>
                        </a:rPr>
                        <a:t>ab September/Oktober</a:t>
                      </a:r>
                      <a:r>
                        <a:rPr lang="de-DE" sz="1200" b="1" baseline="0" dirty="0" smtClean="0">
                          <a:solidFill>
                            <a:schemeClr val="accent6">
                              <a:lumMod val="10000"/>
                            </a:schemeClr>
                          </a:solidFill>
                        </a:rPr>
                        <a:t> 2022</a:t>
                      </a:r>
                      <a:endParaRPr lang="de-DE" sz="1200" b="1" dirty="0" smtClean="0">
                        <a:solidFill>
                          <a:schemeClr val="accent6">
                            <a:lumMod val="10000"/>
                          </a:schemeClr>
                        </a:solidFill>
                      </a:endParaRPr>
                    </a:p>
                  </a:txBody>
                  <a:tcPr/>
                </a:tc>
                <a:extLst>
                  <a:ext uri="{0D108BD9-81ED-4DB2-BD59-A6C34878D82A}">
                    <a16:rowId xmlns:a16="http://schemas.microsoft.com/office/drawing/2014/main" val="209765535"/>
                  </a:ext>
                </a:extLst>
              </a:tr>
              <a:tr h="229926">
                <a:tc>
                  <a:txBody>
                    <a:bodyPr/>
                    <a:lstStyle/>
                    <a:p>
                      <a:r>
                        <a:rPr lang="de-DE" sz="1200" b="1" dirty="0" smtClean="0">
                          <a:solidFill>
                            <a:schemeClr val="accent6">
                              <a:lumMod val="10000"/>
                            </a:schemeClr>
                          </a:solidFill>
                        </a:rPr>
                        <a:t>Einführung</a:t>
                      </a:r>
                      <a:r>
                        <a:rPr lang="de-DE" sz="1200" b="1" baseline="0" dirty="0" smtClean="0">
                          <a:solidFill>
                            <a:schemeClr val="accent6">
                              <a:lumMod val="10000"/>
                            </a:schemeClr>
                          </a:solidFill>
                        </a:rPr>
                        <a:t> Gesetzlicher Mindestlohn in Höhe von 12 Euro</a:t>
                      </a:r>
                      <a:endParaRPr lang="de-DE" sz="1200" b="1" dirty="0">
                        <a:solidFill>
                          <a:schemeClr val="accent6">
                            <a:lumMod val="10000"/>
                          </a:schemeClr>
                        </a:solidFill>
                      </a:endParaRPr>
                    </a:p>
                  </a:txBody>
                  <a:tcPr/>
                </a:tc>
                <a:tc>
                  <a:txBody>
                    <a:bodyPr/>
                    <a:lstStyle/>
                    <a:p>
                      <a:r>
                        <a:rPr lang="de-DE" sz="1200" b="1" dirty="0" smtClean="0">
                          <a:solidFill>
                            <a:schemeClr val="accent6">
                              <a:lumMod val="10000"/>
                            </a:schemeClr>
                          </a:solidFill>
                        </a:rPr>
                        <a:t>Oktober 2022</a:t>
                      </a:r>
                      <a:endParaRPr lang="de-DE" sz="1200" b="1" dirty="0">
                        <a:solidFill>
                          <a:schemeClr val="accent6">
                            <a:lumMod val="10000"/>
                          </a:schemeClr>
                        </a:solidFill>
                      </a:endParaRPr>
                    </a:p>
                  </a:txBody>
                  <a:tcPr/>
                </a:tc>
                <a:extLst>
                  <a:ext uri="{0D108BD9-81ED-4DB2-BD59-A6C34878D82A}">
                    <a16:rowId xmlns:a16="http://schemas.microsoft.com/office/drawing/2014/main" val="3072704653"/>
                  </a:ext>
                </a:extLst>
              </a:tr>
              <a:tr h="370840">
                <a:tc>
                  <a:txBody>
                    <a:bodyPr/>
                    <a:lstStyle/>
                    <a:p>
                      <a:r>
                        <a:rPr lang="de-DE" sz="1200" b="1" dirty="0" smtClean="0">
                          <a:solidFill>
                            <a:schemeClr val="accent6">
                              <a:lumMod val="10000"/>
                            </a:schemeClr>
                          </a:solidFill>
                        </a:rPr>
                        <a:t>Einführung Bürgergeld (anstelle von SGB II)</a:t>
                      </a:r>
                    </a:p>
                    <a:p>
                      <a:r>
                        <a:rPr lang="de-DE" sz="1200" b="0" dirty="0" smtClean="0">
                          <a:solidFill>
                            <a:schemeClr val="accent6">
                              <a:lumMod val="10000"/>
                            </a:schemeClr>
                          </a:solidFill>
                        </a:rPr>
                        <a:t>(neu: Berücksichtigung der zu erwartende regelbedarfsrelevanten Inflation im Jahr)</a:t>
                      </a:r>
                      <a:endParaRPr lang="de-DE" sz="1200" b="0" dirty="0">
                        <a:solidFill>
                          <a:schemeClr val="accent6">
                            <a:lumMod val="10000"/>
                          </a:schemeClr>
                        </a:solidFill>
                      </a:endParaRPr>
                    </a:p>
                  </a:txBody>
                  <a:tcPr/>
                </a:tc>
                <a:tc>
                  <a:txBody>
                    <a:bodyPr/>
                    <a:lstStyle/>
                    <a:p>
                      <a:r>
                        <a:rPr lang="de-DE" sz="1200" b="1" dirty="0" smtClean="0">
                          <a:solidFill>
                            <a:schemeClr val="accent6">
                              <a:lumMod val="10000"/>
                            </a:schemeClr>
                          </a:solidFill>
                        </a:rPr>
                        <a:t>Januar 2023</a:t>
                      </a:r>
                    </a:p>
                    <a:p>
                      <a:r>
                        <a:rPr lang="de-DE" sz="1200" dirty="0" smtClean="0">
                          <a:solidFill>
                            <a:schemeClr val="accent6">
                              <a:lumMod val="10000"/>
                            </a:schemeClr>
                          </a:solidFill>
                        </a:rPr>
                        <a:t>(Entlastungspaket III)</a:t>
                      </a:r>
                      <a:endParaRPr lang="de-DE" sz="1200" b="1" dirty="0">
                        <a:solidFill>
                          <a:schemeClr val="accent6">
                            <a:lumMod val="10000"/>
                          </a:schemeClr>
                        </a:solidFill>
                      </a:endParaRPr>
                    </a:p>
                  </a:txBody>
                  <a:tcPr/>
                </a:tc>
                <a:extLst>
                  <a:ext uri="{0D108BD9-81ED-4DB2-BD59-A6C34878D82A}">
                    <a16:rowId xmlns:a16="http://schemas.microsoft.com/office/drawing/2014/main" val="1406161642"/>
                  </a:ext>
                </a:extLst>
              </a:tr>
              <a:tr h="601554">
                <a:tc>
                  <a:txBody>
                    <a:bodyPr/>
                    <a:lstStyle/>
                    <a:p>
                      <a:r>
                        <a:rPr lang="de-DE" sz="1200" b="1" dirty="0" smtClean="0">
                          <a:solidFill>
                            <a:schemeClr val="accent6">
                              <a:lumMod val="10000"/>
                            </a:schemeClr>
                          </a:solidFill>
                        </a:rPr>
                        <a:t>Befreiung von Steuer- und Sozialversicherungsabgaben für Einmalzahlung</a:t>
                      </a:r>
                      <a:r>
                        <a:rPr lang="de-DE" sz="1200" b="1" baseline="0" dirty="0" smtClean="0">
                          <a:solidFill>
                            <a:schemeClr val="accent6">
                              <a:lumMod val="10000"/>
                            </a:schemeClr>
                          </a:solidFill>
                        </a:rPr>
                        <a:t> (Tarifpolitik) </a:t>
                      </a:r>
                      <a:r>
                        <a:rPr lang="de-DE" sz="1200" b="0" dirty="0" smtClean="0">
                          <a:solidFill>
                            <a:schemeClr val="accent6">
                              <a:lumMod val="10000"/>
                            </a:schemeClr>
                          </a:solidFill>
                        </a:rPr>
                        <a:t>bei zusätzlichen Zahlungen der Unternehmen an ihre Beschäftigten von bis zu 3.000 Euro </a:t>
                      </a:r>
                      <a:endParaRPr lang="de-DE" sz="1200" b="0" dirty="0">
                        <a:solidFill>
                          <a:schemeClr val="accent6">
                            <a:lumMod val="10000"/>
                          </a:schemeClr>
                        </a:solidFill>
                      </a:endParaRPr>
                    </a:p>
                  </a:txBody>
                  <a:tcPr/>
                </a:tc>
                <a:tc>
                  <a:txBody>
                    <a:bodyPr/>
                    <a:lstStyle/>
                    <a:p>
                      <a:r>
                        <a:rPr lang="de-DE" sz="1200" b="1" dirty="0" smtClean="0">
                          <a:solidFill>
                            <a:schemeClr val="accent6">
                              <a:lumMod val="10000"/>
                            </a:schemeClr>
                          </a:solidFill>
                        </a:rPr>
                        <a:t>2022 ?</a:t>
                      </a:r>
                    </a:p>
                    <a:p>
                      <a:pPr marL="0" marR="0" lvl="0" indent="0" algn="l" defTabSz="685800" rtl="0" eaLnBrk="1" fontAlgn="auto" latinLnBrk="0" hangingPunct="1">
                        <a:lnSpc>
                          <a:spcPct val="100000"/>
                        </a:lnSpc>
                        <a:spcBef>
                          <a:spcPts val="0"/>
                        </a:spcBef>
                        <a:spcAft>
                          <a:spcPts val="0"/>
                        </a:spcAft>
                        <a:buClrTx/>
                        <a:buSzTx/>
                        <a:buFontTx/>
                        <a:buNone/>
                        <a:tabLst/>
                        <a:defRPr/>
                      </a:pPr>
                      <a:r>
                        <a:rPr lang="de-DE" sz="1200" dirty="0" smtClean="0">
                          <a:solidFill>
                            <a:schemeClr val="accent6">
                              <a:lumMod val="10000"/>
                            </a:schemeClr>
                          </a:solidFill>
                        </a:rPr>
                        <a:t>(Entlastungspaket III)</a:t>
                      </a:r>
                      <a:endParaRPr lang="de-DE" sz="1200" b="1" dirty="0" smtClean="0">
                        <a:solidFill>
                          <a:schemeClr val="accent6">
                            <a:lumMod val="10000"/>
                          </a:schemeClr>
                        </a:solidFill>
                      </a:endParaRPr>
                    </a:p>
                    <a:p>
                      <a:endParaRPr lang="de-DE" sz="1200" b="1" dirty="0">
                        <a:solidFill>
                          <a:schemeClr val="accent6">
                            <a:lumMod val="10000"/>
                          </a:schemeClr>
                        </a:solidFill>
                      </a:endParaRPr>
                    </a:p>
                  </a:txBody>
                  <a:tcPr/>
                </a:tc>
                <a:extLst>
                  <a:ext uri="{0D108BD9-81ED-4DB2-BD59-A6C34878D82A}">
                    <a16:rowId xmlns:a16="http://schemas.microsoft.com/office/drawing/2014/main" val="4252180360"/>
                  </a:ext>
                </a:extLst>
              </a:tr>
              <a:tr h="320040">
                <a:tc>
                  <a:txBody>
                    <a:bodyPr/>
                    <a:lstStyle/>
                    <a:p>
                      <a:r>
                        <a:rPr lang="de-DE" b="1" dirty="0" smtClean="0">
                          <a:solidFill>
                            <a:schemeClr val="accent6">
                              <a:lumMod val="10000"/>
                            </a:schemeClr>
                          </a:solidFill>
                        </a:rPr>
                        <a:t>Konzertierte Aktion und Unterstützung der Tarifpolitik</a:t>
                      </a:r>
                      <a:br>
                        <a:rPr lang="de-DE" b="1" dirty="0" smtClean="0">
                          <a:solidFill>
                            <a:schemeClr val="accent6">
                              <a:lumMod val="10000"/>
                            </a:schemeClr>
                          </a:solidFill>
                        </a:rPr>
                      </a:br>
                      <a:r>
                        <a:rPr lang="de-DE" sz="1200" b="0" kern="1200" dirty="0" smtClean="0">
                          <a:solidFill>
                            <a:schemeClr val="accent6">
                              <a:lumMod val="10000"/>
                            </a:schemeClr>
                          </a:solidFill>
                          <a:latin typeface="+mn-lt"/>
                          <a:ea typeface="+mn-ea"/>
                          <a:cs typeface="+mn-cs"/>
                        </a:rPr>
                        <a:t>(zusätzliche Zahlungen der Unternehmen an ihre Beschäftigten von bis zu 3.000,- Euro sollen von Steuer- und Sozialabgaben befreit werden)</a:t>
                      </a:r>
                      <a:endParaRPr lang="de-DE" sz="1200" b="0" kern="1200" dirty="0">
                        <a:solidFill>
                          <a:schemeClr val="accent6">
                            <a:lumMod val="10000"/>
                          </a:schemeClr>
                        </a:solidFill>
                        <a:latin typeface="+mn-lt"/>
                        <a:ea typeface="+mn-ea"/>
                        <a:cs typeface="+mn-cs"/>
                      </a:endParaRPr>
                    </a:p>
                  </a:txBody>
                  <a:tcPr/>
                </a:tc>
                <a:tc>
                  <a:txBody>
                    <a:bodyPr/>
                    <a:lstStyle/>
                    <a:p>
                      <a:r>
                        <a:rPr lang="de-DE" b="1" dirty="0" smtClean="0">
                          <a:solidFill>
                            <a:schemeClr val="accent6">
                              <a:lumMod val="10000"/>
                            </a:schemeClr>
                          </a:solidFill>
                        </a:rPr>
                        <a:t>unklar</a:t>
                      </a:r>
                    </a:p>
                    <a:p>
                      <a:pPr marL="0" marR="0" lvl="0" indent="0" algn="l" defTabSz="685800" rtl="0" eaLnBrk="1" fontAlgn="auto" latinLnBrk="0" hangingPunct="1">
                        <a:lnSpc>
                          <a:spcPct val="100000"/>
                        </a:lnSpc>
                        <a:spcBef>
                          <a:spcPts val="0"/>
                        </a:spcBef>
                        <a:spcAft>
                          <a:spcPts val="0"/>
                        </a:spcAft>
                        <a:buClrTx/>
                        <a:buSzTx/>
                        <a:buFontTx/>
                        <a:buNone/>
                        <a:tabLst/>
                        <a:defRPr/>
                      </a:pPr>
                      <a:r>
                        <a:rPr lang="de-DE" dirty="0" smtClean="0">
                          <a:solidFill>
                            <a:schemeClr val="accent6">
                              <a:lumMod val="10000"/>
                            </a:schemeClr>
                          </a:solidFill>
                        </a:rPr>
                        <a:t>(Entlastungspaket III)</a:t>
                      </a:r>
                      <a:endParaRPr lang="de-DE" b="1" dirty="0" smtClean="0">
                        <a:solidFill>
                          <a:schemeClr val="accent6">
                            <a:lumMod val="10000"/>
                          </a:schemeClr>
                        </a:solidFill>
                      </a:endParaRPr>
                    </a:p>
                  </a:txBody>
                  <a:tcPr/>
                </a:tc>
                <a:extLst>
                  <a:ext uri="{0D108BD9-81ED-4DB2-BD59-A6C34878D82A}">
                    <a16:rowId xmlns:a16="http://schemas.microsoft.com/office/drawing/2014/main" val="767765444"/>
                  </a:ext>
                </a:extLst>
              </a:tr>
            </a:tbl>
          </a:graphicData>
        </a:graphic>
      </p:graphicFrame>
      <p:pic>
        <p:nvPicPr>
          <p:cNvPr id="4" name="Grafik 3"/>
          <p:cNvPicPr>
            <a:picLocks noChangeAspect="1"/>
          </p:cNvPicPr>
          <p:nvPr/>
        </p:nvPicPr>
        <p:blipFill>
          <a:blip r:embed="rId3"/>
          <a:stretch>
            <a:fillRect/>
          </a:stretch>
        </p:blipFill>
        <p:spPr>
          <a:xfrm>
            <a:off x="0" y="1"/>
            <a:ext cx="8263976" cy="903604"/>
          </a:xfrm>
          <a:prstGeom prst="rect">
            <a:avLst/>
          </a:prstGeom>
        </p:spPr>
      </p:pic>
    </p:spTree>
    <p:extLst>
      <p:ext uri="{BB962C8B-B14F-4D97-AF65-F5344CB8AC3E}">
        <p14:creationId xmlns:p14="http://schemas.microsoft.com/office/powerpoint/2010/main" val="4275138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 7"/>
          <p:cNvGraphicFramePr>
            <a:graphicFrameLocks noGrp="1"/>
          </p:cNvGraphicFramePr>
          <p:nvPr>
            <p:extLst>
              <p:ext uri="{D42A27DB-BD31-4B8C-83A1-F6EECF244321}">
                <p14:modId xmlns:p14="http://schemas.microsoft.com/office/powerpoint/2010/main" val="1836534330"/>
              </p:ext>
            </p:extLst>
          </p:nvPr>
        </p:nvGraphicFramePr>
        <p:xfrm>
          <a:off x="202282" y="963872"/>
          <a:ext cx="8705669" cy="3665401"/>
        </p:xfrm>
        <a:graphic>
          <a:graphicData uri="http://schemas.openxmlformats.org/drawingml/2006/table">
            <a:tbl>
              <a:tblPr firstRow="1" bandRow="1">
                <a:tableStyleId>{073A0DAA-6AF3-43AB-8588-CEC1D06C72B9}</a:tableStyleId>
              </a:tblPr>
              <a:tblGrid>
                <a:gridCol w="5657615">
                  <a:extLst>
                    <a:ext uri="{9D8B030D-6E8A-4147-A177-3AD203B41FA5}">
                      <a16:colId xmlns:a16="http://schemas.microsoft.com/office/drawing/2014/main" val="1257782508"/>
                    </a:ext>
                  </a:extLst>
                </a:gridCol>
                <a:gridCol w="3048054">
                  <a:extLst>
                    <a:ext uri="{9D8B030D-6E8A-4147-A177-3AD203B41FA5}">
                      <a16:colId xmlns:a16="http://schemas.microsoft.com/office/drawing/2014/main" val="3285289584"/>
                    </a:ext>
                  </a:extLst>
                </a:gridCol>
              </a:tblGrid>
              <a:tr h="370840">
                <a:tc>
                  <a:txBody>
                    <a:bodyPr/>
                    <a:lstStyle/>
                    <a:p>
                      <a:r>
                        <a:rPr lang="de-DE" dirty="0" smtClean="0"/>
                        <a:t>Entlastung</a:t>
                      </a:r>
                      <a:endParaRPr lang="de-DE" dirty="0"/>
                    </a:p>
                  </a:txBody>
                  <a:tcPr/>
                </a:tc>
                <a:tc>
                  <a:txBody>
                    <a:bodyPr/>
                    <a:lstStyle/>
                    <a:p>
                      <a:r>
                        <a:rPr lang="de-DE" dirty="0" smtClean="0"/>
                        <a:t>Wann?</a:t>
                      </a:r>
                      <a:endParaRPr lang="de-DE" dirty="0"/>
                    </a:p>
                  </a:txBody>
                  <a:tcPr/>
                </a:tc>
                <a:extLst>
                  <a:ext uri="{0D108BD9-81ED-4DB2-BD59-A6C34878D82A}">
                    <a16:rowId xmlns:a16="http://schemas.microsoft.com/office/drawing/2014/main" val="1999201271"/>
                  </a:ext>
                </a:extLst>
              </a:tr>
              <a:tr h="304800">
                <a:tc>
                  <a:txBody>
                    <a:bodyPr/>
                    <a:lstStyle/>
                    <a:p>
                      <a:r>
                        <a:rPr lang="de-DE" sz="1350" b="1" dirty="0" smtClean="0">
                          <a:solidFill>
                            <a:schemeClr val="accent6">
                              <a:lumMod val="10000"/>
                            </a:schemeClr>
                          </a:solidFill>
                        </a:rPr>
                        <a:t>Hilfs-Programme für energieintensive Unternehmen</a:t>
                      </a:r>
                      <a:endParaRPr lang="de-DE" sz="1350" b="1" dirty="0">
                        <a:solidFill>
                          <a:schemeClr val="accent6">
                            <a:lumMod val="10000"/>
                          </a:schemeClr>
                        </a:solidFill>
                      </a:endParaRPr>
                    </a:p>
                  </a:txBody>
                  <a:tcPr/>
                </a:tc>
                <a:tc>
                  <a:txBody>
                    <a:bodyPr/>
                    <a:lstStyle/>
                    <a:p>
                      <a:r>
                        <a:rPr lang="de-DE" sz="1200" b="1" dirty="0" smtClean="0">
                          <a:solidFill>
                            <a:schemeClr val="accent6">
                              <a:lumMod val="10000"/>
                            </a:schemeClr>
                          </a:solidFill>
                        </a:rPr>
                        <a:t>Verlängerung bis Dezember 2022</a:t>
                      </a:r>
                    </a:p>
                    <a:p>
                      <a:pPr marL="0" marR="0" lvl="0" indent="0" algn="l" defTabSz="685800" rtl="0" eaLnBrk="1" fontAlgn="auto" latinLnBrk="0" hangingPunct="1">
                        <a:lnSpc>
                          <a:spcPct val="100000"/>
                        </a:lnSpc>
                        <a:spcBef>
                          <a:spcPts val="0"/>
                        </a:spcBef>
                        <a:spcAft>
                          <a:spcPts val="0"/>
                        </a:spcAft>
                        <a:buClrTx/>
                        <a:buSzTx/>
                        <a:buFontTx/>
                        <a:buNone/>
                        <a:tabLst/>
                        <a:defRPr/>
                      </a:pPr>
                      <a:r>
                        <a:rPr lang="de-DE" sz="1200" dirty="0" smtClean="0">
                          <a:solidFill>
                            <a:schemeClr val="accent6">
                              <a:lumMod val="10000"/>
                            </a:schemeClr>
                          </a:solidFill>
                        </a:rPr>
                        <a:t>(Entlastungspaket III)</a:t>
                      </a:r>
                      <a:endParaRPr lang="de-DE" sz="1200" b="1" dirty="0" smtClean="0">
                        <a:solidFill>
                          <a:schemeClr val="accent6">
                            <a:lumMod val="10000"/>
                          </a:schemeClr>
                        </a:solidFill>
                      </a:endParaRPr>
                    </a:p>
                  </a:txBody>
                  <a:tcPr/>
                </a:tc>
                <a:extLst>
                  <a:ext uri="{0D108BD9-81ED-4DB2-BD59-A6C34878D82A}">
                    <a16:rowId xmlns:a16="http://schemas.microsoft.com/office/drawing/2014/main" val="4249376052"/>
                  </a:ext>
                </a:extLst>
              </a:tr>
              <a:tr h="270644">
                <a:tc>
                  <a:txBody>
                    <a:bodyPr/>
                    <a:lstStyle/>
                    <a:p>
                      <a:r>
                        <a:rPr lang="de-DE" sz="1350" b="1" dirty="0" smtClean="0">
                          <a:solidFill>
                            <a:schemeClr val="accent6">
                              <a:lumMod val="10000"/>
                            </a:schemeClr>
                          </a:solidFill>
                        </a:rPr>
                        <a:t>Verlängerung Kurzarbeitergeld</a:t>
                      </a:r>
                      <a:r>
                        <a:rPr lang="de-DE" sz="1350" b="1" baseline="0" dirty="0" smtClean="0">
                          <a:solidFill>
                            <a:schemeClr val="accent6">
                              <a:lumMod val="10000"/>
                            </a:schemeClr>
                          </a:solidFill>
                        </a:rPr>
                        <a:t> </a:t>
                      </a:r>
                      <a:r>
                        <a:rPr lang="de-DE" sz="1200" b="0" baseline="0" dirty="0" smtClean="0">
                          <a:solidFill>
                            <a:schemeClr val="accent6">
                              <a:lumMod val="10000"/>
                            </a:schemeClr>
                          </a:solidFill>
                        </a:rPr>
                        <a:t>über 20. September 2022 hinaus</a:t>
                      </a:r>
                      <a:endParaRPr lang="de-DE" sz="1200"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0" dirty="0" smtClean="0">
                          <a:solidFill>
                            <a:schemeClr val="accent6">
                              <a:lumMod val="10000"/>
                            </a:schemeClr>
                          </a:solidFill>
                        </a:rPr>
                        <a:t>(Entlastungspaket</a:t>
                      </a:r>
                      <a:r>
                        <a:rPr lang="de-DE" sz="1200" b="0" baseline="0" dirty="0" smtClean="0">
                          <a:solidFill>
                            <a:schemeClr val="accent6">
                              <a:lumMod val="10000"/>
                            </a:schemeClr>
                          </a:solidFill>
                        </a:rPr>
                        <a:t> III)</a:t>
                      </a:r>
                      <a:endParaRPr lang="de-DE" sz="1200" b="0" dirty="0" smtClean="0">
                        <a:solidFill>
                          <a:schemeClr val="accent6">
                            <a:lumMod val="10000"/>
                          </a:schemeClr>
                        </a:solidFill>
                      </a:endParaRPr>
                    </a:p>
                  </a:txBody>
                  <a:tcPr/>
                </a:tc>
                <a:extLst>
                  <a:ext uri="{0D108BD9-81ED-4DB2-BD59-A6C34878D82A}">
                    <a16:rowId xmlns:a16="http://schemas.microsoft.com/office/drawing/2014/main" val="377277845"/>
                  </a:ext>
                </a:extLst>
              </a:tr>
              <a:tr h="304800">
                <a:tc>
                  <a:txBody>
                    <a:bodyPr/>
                    <a:lstStyle/>
                    <a:p>
                      <a:r>
                        <a:rPr lang="de-DE" b="1" dirty="0" smtClean="0">
                          <a:solidFill>
                            <a:schemeClr val="accent6">
                              <a:lumMod val="10000"/>
                            </a:schemeClr>
                          </a:solidFill>
                        </a:rPr>
                        <a:t>Absenkung der Umsatzsteuer auf 7 Prozent</a:t>
                      </a:r>
                    </a:p>
                    <a:p>
                      <a:pPr marL="285750" indent="-285750">
                        <a:buFont typeface="Arial" panose="020B0604020202020204" pitchFamily="34" charset="0"/>
                        <a:buChar char="•"/>
                      </a:pPr>
                      <a:r>
                        <a:rPr lang="de-DE" b="0" dirty="0" smtClean="0">
                          <a:solidFill>
                            <a:schemeClr val="accent6">
                              <a:lumMod val="10000"/>
                            </a:schemeClr>
                          </a:solidFill>
                        </a:rPr>
                        <a:t>für Speisen in der Gastronomie (Verlängerung der Regelung)</a:t>
                      </a:r>
                    </a:p>
                    <a:p>
                      <a:pPr marL="285750" indent="-285750">
                        <a:buFont typeface="Arial" panose="020B0604020202020204" pitchFamily="34" charset="0"/>
                        <a:buChar char="•"/>
                      </a:pPr>
                      <a:r>
                        <a:rPr lang="de-DE" b="0" dirty="0" smtClean="0">
                          <a:solidFill>
                            <a:schemeClr val="accent6">
                              <a:lumMod val="10000"/>
                            </a:schemeClr>
                          </a:solidFill>
                        </a:rPr>
                        <a:t>für</a:t>
                      </a:r>
                      <a:r>
                        <a:rPr lang="de-DE" b="0" baseline="0" dirty="0" smtClean="0">
                          <a:solidFill>
                            <a:schemeClr val="accent6">
                              <a:lumMod val="10000"/>
                            </a:schemeClr>
                          </a:solidFill>
                        </a:rPr>
                        <a:t> Gas (bis Ende März 2024)</a:t>
                      </a:r>
                      <a:endParaRPr lang="de-DE" b="0"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b="1" dirty="0" smtClean="0">
                          <a:solidFill>
                            <a:schemeClr val="accent6">
                              <a:lumMod val="10000"/>
                            </a:schemeClr>
                          </a:solidFill>
                        </a:rPr>
                        <a:t>läuft (Gastronomie)</a:t>
                      </a:r>
                    </a:p>
                    <a:p>
                      <a:pPr marL="0" marR="0" lvl="0" indent="0" algn="l" defTabSz="685800" rtl="0" eaLnBrk="1" fontAlgn="auto" latinLnBrk="0" hangingPunct="1">
                        <a:lnSpc>
                          <a:spcPct val="100000"/>
                        </a:lnSpc>
                        <a:spcBef>
                          <a:spcPts val="0"/>
                        </a:spcBef>
                        <a:spcAft>
                          <a:spcPts val="0"/>
                        </a:spcAft>
                        <a:buClrTx/>
                        <a:buSzTx/>
                        <a:buFontTx/>
                        <a:buNone/>
                        <a:tabLst/>
                        <a:defRPr/>
                      </a:pPr>
                      <a:r>
                        <a:rPr lang="de-DE" dirty="0" smtClean="0">
                          <a:solidFill>
                            <a:schemeClr val="accent6">
                              <a:lumMod val="10000"/>
                            </a:schemeClr>
                          </a:solidFill>
                        </a:rPr>
                        <a:t>(Drittes Corona-Steuerhilfegesetz)</a:t>
                      </a:r>
                      <a:endParaRPr lang="de-DE" b="1" dirty="0" smtClean="0">
                        <a:solidFill>
                          <a:schemeClr val="accent6">
                            <a:lumMod val="10000"/>
                          </a:schemeClr>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de-DE" b="1" dirty="0" smtClean="0">
                          <a:solidFill>
                            <a:schemeClr val="accent6">
                              <a:lumMod val="10000"/>
                            </a:schemeClr>
                          </a:solidFill>
                        </a:rPr>
                        <a:t>ab Oktober</a:t>
                      </a:r>
                      <a:r>
                        <a:rPr lang="de-DE" b="1" baseline="0" dirty="0" smtClean="0">
                          <a:solidFill>
                            <a:schemeClr val="accent6">
                              <a:lumMod val="10000"/>
                            </a:schemeClr>
                          </a:solidFill>
                        </a:rPr>
                        <a:t> 2022 (Gas)</a:t>
                      </a:r>
                      <a:endParaRPr lang="de-DE" b="1" dirty="0" smtClean="0">
                        <a:solidFill>
                          <a:schemeClr val="accent6">
                            <a:lumMod val="10000"/>
                          </a:schemeClr>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de-DE" dirty="0" smtClean="0">
                          <a:solidFill>
                            <a:schemeClr val="accent6">
                              <a:lumMod val="10000"/>
                            </a:schemeClr>
                          </a:solidFill>
                        </a:rPr>
                        <a:t>(Entlastungspaket III)</a:t>
                      </a:r>
                      <a:endParaRPr lang="de-DE" b="1" dirty="0" smtClean="0">
                        <a:solidFill>
                          <a:schemeClr val="accent6">
                            <a:lumMod val="10000"/>
                          </a:schemeClr>
                        </a:solidFill>
                      </a:endParaRPr>
                    </a:p>
                  </a:txBody>
                  <a:tcPr/>
                </a:tc>
                <a:extLst>
                  <a:ext uri="{0D108BD9-81ED-4DB2-BD59-A6C34878D82A}">
                    <a16:rowId xmlns:a16="http://schemas.microsoft.com/office/drawing/2014/main" val="4256387390"/>
                  </a:ext>
                </a:extLst>
              </a:tr>
              <a:tr h="370840">
                <a:tc>
                  <a:txBody>
                    <a:bodyPr/>
                    <a:lstStyle/>
                    <a:p>
                      <a:r>
                        <a:rPr lang="de-DE" b="1" dirty="0" smtClean="0">
                          <a:solidFill>
                            <a:schemeClr val="accent6">
                              <a:lumMod val="10000"/>
                            </a:schemeClr>
                          </a:solidFill>
                        </a:rPr>
                        <a:t>Abwendungsvereinbarungen durch</a:t>
                      </a:r>
                      <a:r>
                        <a:rPr lang="de-DE" b="1" baseline="0" dirty="0" smtClean="0">
                          <a:solidFill>
                            <a:schemeClr val="accent6">
                              <a:lumMod val="10000"/>
                            </a:schemeClr>
                          </a:solidFill>
                        </a:rPr>
                        <a:t> </a:t>
                      </a:r>
                      <a:r>
                        <a:rPr lang="de-DE" b="1" dirty="0" smtClean="0">
                          <a:solidFill>
                            <a:schemeClr val="accent6">
                              <a:lumMod val="10000"/>
                            </a:schemeClr>
                          </a:solidFill>
                        </a:rPr>
                        <a:t>Anpassung des</a:t>
                      </a:r>
                      <a:r>
                        <a:rPr lang="de-DE" b="1" baseline="0" dirty="0" smtClean="0">
                          <a:solidFill>
                            <a:schemeClr val="accent6">
                              <a:lumMod val="10000"/>
                            </a:schemeClr>
                          </a:solidFill>
                        </a:rPr>
                        <a:t> </a:t>
                      </a:r>
                      <a:r>
                        <a:rPr lang="de-DE" b="1" dirty="0" smtClean="0">
                          <a:solidFill>
                            <a:schemeClr val="accent6">
                              <a:lumMod val="10000"/>
                            </a:schemeClr>
                          </a:solidFill>
                        </a:rPr>
                        <a:t>Energierechts</a:t>
                      </a:r>
                    </a:p>
                    <a:p>
                      <a:r>
                        <a:rPr lang="de-DE" dirty="0" smtClean="0">
                          <a:solidFill>
                            <a:schemeClr val="accent6">
                              <a:lumMod val="10000"/>
                            </a:schemeClr>
                          </a:solidFill>
                        </a:rPr>
                        <a:t>(Verhinderung von Strom-</a:t>
                      </a:r>
                      <a:r>
                        <a:rPr lang="de-DE" baseline="0" dirty="0" smtClean="0">
                          <a:solidFill>
                            <a:schemeClr val="accent6">
                              <a:lumMod val="10000"/>
                            </a:schemeClr>
                          </a:solidFill>
                        </a:rPr>
                        <a:t> und Gassperren für Mieterinnen und Mieter)</a:t>
                      </a:r>
                      <a:endParaRPr lang="de-DE"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b="0" dirty="0" smtClean="0">
                          <a:solidFill>
                            <a:schemeClr val="accent6">
                              <a:lumMod val="10000"/>
                            </a:schemeClr>
                          </a:solidFill>
                        </a:rPr>
                        <a:t>(Entlastungspaket</a:t>
                      </a:r>
                      <a:r>
                        <a:rPr lang="de-DE" b="0" baseline="0" dirty="0" smtClean="0">
                          <a:solidFill>
                            <a:schemeClr val="accent6">
                              <a:lumMod val="10000"/>
                            </a:schemeClr>
                          </a:solidFill>
                        </a:rPr>
                        <a:t> III)</a:t>
                      </a:r>
                      <a:endParaRPr lang="de-DE" b="0" dirty="0" smtClean="0">
                        <a:solidFill>
                          <a:schemeClr val="accent6">
                            <a:lumMod val="10000"/>
                          </a:schemeClr>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de-DE" b="1" dirty="0" smtClean="0">
                        <a:solidFill>
                          <a:schemeClr val="accent6">
                            <a:lumMod val="10000"/>
                          </a:schemeClr>
                        </a:solidFill>
                      </a:endParaRPr>
                    </a:p>
                  </a:txBody>
                  <a:tcPr/>
                </a:tc>
                <a:extLst>
                  <a:ext uri="{0D108BD9-81ED-4DB2-BD59-A6C34878D82A}">
                    <a16:rowId xmlns:a16="http://schemas.microsoft.com/office/drawing/2014/main" val="3112464267"/>
                  </a:ext>
                </a:extLst>
              </a:tr>
              <a:tr h="381181">
                <a:tc>
                  <a:txBody>
                    <a:bodyPr/>
                    <a:lstStyle/>
                    <a:p>
                      <a:r>
                        <a:rPr lang="de-DE" b="1" dirty="0" smtClean="0">
                          <a:solidFill>
                            <a:schemeClr val="accent6">
                              <a:lumMod val="10000"/>
                            </a:schemeClr>
                          </a:solidFill>
                        </a:rPr>
                        <a:t>Erleichterungen bei der Insolvenzantragspflicht </a:t>
                      </a:r>
                      <a:endParaRPr lang="de-DE" b="1"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b="0" dirty="0" smtClean="0">
                          <a:solidFill>
                            <a:schemeClr val="accent6">
                              <a:lumMod val="10000"/>
                            </a:schemeClr>
                          </a:solidFill>
                        </a:rPr>
                        <a:t>(Entlastungspaket</a:t>
                      </a:r>
                      <a:r>
                        <a:rPr lang="de-DE" b="0" baseline="0" dirty="0" smtClean="0">
                          <a:solidFill>
                            <a:schemeClr val="accent6">
                              <a:lumMod val="10000"/>
                            </a:schemeClr>
                          </a:solidFill>
                        </a:rPr>
                        <a:t> III)</a:t>
                      </a:r>
                      <a:endParaRPr lang="de-DE" b="0" dirty="0" smtClean="0">
                        <a:solidFill>
                          <a:schemeClr val="accent6">
                            <a:lumMod val="10000"/>
                          </a:schemeClr>
                        </a:solidFill>
                      </a:endParaRPr>
                    </a:p>
                  </a:txBody>
                  <a:tcPr/>
                </a:tc>
                <a:extLst>
                  <a:ext uri="{0D108BD9-81ED-4DB2-BD59-A6C34878D82A}">
                    <a16:rowId xmlns:a16="http://schemas.microsoft.com/office/drawing/2014/main" val="209765535"/>
                  </a:ext>
                </a:extLst>
              </a:tr>
              <a:tr h="370840">
                <a:tc>
                  <a:txBody>
                    <a:bodyPr/>
                    <a:lstStyle/>
                    <a:p>
                      <a:r>
                        <a:rPr lang="de-DE" b="1" dirty="0" smtClean="0">
                          <a:solidFill>
                            <a:schemeClr val="accent6">
                              <a:lumMod val="10000"/>
                            </a:schemeClr>
                          </a:solidFill>
                        </a:rPr>
                        <a:t>Einführung nationale Mindestbesteuerung</a:t>
                      </a:r>
                      <a:endParaRPr lang="de-DE" b="1"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b="0" dirty="0" smtClean="0">
                          <a:solidFill>
                            <a:schemeClr val="accent6">
                              <a:lumMod val="10000"/>
                            </a:schemeClr>
                          </a:solidFill>
                        </a:rPr>
                        <a:t>(Entlastungspaket</a:t>
                      </a:r>
                      <a:r>
                        <a:rPr lang="de-DE" b="0" baseline="0" dirty="0" smtClean="0">
                          <a:solidFill>
                            <a:schemeClr val="accent6">
                              <a:lumMod val="10000"/>
                            </a:schemeClr>
                          </a:solidFill>
                        </a:rPr>
                        <a:t> III)</a:t>
                      </a:r>
                      <a:endParaRPr lang="de-DE" b="0" dirty="0" smtClean="0">
                        <a:solidFill>
                          <a:schemeClr val="accent6">
                            <a:lumMod val="10000"/>
                          </a:schemeClr>
                        </a:solidFill>
                      </a:endParaRPr>
                    </a:p>
                  </a:txBody>
                  <a:tcPr/>
                </a:tc>
                <a:extLst>
                  <a:ext uri="{0D108BD9-81ED-4DB2-BD59-A6C34878D82A}">
                    <a16:rowId xmlns:a16="http://schemas.microsoft.com/office/drawing/2014/main" val="3072704653"/>
                  </a:ext>
                </a:extLst>
              </a:tr>
              <a:tr h="370840">
                <a:tc>
                  <a:txBody>
                    <a:bodyPr/>
                    <a:lstStyle/>
                    <a:p>
                      <a:r>
                        <a:rPr lang="de-DE" b="1" dirty="0" smtClean="0">
                          <a:solidFill>
                            <a:schemeClr val="accent6">
                              <a:lumMod val="10000"/>
                            </a:schemeClr>
                          </a:solidFill>
                        </a:rPr>
                        <a:t>Entfristung und Anpassung</a:t>
                      </a:r>
                      <a:r>
                        <a:rPr lang="de-DE" b="1" baseline="0" dirty="0" smtClean="0">
                          <a:solidFill>
                            <a:schemeClr val="accent6">
                              <a:lumMod val="10000"/>
                            </a:schemeClr>
                          </a:solidFill>
                        </a:rPr>
                        <a:t> </a:t>
                      </a:r>
                      <a:r>
                        <a:rPr lang="de-DE" b="1" dirty="0" smtClean="0">
                          <a:solidFill>
                            <a:schemeClr val="accent6">
                              <a:lumMod val="10000"/>
                            </a:schemeClr>
                          </a:solidFill>
                        </a:rPr>
                        <a:t>Home-Office-Pauschale</a:t>
                      </a:r>
                      <a:endParaRPr lang="de-DE" b="1" dirty="0">
                        <a:solidFill>
                          <a:schemeClr val="accent6">
                            <a:lumMod val="10000"/>
                          </a:schemeClr>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b="0" dirty="0" smtClean="0">
                          <a:solidFill>
                            <a:schemeClr val="accent6">
                              <a:lumMod val="10000"/>
                            </a:schemeClr>
                          </a:solidFill>
                        </a:rPr>
                        <a:t>(Entlastungspaket</a:t>
                      </a:r>
                      <a:r>
                        <a:rPr lang="de-DE" b="0" baseline="0" dirty="0" smtClean="0">
                          <a:solidFill>
                            <a:schemeClr val="accent6">
                              <a:lumMod val="10000"/>
                            </a:schemeClr>
                          </a:solidFill>
                        </a:rPr>
                        <a:t> III)</a:t>
                      </a:r>
                      <a:endParaRPr lang="de-DE" b="0" dirty="0" smtClean="0">
                        <a:solidFill>
                          <a:schemeClr val="accent6">
                            <a:lumMod val="10000"/>
                          </a:schemeClr>
                        </a:solidFill>
                      </a:endParaRPr>
                    </a:p>
                  </a:txBody>
                  <a:tcPr/>
                </a:tc>
                <a:extLst>
                  <a:ext uri="{0D108BD9-81ED-4DB2-BD59-A6C34878D82A}">
                    <a16:rowId xmlns:a16="http://schemas.microsoft.com/office/drawing/2014/main" val="1406161642"/>
                  </a:ext>
                </a:extLst>
              </a:tr>
            </a:tbl>
          </a:graphicData>
        </a:graphic>
      </p:graphicFrame>
      <p:pic>
        <p:nvPicPr>
          <p:cNvPr id="4" name="Grafik 3"/>
          <p:cNvPicPr>
            <a:picLocks noChangeAspect="1"/>
          </p:cNvPicPr>
          <p:nvPr/>
        </p:nvPicPr>
        <p:blipFill>
          <a:blip r:embed="rId3"/>
          <a:stretch>
            <a:fillRect/>
          </a:stretch>
        </p:blipFill>
        <p:spPr>
          <a:xfrm>
            <a:off x="0" y="1"/>
            <a:ext cx="8263976" cy="903604"/>
          </a:xfrm>
          <a:prstGeom prst="rect">
            <a:avLst/>
          </a:prstGeom>
        </p:spPr>
      </p:pic>
    </p:spTree>
    <p:extLst>
      <p:ext uri="{BB962C8B-B14F-4D97-AF65-F5344CB8AC3E}">
        <p14:creationId xmlns:p14="http://schemas.microsoft.com/office/powerpoint/2010/main" val="711385037"/>
      </p:ext>
    </p:extLst>
  </p:cSld>
  <p:clrMapOvr>
    <a:masterClrMapping/>
  </p:clrMapOvr>
</p:sld>
</file>

<file path=ppt/theme/theme1.xml><?xml version="1.0" encoding="utf-8"?>
<a:theme xmlns:a="http://schemas.openxmlformats.org/drawingml/2006/main" name="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GM-Powerpoint-Vorlage-16zu9_NEU.pptx" id="{99AC4CB3-0A83-4ADF-974A-EBEDE6992F8B}" vid="{9595B962-D4D0-40ED-835C-34C41D16DF7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1205</Words>
  <Application>Microsoft Office PowerPoint</Application>
  <PresentationFormat>Bildschirmpräsentation (16:9)</PresentationFormat>
  <Paragraphs>120</Paragraphs>
  <Slides>7</Slides>
  <Notes>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vt:i4>
      </vt:variant>
    </vt:vector>
  </HeadingPairs>
  <TitlesOfParts>
    <vt:vector size="13" baseType="lpstr">
      <vt:lpstr>Meta IGM</vt:lpstr>
      <vt:lpstr>Arial</vt:lpstr>
      <vt:lpstr>Meta Head IGM Cond Black</vt:lpstr>
      <vt:lpstr>Meta Head IGM Cond Light</vt:lpstr>
      <vt:lpstr>Wingdings</vt:lpstr>
      <vt:lpstr>Office</vt:lpstr>
      <vt:lpstr>Entlastungspakete der Bundesregierung </vt:lpstr>
      <vt:lpstr>PowerPoint-Präsentation</vt:lpstr>
      <vt:lpstr>PowerPoint-Präsentation</vt:lpstr>
      <vt:lpstr>PowerPoint-Präsentation</vt:lpstr>
      <vt:lpstr>PowerPoint-Präsentation</vt:lpstr>
      <vt:lpstr>PowerPoint-Präsentation</vt:lpstr>
      <vt:lpstr>PowerPoint-Präsentation</vt:lpstr>
    </vt:vector>
  </TitlesOfParts>
  <Company>IG Metall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Entlastungspakete der Bundesregierung</dc:title>
  <dc:creator>Noetzel, Anja</dc:creator>
  <cp:lastModifiedBy>Noetzel, Anja</cp:lastModifiedBy>
  <cp:revision>5</cp:revision>
  <dcterms:created xsi:type="dcterms:W3CDTF">2022-09-05T12:42:46Z</dcterms:created>
  <dcterms:modified xsi:type="dcterms:W3CDTF">2022-09-06T06:57:03Z</dcterms:modified>
</cp:coreProperties>
</file>